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2" r:id="rId5"/>
    <p:sldId id="263" r:id="rId6"/>
    <p:sldId id="266" r:id="rId7"/>
    <p:sldId id="267" r:id="rId8"/>
    <p:sldId id="268" r:id="rId9"/>
    <p:sldId id="265" r:id="rId10"/>
    <p:sldId id="271" r:id="rId11"/>
    <p:sldId id="272" r:id="rId12"/>
    <p:sldId id="274" r:id="rId13"/>
    <p:sldId id="270" r:id="rId14"/>
    <p:sldId id="273" r:id="rId15"/>
    <p:sldId id="275" r:id="rId16"/>
    <p:sldId id="276" r:id="rId17"/>
    <p:sldId id="280" r:id="rId18"/>
    <p:sldId id="277" r:id="rId19"/>
    <p:sldId id="281" r:id="rId20"/>
    <p:sldId id="287" r:id="rId21"/>
    <p:sldId id="282" r:id="rId22"/>
    <p:sldId id="283" r:id="rId23"/>
    <p:sldId id="284" r:id="rId24"/>
    <p:sldId id="290" r:id="rId25"/>
    <p:sldId id="261" r:id="rId26"/>
    <p:sldId id="291" r:id="rId27"/>
    <p:sldId id="292" r:id="rId28"/>
    <p:sldId id="293" r:id="rId29"/>
    <p:sldId id="294" r:id="rId30"/>
    <p:sldId id="295" r:id="rId31"/>
    <p:sldId id="310" r:id="rId32"/>
    <p:sldId id="311" r:id="rId33"/>
    <p:sldId id="302" r:id="rId34"/>
    <p:sldId id="312" r:id="rId35"/>
    <p:sldId id="313" r:id="rId36"/>
    <p:sldId id="303" r:id="rId37"/>
    <p:sldId id="304" r:id="rId38"/>
    <p:sldId id="305" r:id="rId39"/>
    <p:sldId id="306" r:id="rId40"/>
    <p:sldId id="314" r:id="rId41"/>
    <p:sldId id="317" r:id="rId42"/>
    <p:sldId id="315" r:id="rId43"/>
    <p:sldId id="319" r:id="rId44"/>
    <p:sldId id="316" r:id="rId45"/>
    <p:sldId id="318" r:id="rId46"/>
    <p:sldId id="26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C16F107-2788-493E-9C79-20308D2A718A}">
          <p14:sldIdLst>
            <p14:sldId id="256"/>
            <p14:sldId id="258"/>
            <p14:sldId id="259"/>
            <p14:sldId id="262"/>
            <p14:sldId id="263"/>
            <p14:sldId id="266"/>
            <p14:sldId id="267"/>
            <p14:sldId id="268"/>
            <p14:sldId id="265"/>
            <p14:sldId id="271"/>
            <p14:sldId id="272"/>
            <p14:sldId id="274"/>
            <p14:sldId id="270"/>
            <p14:sldId id="273"/>
            <p14:sldId id="275"/>
            <p14:sldId id="276"/>
            <p14:sldId id="280"/>
            <p14:sldId id="277"/>
            <p14:sldId id="281"/>
            <p14:sldId id="287"/>
            <p14:sldId id="282"/>
            <p14:sldId id="283"/>
            <p14:sldId id="284"/>
            <p14:sldId id="290"/>
            <p14:sldId id="261"/>
            <p14:sldId id="291"/>
            <p14:sldId id="292"/>
            <p14:sldId id="293"/>
            <p14:sldId id="294"/>
            <p14:sldId id="295"/>
            <p14:sldId id="310"/>
            <p14:sldId id="311"/>
            <p14:sldId id="302"/>
            <p14:sldId id="312"/>
            <p14:sldId id="313"/>
            <p14:sldId id="303"/>
            <p14:sldId id="304"/>
            <p14:sldId id="305"/>
            <p14:sldId id="306"/>
            <p14:sldId id="314"/>
            <p14:sldId id="317"/>
            <p14:sldId id="315"/>
            <p14:sldId id="319"/>
            <p14:sldId id="316"/>
            <p14:sldId id="31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3"/>
    <a:srgbClr val="FFCCFF"/>
    <a:srgbClr val="FFFFFF"/>
    <a:srgbClr val="267620"/>
    <a:srgbClr val="C5C5C5"/>
    <a:srgbClr val="C0C0C0"/>
    <a:srgbClr val="DDDDDD"/>
    <a:srgbClr val="333333"/>
    <a:srgbClr val="70A8DA"/>
    <a:srgbClr val="649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>
        <p:scale>
          <a:sx n="66" d="100"/>
          <a:sy n="66" d="100"/>
        </p:scale>
        <p:origin x="-61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zh-TW"/>
        </a:p>
      </dgm:t>
    </dgm:pt>
    <dgm:pt modelId="{D3864EA6-13E7-440F-948B-8118F5878A44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演練計畫</a:t>
          </a:r>
          <a:endParaRPr lang="en-US" altLang="zh-TW" sz="16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擬定</a:t>
          </a:r>
          <a:r>
            <a:rPr lang="en-US" altLang="zh-TW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基本觀念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813DB034-1CFA-4CE1-8536-6BC25619222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情境假設</a:t>
          </a:r>
          <a:endParaRPr lang="en-US" altLang="zh-TW" sz="16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以學校所面臨的實際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問題為主</a:t>
          </a:r>
          <a:r>
            <a:rPr lang="zh-TW" sz="1600" b="1" dirty="0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ED3CCD02-8D75-4A08-AD85-C5F828B29313}" type="parTrans" cxnId="{41966F54-3C25-450E-8104-04B2B916595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至少應包含緊急避難、救護、收容、安撫</a:t>
          </a:r>
          <a:endParaRPr lang="en-US" altLang="zh-TW" sz="16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之細節操作</a:t>
          </a:r>
          <a:r>
            <a:rPr lang="zh-TW" sz="1600" b="1" spc="-10" baseline="0" dirty="0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sz="1600" b="1" spc="-10" baseline="0" dirty="0">
            <a:latin typeface="微軟正黑體" pitchFamily="34" charset="-120"/>
            <a:ea typeface="微軟正黑體" pitchFamily="34" charset="-120"/>
          </a:endParaRPr>
        </a:p>
      </dgm:t>
    </dgm:pt>
    <dgm:pt modelId="{5418FCE5-0AC2-479F-8F47-D35F7A60BD8D}" type="parTrans" cxnId="{5EBF790F-CC7C-4BBA-98A7-614FB528379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14E5A95F-9DC9-4E33-B709-14C57323ACA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必須明定各執行程序之</a:t>
          </a:r>
          <a:endParaRPr lang="en-US" altLang="zh-TW" sz="16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權責編組及銜接介面。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CFE62A0D-AFCB-42FF-A2F7-4127DE6E4A06}" type="parTrans" cxnId="{B78770BC-227B-404F-8185-2F70ECA3260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9A038BAD-1DAA-4E08-AF5C-7A535C3A31A3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在演練的過程中，所有作業均隨著時序有詳細的紀錄，以利事中查證及事後重構與檢討。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E1D6882F-7F41-4B9B-8326-079D0B7775D3}" type="parTrans" cxnId="{F67B8136-3A2B-408C-9570-C50B3786C6D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C2B16F5E-4FD9-4E6C-984C-5FB34252F788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必須確保所需的應變時所需的資源與人力。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8F21B166-5620-46A8-A5DD-72EAE361E61D}" type="parTrans" cxnId="{F20E6E35-2EF6-49E1-BCE2-AF737813AC7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sz="1600" b="1">
            <a:latin typeface="微軟正黑體" pitchFamily="34" charset="-120"/>
            <a:ea typeface="微軟正黑體" pitchFamily="34" charset="-120"/>
          </a:endParaRPr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zh-TW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zh-TW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zh-TW"/>
        </a:p>
      </dgm:t>
    </dgm:pt>
    <dgm:pt modelId="{60779230-642B-46DB-B5CA-FC2220C38859}" type="pres">
      <dgm:prSet presAssocID="{813DB034-1CFA-4CE1-8536-6BC256192226}" presName="node" presStyleLbl="node1" presStyleIdx="0" presStyleCnt="5" custScaleX="284157" custScaleY="7451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zh-TW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zh-TW"/>
        </a:p>
      </dgm:t>
    </dgm:pt>
    <dgm:pt modelId="{8FE55D76-69B8-469D-BE4A-A0F9F69D5110}" type="pres">
      <dgm:prSet presAssocID="{6461E40C-FAF1-4C11-9CA4-01B7756558A8}" presName="node" presStyleLbl="node1" presStyleIdx="1" presStyleCnt="5" custScaleX="230758" custScaleY="117603" custRadScaleRad="144061" custRadScaleInc="6937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zh-TW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zh-TW"/>
        </a:p>
      </dgm:t>
    </dgm:pt>
    <dgm:pt modelId="{0B5562C5-56E9-4F94-AD9A-09B6AA6E206F}" type="pres">
      <dgm:prSet presAssocID="{14E5A95F-9DC9-4E33-B709-14C57323ACAA}" presName="node" presStyleLbl="node1" presStyleIdx="2" presStyleCnt="5" custScaleX="246351" custScaleY="117603" custRadScaleRad="181480" custRadScaleInc="-76462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zh-TW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zh-TW"/>
        </a:p>
      </dgm:t>
    </dgm:pt>
    <dgm:pt modelId="{492A8904-4F29-41B2-8DF6-9E5DB43B598E}" type="pres">
      <dgm:prSet presAssocID="{9A038BAD-1DAA-4E08-AF5C-7A535C3A31A3}" presName="node" presStyleLbl="node1" presStyleIdx="3" presStyleCnt="5" custScaleX="306827" custScaleY="97165" custRadScaleRad="124272" custRadScaleInc="3717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zh-TW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zh-TW"/>
        </a:p>
      </dgm:t>
    </dgm:pt>
    <dgm:pt modelId="{A0AE6ABD-EFF8-41C2-907C-790C07DF522C}" type="pres">
      <dgm:prSet presAssocID="{C2B16F5E-4FD9-4E6C-984C-5FB34252F788}" presName="node" presStyleLbl="node1" presStyleIdx="4" presStyleCnt="5" custScaleX="214946" custScaleY="117603" custRadScaleRad="149881" custRadScaleInc="-1694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6B744C1C-1051-4086-B2B0-3574699582E7}" type="presOf" srcId="{19675BB5-4BE3-4E06-B2B3-AAA3D107C1A8}" destId="{EB09D521-9D02-4B4D-80CB-EB847731A63E}" srcOrd="0" destOrd="0" presId="urn:microsoft.com/office/officeart/2005/8/layout/radial5"/>
    <dgm:cxn modelId="{1EC145D1-C5DE-45FD-8936-A451519F720B}" type="presOf" srcId="{8F21B166-5620-46A8-A5DD-72EAE361E61D}" destId="{8C992717-B056-4E89-850B-547F00D86B47}" srcOrd="1" destOrd="0" presId="urn:microsoft.com/office/officeart/2005/8/layout/radial5"/>
    <dgm:cxn modelId="{40B77945-ADCA-4416-812A-33A905376F12}" type="presOf" srcId="{ED3CCD02-8D75-4A08-AD85-C5F828B29313}" destId="{E09D1B4B-09AE-4B1F-A409-CE344F8F9185}" srcOrd="0" destOrd="0" presId="urn:microsoft.com/office/officeart/2005/8/layout/radial5"/>
    <dgm:cxn modelId="{EF5CC638-DCA7-4900-A4C9-7330BD6BD157}" type="presOf" srcId="{C2B16F5E-4FD9-4E6C-984C-5FB34252F788}" destId="{A0AE6ABD-EFF8-41C2-907C-790C07DF522C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258FEA4B-D080-4816-A559-D9320DA297D0}" type="presOf" srcId="{CFE62A0D-AFCB-42FF-A2F7-4127DE6E4A06}" destId="{8999D690-D432-4F1A-B2AE-D98A61E6F24A}" srcOrd="0" destOrd="0" presId="urn:microsoft.com/office/officeart/2005/8/layout/radial5"/>
    <dgm:cxn modelId="{299CA2FF-C71E-4220-B6ED-2C4278AB3EF4}" type="presOf" srcId="{8F21B166-5620-46A8-A5DD-72EAE361E61D}" destId="{470BEB95-5498-4076-A7AD-52EA2D6058A0}" srcOrd="0" destOrd="0" presId="urn:microsoft.com/office/officeart/2005/8/layout/radial5"/>
    <dgm:cxn modelId="{3D12A51F-26BA-4C61-96C7-D78A7E26BD9F}" type="presOf" srcId="{ED3CCD02-8D75-4A08-AD85-C5F828B29313}" destId="{79A2186A-8429-4E95-A4D2-214813090081}" srcOrd="1" destOrd="0" presId="urn:microsoft.com/office/officeart/2005/8/layout/radial5"/>
    <dgm:cxn modelId="{73C28C8C-ABE1-4E45-9A0A-293C5D66F6C4}" type="presOf" srcId="{E1D6882F-7F41-4B9B-8326-079D0B7775D3}" destId="{D9C29361-9907-4AA5-9D4C-465D8E4516DA}" srcOrd="1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52124768-FB79-41B7-9895-4F98DA237830}" type="presOf" srcId="{813DB034-1CFA-4CE1-8536-6BC256192226}" destId="{60779230-642B-46DB-B5CA-FC2220C38859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5B38BFB9-D512-4B65-AF43-5BA6C70122E3}" type="presOf" srcId="{E1D6882F-7F41-4B9B-8326-079D0B7775D3}" destId="{FB0FDE60-5A66-47CD-855C-10B0ABFAFF6D}" srcOrd="0" destOrd="0" presId="urn:microsoft.com/office/officeart/2005/8/layout/radial5"/>
    <dgm:cxn modelId="{459CB5EA-999F-4698-9E0D-BD217F1F16F4}" type="presOf" srcId="{5418FCE5-0AC2-479F-8F47-D35F7A60BD8D}" destId="{AF2E0478-D773-4966-9A95-8E70AD7139B7}" srcOrd="1" destOrd="0" presId="urn:microsoft.com/office/officeart/2005/8/layout/radial5"/>
    <dgm:cxn modelId="{3B8A2ED8-37B8-4A93-AD36-D9BB0F330735}" type="presOf" srcId="{14E5A95F-9DC9-4E33-B709-14C57323ACAA}" destId="{0B5562C5-56E9-4F94-AD9A-09B6AA6E206F}" srcOrd="0" destOrd="0" presId="urn:microsoft.com/office/officeart/2005/8/layout/radial5"/>
    <dgm:cxn modelId="{11185B29-6CA9-4418-8C16-27A530EF6FD3}" type="presOf" srcId="{D3864EA6-13E7-440F-948B-8118F5878A44}" destId="{7ADCFBEC-172E-41BB-B545-FE2085E0B744}" srcOrd="0" destOrd="0" presId="urn:microsoft.com/office/officeart/2005/8/layout/radial5"/>
    <dgm:cxn modelId="{CFBE6895-9CA1-48EA-9700-1D13C4C2F8FD}" type="presOf" srcId="{5418FCE5-0AC2-479F-8F47-D35F7A60BD8D}" destId="{4873F644-A37B-4263-BDD3-7D4AECF93436}" srcOrd="0" destOrd="0" presId="urn:microsoft.com/office/officeart/2005/8/layout/radial5"/>
    <dgm:cxn modelId="{E969F147-FF20-48EC-81A0-5E56E0B695E4}" type="presOf" srcId="{6461E40C-FAF1-4C11-9CA4-01B7756558A8}" destId="{8FE55D76-69B8-469D-BE4A-A0F9F69D5110}" srcOrd="0" destOrd="0" presId="urn:microsoft.com/office/officeart/2005/8/layout/radial5"/>
    <dgm:cxn modelId="{81C29420-712C-4706-8B91-4E5D5A2E20B2}" type="presOf" srcId="{9A038BAD-1DAA-4E08-AF5C-7A535C3A31A3}" destId="{492A8904-4F29-41B2-8DF6-9E5DB43B598E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68503D9F-1AB8-4954-B70A-D943C2EEAB69}" type="presOf" srcId="{CFE62A0D-AFCB-42FF-A2F7-4127DE6E4A06}" destId="{5E3992B2-2FF9-4710-BC5D-D3CABAC0944B}" srcOrd="1" destOrd="0" presId="urn:microsoft.com/office/officeart/2005/8/layout/radial5"/>
    <dgm:cxn modelId="{0F7F1E57-C600-4AA1-BE2C-A1CD9695759E}" type="presParOf" srcId="{EB09D521-9D02-4B4D-80CB-EB847731A63E}" destId="{7ADCFBEC-172E-41BB-B545-FE2085E0B744}" srcOrd="0" destOrd="0" presId="urn:microsoft.com/office/officeart/2005/8/layout/radial5"/>
    <dgm:cxn modelId="{84D07498-3DF6-4513-ABA5-96132CE55AD8}" type="presParOf" srcId="{EB09D521-9D02-4B4D-80CB-EB847731A63E}" destId="{E09D1B4B-09AE-4B1F-A409-CE344F8F9185}" srcOrd="1" destOrd="0" presId="urn:microsoft.com/office/officeart/2005/8/layout/radial5"/>
    <dgm:cxn modelId="{D4A846DE-7973-4206-84F8-A891844E3513}" type="presParOf" srcId="{E09D1B4B-09AE-4B1F-A409-CE344F8F9185}" destId="{79A2186A-8429-4E95-A4D2-214813090081}" srcOrd="0" destOrd="0" presId="urn:microsoft.com/office/officeart/2005/8/layout/radial5"/>
    <dgm:cxn modelId="{9A27A55F-FB91-40A7-8C89-B5EC74D4F580}" type="presParOf" srcId="{EB09D521-9D02-4B4D-80CB-EB847731A63E}" destId="{60779230-642B-46DB-B5CA-FC2220C38859}" srcOrd="2" destOrd="0" presId="urn:microsoft.com/office/officeart/2005/8/layout/radial5"/>
    <dgm:cxn modelId="{6289D05C-75B5-42A7-88C0-30588F45FCCF}" type="presParOf" srcId="{EB09D521-9D02-4B4D-80CB-EB847731A63E}" destId="{4873F644-A37B-4263-BDD3-7D4AECF93436}" srcOrd="3" destOrd="0" presId="urn:microsoft.com/office/officeart/2005/8/layout/radial5"/>
    <dgm:cxn modelId="{B6965AAE-4749-45BD-A3D6-EC054017306E}" type="presParOf" srcId="{4873F644-A37B-4263-BDD3-7D4AECF93436}" destId="{AF2E0478-D773-4966-9A95-8E70AD7139B7}" srcOrd="0" destOrd="0" presId="urn:microsoft.com/office/officeart/2005/8/layout/radial5"/>
    <dgm:cxn modelId="{9247BBF8-C243-4758-B594-6A7ACC9C4D42}" type="presParOf" srcId="{EB09D521-9D02-4B4D-80CB-EB847731A63E}" destId="{8FE55D76-69B8-469D-BE4A-A0F9F69D5110}" srcOrd="4" destOrd="0" presId="urn:microsoft.com/office/officeart/2005/8/layout/radial5"/>
    <dgm:cxn modelId="{1B35C5EB-4DEF-4A87-9A16-19FE2000B06F}" type="presParOf" srcId="{EB09D521-9D02-4B4D-80CB-EB847731A63E}" destId="{8999D690-D432-4F1A-B2AE-D98A61E6F24A}" srcOrd="5" destOrd="0" presId="urn:microsoft.com/office/officeart/2005/8/layout/radial5"/>
    <dgm:cxn modelId="{C78E5AD9-5EC0-45FA-89FD-4DD2619418DD}" type="presParOf" srcId="{8999D690-D432-4F1A-B2AE-D98A61E6F24A}" destId="{5E3992B2-2FF9-4710-BC5D-D3CABAC0944B}" srcOrd="0" destOrd="0" presId="urn:microsoft.com/office/officeart/2005/8/layout/radial5"/>
    <dgm:cxn modelId="{44C3334A-61C3-4038-8B6C-6BC9842A6673}" type="presParOf" srcId="{EB09D521-9D02-4B4D-80CB-EB847731A63E}" destId="{0B5562C5-56E9-4F94-AD9A-09B6AA6E206F}" srcOrd="6" destOrd="0" presId="urn:microsoft.com/office/officeart/2005/8/layout/radial5"/>
    <dgm:cxn modelId="{E5B81814-4B04-4BDD-864C-5F1B79B8FFB8}" type="presParOf" srcId="{EB09D521-9D02-4B4D-80CB-EB847731A63E}" destId="{FB0FDE60-5A66-47CD-855C-10B0ABFAFF6D}" srcOrd="7" destOrd="0" presId="urn:microsoft.com/office/officeart/2005/8/layout/radial5"/>
    <dgm:cxn modelId="{9C2349FD-8685-4F02-B4F4-3E4D68A526B1}" type="presParOf" srcId="{FB0FDE60-5A66-47CD-855C-10B0ABFAFF6D}" destId="{D9C29361-9907-4AA5-9D4C-465D8E4516DA}" srcOrd="0" destOrd="0" presId="urn:microsoft.com/office/officeart/2005/8/layout/radial5"/>
    <dgm:cxn modelId="{5AA59274-D5AC-4E2F-B51E-579BB8DDFE84}" type="presParOf" srcId="{EB09D521-9D02-4B4D-80CB-EB847731A63E}" destId="{492A8904-4F29-41B2-8DF6-9E5DB43B598E}" srcOrd="8" destOrd="0" presId="urn:microsoft.com/office/officeart/2005/8/layout/radial5"/>
    <dgm:cxn modelId="{E6E6F4CD-847B-4A66-95AE-C40BCC0318DB}" type="presParOf" srcId="{EB09D521-9D02-4B4D-80CB-EB847731A63E}" destId="{470BEB95-5498-4076-A7AD-52EA2D6058A0}" srcOrd="9" destOrd="0" presId="urn:microsoft.com/office/officeart/2005/8/layout/radial5"/>
    <dgm:cxn modelId="{78A4862D-1B40-4846-8531-CC0C0BE20687}" type="presParOf" srcId="{470BEB95-5498-4076-A7AD-52EA2D6058A0}" destId="{8C992717-B056-4E89-850B-547F00D86B47}" srcOrd="0" destOrd="0" presId="urn:microsoft.com/office/officeart/2005/8/layout/radial5"/>
    <dgm:cxn modelId="{9D10A973-9E80-4257-A511-D6DC46340029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zh-TW" altLang="en-US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海嘯發生</a:t>
          </a:r>
          <a:endParaRPr lang="zh-TW" sz="2000" dirty="0">
            <a:solidFill>
              <a:srgbClr val="0C0D03"/>
            </a:solidFill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海嘯來襲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海嘯後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zh-TW" altLang="en-US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海嘯警報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緊急應變措施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zh-TW" sz="2400">
            <a:solidFill>
              <a:srgbClr val="0C0D03"/>
            </a:solidFill>
          </a:endParaRPr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海嘯警報</a:t>
          </a:r>
          <a:endParaRPr lang="en-US" altLang="zh-TW" sz="20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解除機制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zh-TW">
            <a:solidFill>
              <a:srgbClr val="0C0D03"/>
            </a:solidFill>
          </a:endParaRPr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zh-TW">
            <a:solidFill>
              <a:srgbClr val="0C0D03"/>
            </a:solidFill>
          </a:endParaRPr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因應措施</a:t>
          </a:r>
          <a:endParaRPr lang="zh-TW" sz="20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zh-TW">
            <a:solidFill>
              <a:srgbClr val="0C0D03"/>
            </a:solidFill>
          </a:endParaRP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zh-TW">
            <a:solidFill>
              <a:srgbClr val="0C0D03"/>
            </a:solidFill>
          </a:endParaRPr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A4200554-DA26-42FC-A4A6-5EFF90FC661A}" type="presOf" srcId="{455C831A-CCF5-4391-A2BE-9DF065D37587}" destId="{E220828C-C958-4FCF-B52F-02D7F5D17607}" srcOrd="0" destOrd="0" presId="urn:microsoft.com/office/officeart/2005/8/layout/arrow2"/>
    <dgm:cxn modelId="{D1CFBDF2-D2B1-4628-9980-2BDCD41A60E6}" type="presOf" srcId="{A39C9339-F7BC-4A9F-AF8A-3B9741B27413}" destId="{48F9B62B-8095-40B1-882D-7B164B0C8B69}" srcOrd="0" destOrd="1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1EC4640F-53C3-4AD4-811F-C0297EBC9553}" type="presOf" srcId="{A75DE5EA-0E88-4A1C-B1EA-B4EE477D7AA1}" destId="{5E71A06C-9747-4CAE-BA21-E9C2A4D6678D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DD8C9C54-FE6C-4FC4-988A-8C0699CA690B}" type="presOf" srcId="{1E3A074B-8EC3-4AC7-ADB8-C53A583CA2D1}" destId="{48F9B62B-8095-40B1-882D-7B164B0C8B69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32428E8-1A98-499C-A25D-CC48BA760CE5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38E8ACC5-24D9-4164-BE53-5C1CA1D98D92}" type="presOf" srcId="{9898FE38-DE6C-46BA-8D32-D767674AD978}" destId="{5E71A06C-9747-4CAE-BA21-E9C2A4D6678D}" srcOrd="0" destOrd="1" presId="urn:microsoft.com/office/officeart/2005/8/layout/arrow2"/>
    <dgm:cxn modelId="{95A2831A-F743-4ED2-8145-7028A54F2921}" type="presOf" srcId="{C7CCB8C4-BA8F-435B-96D2-651E5BBEE204}" destId="{389CF004-91C6-4868-93F7-537D5C97980B}" srcOrd="0" destOrd="0" presId="urn:microsoft.com/office/officeart/2005/8/layout/arrow2"/>
    <dgm:cxn modelId="{565A3805-8572-4D82-AD92-0A2666C06D82}" type="presOf" srcId="{5175B6B0-3CA6-4535-A09B-108E0999A356}" destId="{389CF004-91C6-4868-93F7-537D5C97980B}" srcOrd="0" destOrd="1" presId="urn:microsoft.com/office/officeart/2005/8/layout/arrow2"/>
    <dgm:cxn modelId="{946D5BC4-F579-449D-B5AF-FBE10B17BC42}" type="presParOf" srcId="{E220828C-C958-4FCF-B52F-02D7F5D17607}" destId="{82ED47FD-CD8E-4EC8-A7E3-BF3AC4BC5C1A}" srcOrd="0" destOrd="0" presId="urn:microsoft.com/office/officeart/2005/8/layout/arrow2"/>
    <dgm:cxn modelId="{88EBA57F-E042-4F93-A48C-85D8E832EAC0}" type="presParOf" srcId="{E220828C-C958-4FCF-B52F-02D7F5D17607}" destId="{4566E19C-2577-409E-A34A-BB8B091D39D1}" srcOrd="1" destOrd="0" presId="urn:microsoft.com/office/officeart/2005/8/layout/arrow2"/>
    <dgm:cxn modelId="{55582117-AEA5-44FA-AEF9-EA0916E5BF28}" type="presParOf" srcId="{4566E19C-2577-409E-A34A-BB8B091D39D1}" destId="{A94E7C76-C16F-47F1-B4F1-C2CF2270A7E9}" srcOrd="0" destOrd="0" presId="urn:microsoft.com/office/officeart/2005/8/layout/arrow2"/>
    <dgm:cxn modelId="{62EB56D3-8511-4A48-A350-F7ED4F0C0DFE}" type="presParOf" srcId="{4566E19C-2577-409E-A34A-BB8B091D39D1}" destId="{48F9B62B-8095-40B1-882D-7B164B0C8B69}" srcOrd="1" destOrd="0" presId="urn:microsoft.com/office/officeart/2005/8/layout/arrow2"/>
    <dgm:cxn modelId="{6647AA4E-ACF4-446C-832E-7519B0A0EE21}" type="presParOf" srcId="{4566E19C-2577-409E-A34A-BB8B091D39D1}" destId="{0CFC4447-43F4-414D-A014-8F5BDE3BC5FF}" srcOrd="2" destOrd="0" presId="urn:microsoft.com/office/officeart/2005/8/layout/arrow2"/>
    <dgm:cxn modelId="{9ABFA77A-E2EF-4C96-973F-2B2839645685}" type="presParOf" srcId="{4566E19C-2577-409E-A34A-BB8B091D39D1}" destId="{389CF004-91C6-4868-93F7-537D5C97980B}" srcOrd="3" destOrd="0" presId="urn:microsoft.com/office/officeart/2005/8/layout/arrow2"/>
    <dgm:cxn modelId="{33B798C1-7FBD-4735-93B5-BD947936F5B7}" type="presParOf" srcId="{4566E19C-2577-409E-A34A-BB8B091D39D1}" destId="{8D49C94D-D2A4-4464-8383-D3C12F8B2538}" srcOrd="4" destOrd="0" presId="urn:microsoft.com/office/officeart/2005/8/layout/arrow2"/>
    <dgm:cxn modelId="{1FE11872-7B29-4916-9582-FA290E265A71}" type="presParOf" srcId="{4566E19C-2577-409E-A34A-BB8B091D39D1}" destId="{5E71A06C-9747-4CAE-BA21-E9C2A4D6678D}" srcOrd="5" destOrd="0" presId="urn:microsoft.com/office/officeart/2005/8/layout/arrow2"/>
    <dgm:cxn modelId="{442CFD85-EDFB-42AD-BCC9-BE9AFBAD1BB3}" type="presParOf" srcId="{4566E19C-2577-409E-A34A-BB8B091D39D1}" destId="{A9227355-A6E4-4C01-AB6A-08B68C0ABB91}" srcOrd="6" destOrd="0" presId="urn:microsoft.com/office/officeart/2005/8/layout/arrow2"/>
    <dgm:cxn modelId="{705F6DEB-2DCA-4C91-9D59-EF1A05D3C30A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/>
        </a:p>
      </dgm:t>
    </dgm:pt>
    <dgm:pt modelId="{7BF07599-40A3-43F8-B74C-B9C9D197B9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事故發生與察覺</a:t>
          </a:r>
          <a:endParaRPr lang="zh-TW" sz="18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64A18CD-1B5D-4A7E-B182-2927E17348E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成立災害</a:t>
          </a:r>
          <a:endParaRPr lang="en-US" altLang="zh-TW" sz="1800" b="1" dirty="0" smtClean="0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應變中心</a:t>
          </a:r>
          <a:endParaRPr lang="zh-TW" sz="18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5761703-EE26-4CA8-B049-3F157889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核災發布應變組織啟動</a:t>
          </a:r>
          <a:endParaRPr lang="zh-TW" sz="18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731978B-F94B-47D7-AFDE-5668EE8523C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緊急搜尋傷患救助</a:t>
          </a:r>
          <a:endParaRPr lang="zh-TW" sz="18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zh-TW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3F016F9-6172-4821-99B7-8135912430B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sz="1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rPr>
            <a:t>災情的處置與應變</a:t>
          </a:r>
          <a:endParaRPr lang="zh-TW" altLang="en-US" sz="1800" b="1" dirty="0">
            <a:solidFill>
              <a:srgbClr val="0C0D03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0A25EAA4-5324-4CA9-B244-F0AA840A5E4F}" type="parTrans" cxnId="{9F896199-7CCB-4052-BCDC-1B8081A66983}">
      <dgm:prSet/>
      <dgm:spPr/>
      <dgm:t>
        <a:bodyPr/>
        <a:lstStyle/>
        <a:p>
          <a:endParaRPr lang="zh-TW" altLang="en-US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E318013-78A3-4039-AF6B-3AB623456D81}" type="sibTrans" cxnId="{9F896199-7CCB-4052-BCDC-1B8081A66983}">
      <dgm:prSet/>
      <dgm:spPr/>
      <dgm:t>
        <a:bodyPr/>
        <a:lstStyle/>
        <a:p>
          <a:endParaRPr lang="zh-TW" altLang="en-US" sz="1800" b="1">
            <a:solidFill>
              <a:srgbClr val="0C0D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372AB35D-7F85-4F08-9397-AA61FB00442A}" type="pres">
      <dgm:prSet presAssocID="{7BF07599-40A3-43F8-B74C-B9C9D197B9C8}" presName="parTxOnly" presStyleLbl="node1" presStyleIdx="0" presStyleCnt="5" custScaleX="121199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zh-TW"/>
        </a:p>
      </dgm:t>
    </dgm:pt>
    <dgm:pt modelId="{43FF70E3-3B35-4DF9-A907-606680DFC178}" type="pres">
      <dgm:prSet presAssocID="{964A18CD-1B5D-4A7E-B182-2927E17348E0}" presName="parTxOnly" presStyleLbl="node1" presStyleIdx="1" presStyleCnt="5" custScaleX="120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zh-TW"/>
        </a:p>
      </dgm:t>
    </dgm:pt>
    <dgm:pt modelId="{40E75915-E9B1-4ABD-839B-3CFD5E25D23D}" type="pres">
      <dgm:prSet presAssocID="{25761703-EE26-4CA8-B049-3F157889CE06}" presName="parTxOnly" presStyleLbl="node1" presStyleIdx="2" presStyleCnt="5" custScaleX="165510" custScaleY="156398" custLinFactX="-2774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zh-TW"/>
        </a:p>
      </dgm:t>
    </dgm:pt>
    <dgm:pt modelId="{D3FAEA15-74EA-44F0-B324-8062485B62BB}" type="pres">
      <dgm:prSet presAssocID="{E731978B-F94B-47D7-AFDE-5668EE8523C9}" presName="parTxOnly" presStyleLbl="node1" presStyleIdx="3" presStyleCnt="5" custScaleX="127236" custLinFactX="-4252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C88B5E87-CB59-42D6-84EA-43D2BDCB7F6D}" type="pres">
      <dgm:prSet presAssocID="{EE1B103E-6B40-4F05-8FE6-0D6F6D6931A3}" presName="parTxOnlySpace" presStyleCnt="0"/>
      <dgm:spPr/>
    </dgm:pt>
    <dgm:pt modelId="{C10AF283-95AB-4125-931F-6D18FCE1DB81}" type="pres">
      <dgm:prSet presAssocID="{93F016F9-6172-4821-99B7-8135912430BD}" presName="parTxOnly" presStyleLbl="node1" presStyleIdx="4" presStyleCnt="5" custScaleX="133566" custLinFactX="-7962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9BA489-B660-45F1-A481-39F6B0A57C49}" type="presOf" srcId="{93F016F9-6172-4821-99B7-8135912430BD}" destId="{C10AF283-95AB-4125-931F-6D18FCE1DB81}" srcOrd="0" destOrd="0" presId="urn:microsoft.com/office/officeart/2005/8/layout/chevron1"/>
    <dgm:cxn modelId="{9F896199-7CCB-4052-BCDC-1B8081A66983}" srcId="{8BBD982B-F274-4BA3-8F19-028AA15117A4}" destId="{93F016F9-6172-4821-99B7-8135912430BD}" srcOrd="4" destOrd="0" parTransId="{0A25EAA4-5324-4CA9-B244-F0AA840A5E4F}" sibTransId="{FE318013-78A3-4039-AF6B-3AB623456D81}"/>
    <dgm:cxn modelId="{8082E8A1-5AF4-4F19-80CF-282018EC3FB9}" type="presOf" srcId="{7BF07599-40A3-43F8-B74C-B9C9D197B9C8}" destId="{372AB35D-7F85-4F08-9397-AA61FB00442A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4A067637-DCFC-4FE8-96ED-AF0063A27AB0}" type="presOf" srcId="{25761703-EE26-4CA8-B049-3F157889CE06}" destId="{40E75915-E9B1-4ABD-839B-3CFD5E25D23D}" srcOrd="0" destOrd="0" presId="urn:microsoft.com/office/officeart/2005/8/layout/chevron1"/>
    <dgm:cxn modelId="{2A3A0C44-085A-4CC1-92BF-C94E14530AA3}" type="presOf" srcId="{8BBD982B-F274-4BA3-8F19-028AA15117A4}" destId="{83BF0D0E-CEE2-4D71-A59A-24428141268C}" srcOrd="0" destOrd="0" presId="urn:microsoft.com/office/officeart/2005/8/layout/chevron1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D76FA0AB-292B-4BBD-B947-929598799049}" type="presOf" srcId="{E731978B-F94B-47D7-AFDE-5668EE8523C9}" destId="{D3FAEA15-74EA-44F0-B324-8062485B62BB}" srcOrd="0" destOrd="0" presId="urn:microsoft.com/office/officeart/2005/8/layout/chevron1"/>
    <dgm:cxn modelId="{73B8D026-E9B5-4F15-9688-76D7752C880B}" type="presOf" srcId="{964A18CD-1B5D-4A7E-B182-2927E17348E0}" destId="{43FF70E3-3B35-4DF9-A907-606680DFC178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41777935-3C3F-46B1-B3C3-3ADF5CEFD7BE}" type="presParOf" srcId="{83BF0D0E-CEE2-4D71-A59A-24428141268C}" destId="{372AB35D-7F85-4F08-9397-AA61FB00442A}" srcOrd="0" destOrd="0" presId="urn:microsoft.com/office/officeart/2005/8/layout/chevron1"/>
    <dgm:cxn modelId="{277BB498-E4F9-4BF5-902F-4C8474759A19}" type="presParOf" srcId="{83BF0D0E-CEE2-4D71-A59A-24428141268C}" destId="{1F777585-BE73-4FF0-B2F3-AF881F23F55D}" srcOrd="1" destOrd="0" presId="urn:microsoft.com/office/officeart/2005/8/layout/chevron1"/>
    <dgm:cxn modelId="{BDE66477-0DDE-4B45-90B4-2D39CE01C96E}" type="presParOf" srcId="{83BF0D0E-CEE2-4D71-A59A-24428141268C}" destId="{43FF70E3-3B35-4DF9-A907-606680DFC178}" srcOrd="2" destOrd="0" presId="urn:microsoft.com/office/officeart/2005/8/layout/chevron1"/>
    <dgm:cxn modelId="{1AB55008-9E68-486B-AF0E-28A80FC504CE}" type="presParOf" srcId="{83BF0D0E-CEE2-4D71-A59A-24428141268C}" destId="{9A80ACDF-AC15-4B39-99F9-7A6A02E1B5CD}" srcOrd="3" destOrd="0" presId="urn:microsoft.com/office/officeart/2005/8/layout/chevron1"/>
    <dgm:cxn modelId="{D63785E6-6D02-4C7E-95D0-148BD0B68D67}" type="presParOf" srcId="{83BF0D0E-CEE2-4D71-A59A-24428141268C}" destId="{40E75915-E9B1-4ABD-839B-3CFD5E25D23D}" srcOrd="4" destOrd="0" presId="urn:microsoft.com/office/officeart/2005/8/layout/chevron1"/>
    <dgm:cxn modelId="{92EAF06A-5CCD-4119-A5F6-A8A7C935780A}" type="presParOf" srcId="{83BF0D0E-CEE2-4D71-A59A-24428141268C}" destId="{3AD7AFE4-5A8A-4232-8024-F2443FC198F5}" srcOrd="5" destOrd="0" presId="urn:microsoft.com/office/officeart/2005/8/layout/chevron1"/>
    <dgm:cxn modelId="{E7287D36-612B-4CB9-B270-D00698753A14}" type="presParOf" srcId="{83BF0D0E-CEE2-4D71-A59A-24428141268C}" destId="{D3FAEA15-74EA-44F0-B324-8062485B62BB}" srcOrd="6" destOrd="0" presId="urn:microsoft.com/office/officeart/2005/8/layout/chevron1"/>
    <dgm:cxn modelId="{31E4C9AD-8F14-4F30-BAE7-CFCF5C296682}" type="presParOf" srcId="{83BF0D0E-CEE2-4D71-A59A-24428141268C}" destId="{C88B5E87-CB59-42D6-84EA-43D2BDCB7F6D}" srcOrd="7" destOrd="0" presId="urn:microsoft.com/office/officeart/2005/8/layout/chevron1"/>
    <dgm:cxn modelId="{4BDA4048-32CE-4AC5-AF92-0FE339EDAFDF}" type="presParOf" srcId="{83BF0D0E-CEE2-4D71-A59A-24428141268C}" destId="{C10AF283-95AB-4125-931F-6D18FCE1DB8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C6C6EB-022B-4D7F-8863-64D83806235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23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59"/>
          <p:cNvSpPr>
            <a:spLocks noChangeArrowheads="1"/>
          </p:cNvSpPr>
          <p:nvPr userDrawn="1"/>
        </p:nvSpPr>
        <p:spPr bwMode="gray">
          <a:xfrm>
            <a:off x="107950" y="4076700"/>
            <a:ext cx="504825" cy="527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84888" y="1268413"/>
            <a:ext cx="2768600" cy="779462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rgbClr val="649F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53975" y="3333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53975" y="115888"/>
            <a:ext cx="8982075" cy="185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3933825"/>
            <a:ext cx="4811713" cy="1366838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CD3A7D57-5CDD-4F6E-B50F-64A9FBA35B2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3117" name="Text Box 45"/>
          <p:cNvSpPr txBox="1">
            <a:spLocks noChangeArrowheads="1"/>
          </p:cNvSpPr>
          <p:nvPr userDrawn="1"/>
        </p:nvSpPr>
        <p:spPr bwMode="gray">
          <a:xfrm>
            <a:off x="179388" y="404813"/>
            <a:ext cx="3600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200" b="1">
                <a:solidFill>
                  <a:srgbClr val="FFFFFF"/>
                </a:solidFill>
                <a:latin typeface="Arial Black" pitchFamily="34" charset="0"/>
                <a:ea typeface="標楷體" pitchFamily="65" charset="-120"/>
              </a:rPr>
              <a:t>縣市防災師資培育教材</a:t>
            </a:r>
            <a:r>
              <a:rPr lang="en-US" altLang="zh-TW" sz="2200" b="1">
                <a:solidFill>
                  <a:srgbClr val="FFFFFF"/>
                </a:solidFill>
                <a:latin typeface="Arial Black" pitchFamily="34" charset="0"/>
                <a:ea typeface="標楷體" pitchFamily="65" charset="-120"/>
              </a:rPr>
              <a:t>-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07950" y="4652963"/>
            <a:ext cx="863600" cy="6477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777162" cy="14700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3151" name="Picture 79" descr="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373688"/>
            <a:ext cx="863600" cy="647700"/>
          </a:xfrm>
          <a:prstGeom prst="rect">
            <a:avLst/>
          </a:prstGeom>
          <a:noFill/>
        </p:spPr>
      </p:pic>
      <p:pic>
        <p:nvPicPr>
          <p:cNvPr id="3153" name="Picture 81" descr="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4652963"/>
            <a:ext cx="863600" cy="649287"/>
          </a:xfrm>
          <a:prstGeom prst="rect">
            <a:avLst/>
          </a:prstGeom>
          <a:noFill/>
        </p:spPr>
      </p:pic>
      <p:pic>
        <p:nvPicPr>
          <p:cNvPr id="3154" name="Picture 82" descr="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5373688"/>
            <a:ext cx="900112" cy="647700"/>
          </a:xfrm>
          <a:prstGeom prst="rect">
            <a:avLst/>
          </a:prstGeom>
          <a:noFill/>
        </p:spPr>
      </p:pic>
      <p:sp>
        <p:nvSpPr>
          <p:cNvPr id="3155" name="Rectangle 83"/>
          <p:cNvSpPr>
            <a:spLocks noChangeArrowheads="1"/>
          </p:cNvSpPr>
          <p:nvPr userDrawn="1"/>
        </p:nvSpPr>
        <p:spPr bwMode="gray">
          <a:xfrm>
            <a:off x="1042988" y="5373688"/>
            <a:ext cx="863600" cy="6477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 animBg="1"/>
      <p:bldP spid="3105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A1181-8F6B-41F8-B87C-329A53C7D58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CD6B-6129-4664-AFA3-93BFB24DB93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647361B-039F-450B-836A-C82B4498AA7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FF2A3-BB3B-4B97-B434-ED451C7932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A4C6-D489-472A-8515-DB08992CCF5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8531-945C-4837-8E57-DD0797D09F1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4249-752E-4A6B-B517-174A30221DE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26FF-B401-4602-BAB6-3B5575030BC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4A1B0-B523-499E-983E-C7E130D4573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EED15-E317-4DDC-BAE1-0BBC6FA1671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B6FAA-3FE5-4572-99C4-D04E8FD0928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fld id="{D5180271-007F-4572-B9BF-475DBDB51240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63" name="Picture 39" descr="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404813"/>
            <a:ext cx="863600" cy="647700"/>
          </a:xfrm>
          <a:prstGeom prst="rect">
            <a:avLst/>
          </a:prstGeom>
          <a:noFill/>
        </p:spPr>
      </p:pic>
      <p:pic>
        <p:nvPicPr>
          <p:cNvPr id="1064" name="Picture 40" descr="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550" y="404813"/>
            <a:ext cx="900113" cy="6477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525222A-E865-4B40-BB4F-23AFDE0848F4}" type="slidenum">
              <a:rPr lang="zh-TW" altLang="en-US"/>
              <a:pPr/>
              <a:t>1</a:t>
            </a:fld>
            <a:endParaRPr lang="en-US" altLang="zh-TW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88840"/>
            <a:ext cx="8568952" cy="1470025"/>
          </a:xfrm>
        </p:spPr>
        <p:txBody>
          <a:bodyPr/>
          <a:lstStyle/>
          <a:p>
            <a:r>
              <a:rPr lang="zh-TW" altLang="zh-TW" dirty="0"/>
              <a:t>校園防災避難演練與兵棋推演</a:t>
            </a:r>
            <a:r>
              <a:rPr lang="zh-TW" altLang="zh-TW" dirty="0" smtClean="0"/>
              <a:t>設計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理論應用篇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4437063"/>
            <a:ext cx="5473874" cy="1223962"/>
          </a:xfrm>
        </p:spPr>
        <p:txBody>
          <a:bodyPr/>
          <a:lstStyle/>
          <a:p>
            <a:r>
              <a:rPr lang="zh-TW" altLang="en-US" sz="2000" b="0" dirty="0">
                <a:latin typeface="+mn-ea"/>
              </a:rPr>
              <a:t>講師</a:t>
            </a:r>
            <a:r>
              <a:rPr lang="en-US" altLang="zh-TW" sz="2000" b="0" dirty="0">
                <a:latin typeface="+mn-ea"/>
              </a:rPr>
              <a:t>:</a:t>
            </a:r>
            <a:r>
              <a:rPr lang="zh-TW" altLang="en-US" sz="2000" b="0" dirty="0">
                <a:latin typeface="+mn-ea"/>
              </a:rPr>
              <a:t> 國立暨南國際大學  陳皆儒 副教授</a:t>
            </a:r>
            <a:endParaRPr lang="en-US" altLang="zh-TW" sz="2000" b="0" dirty="0">
              <a:latin typeface="+mn-ea"/>
            </a:endParaRPr>
          </a:p>
          <a:p>
            <a:endParaRPr lang="en-US" altLang="zh-TW" sz="2000" b="0" dirty="0" smtClean="0"/>
          </a:p>
          <a:p>
            <a:r>
              <a:rPr lang="zh-TW" altLang="en-US" sz="1200" b="0" dirty="0" smtClean="0"/>
              <a:t>教育部</a:t>
            </a:r>
            <a:r>
              <a:rPr lang="zh-TW" altLang="en-US" sz="1200" b="0" dirty="0"/>
              <a:t>資訊及科技教育司</a:t>
            </a:r>
            <a:r>
              <a:rPr lang="en-US" altLang="zh-TW" sz="1200" b="0" dirty="0"/>
              <a:t>(</a:t>
            </a:r>
            <a:r>
              <a:rPr lang="zh-TW" altLang="en-US" sz="1200" b="0" dirty="0"/>
              <a:t>環境及防災教育科</a:t>
            </a:r>
            <a:r>
              <a:rPr lang="en-US" altLang="zh-TW" sz="1200" b="0" dirty="0"/>
              <a:t>) </a:t>
            </a:r>
            <a:endParaRPr lang="en-US" altLang="zh-TW" sz="1200" b="0" dirty="0" smtClean="0"/>
          </a:p>
          <a:p>
            <a:r>
              <a:rPr lang="zh-TW" altLang="en-US" sz="1200" b="0" dirty="0" smtClean="0"/>
              <a:t>撰稿</a:t>
            </a:r>
            <a:r>
              <a:rPr lang="en-US" altLang="zh-TW" sz="1200" b="0" dirty="0" smtClean="0"/>
              <a:t>:</a:t>
            </a:r>
            <a:r>
              <a:rPr lang="zh-TW" altLang="en-US" sz="1200" b="0" dirty="0" smtClean="0"/>
              <a:t>銘傳大學  莊睦雄副教授、馬士元助理教授</a:t>
            </a:r>
            <a:endParaRPr lang="zh-TW" altLang="en-US" sz="1200" b="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8637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b="1" dirty="0" smtClean="0">
                <a:ea typeface="新細明體" pitchFamily="18" charset="-120"/>
              </a:rPr>
              <a:t>10-1</a:t>
            </a:r>
            <a:endParaRPr lang="en-US" altLang="zh-TW" sz="22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30264" y="1779010"/>
            <a:ext cx="8462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每年至少應舉辦 </a:t>
            </a:r>
            <a:r>
              <a:rPr lang="en-US" altLang="zh-TW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1-2 </a:t>
            </a:r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次應變計畫演練</a:t>
            </a:r>
            <a:r>
              <a:rPr lang="en-US" altLang="zh-TW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除消防防護計畫外亦宜考量</a:t>
            </a: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其他災害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類型之演練</a:t>
            </a:r>
            <a: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。</a:t>
            </a:r>
            <a: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演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練情境可依該年度規劃重點進行腳本研擬</a:t>
            </a: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演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練可依各</a:t>
            </a: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年級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施行或以樓層</a:t>
            </a:r>
            <a:r>
              <a:rPr lang="en-US" altLang="zh-TW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棟別</a:t>
            </a:r>
            <a:r>
              <a:rPr lang="en-US" altLang="zh-TW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劃分</a:t>
            </a:r>
            <a:r>
              <a:rPr lang="zh-TW" altLang="en-US" sz="28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可能發生之災害類型、規模，依實際需求</a:t>
            </a:r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來設計</a:t>
            </a:r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實務演練，如通訊對講機練習、避難疏散演練、警報測試與廣播等</a:t>
            </a:r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7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736765"/>
              </p:ext>
            </p:extLst>
          </p:nvPr>
        </p:nvGraphicFramePr>
        <p:xfrm>
          <a:off x="395536" y="1670835"/>
          <a:ext cx="8343900" cy="47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1598" y="1772816"/>
            <a:ext cx="866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應變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工作事項含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災害應變組織之運作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、災害發生時學生安全之確保、學生安全疏散、收集受災情況與受災情況回報、緊急救護與救助實施、緊急安置受收容與家長聯繫，及緊急避難與收容場所之開設等</a:t>
            </a: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300" y="3525286"/>
            <a:ext cx="553998" cy="1938992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災害應變程序</a:t>
            </a:r>
          </a:p>
        </p:txBody>
      </p:sp>
      <p:sp>
        <p:nvSpPr>
          <p:cNvPr id="4" name="矩形 3"/>
          <p:cNvSpPr/>
          <p:nvPr/>
        </p:nvSpPr>
        <p:spPr>
          <a:xfrm>
            <a:off x="2140753" y="3833062"/>
            <a:ext cx="553998" cy="1323439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災情通報</a:t>
            </a:r>
          </a:p>
        </p:txBody>
      </p:sp>
      <p:sp>
        <p:nvSpPr>
          <p:cNvPr id="5" name="矩形 4"/>
          <p:cNvSpPr/>
          <p:nvPr/>
        </p:nvSpPr>
        <p:spPr>
          <a:xfrm>
            <a:off x="3784450" y="3133744"/>
            <a:ext cx="553998" cy="3170099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避難疏散之規劃與執行</a:t>
            </a:r>
          </a:p>
        </p:txBody>
      </p:sp>
      <p:sp>
        <p:nvSpPr>
          <p:cNvPr id="7" name="矩形 6"/>
          <p:cNvSpPr/>
          <p:nvPr/>
        </p:nvSpPr>
        <p:spPr>
          <a:xfrm>
            <a:off x="5808635" y="4051327"/>
            <a:ext cx="553998" cy="2246769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緊急救護與救助</a:t>
            </a:r>
          </a:p>
        </p:txBody>
      </p:sp>
      <p:sp>
        <p:nvSpPr>
          <p:cNvPr id="8" name="矩形 7"/>
          <p:cNvSpPr/>
          <p:nvPr/>
        </p:nvSpPr>
        <p:spPr>
          <a:xfrm>
            <a:off x="5069971" y="2525069"/>
            <a:ext cx="2031325" cy="830997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>
            <a:spAutoFit/>
          </a:bodyPr>
          <a:lstStyle/>
          <a:p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啟動社區住戶</a:t>
            </a:r>
            <a:endParaRPr lang="en-US" altLang="zh-TW" sz="24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與家長之協助</a:t>
            </a:r>
            <a:endParaRPr lang="zh-TW" altLang="en-US" sz="24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93191" y="2460581"/>
            <a:ext cx="553998" cy="3785652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毀損建物與設施之警戒標示</a:t>
            </a: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1089298" y="4494781"/>
            <a:ext cx="105145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2732995" y="4494780"/>
            <a:ext cx="105145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 flipV="1">
            <a:off x="4382339" y="5156501"/>
            <a:ext cx="1426296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單箭頭接點 30"/>
          <p:cNvCxnSpPr/>
          <p:nvPr/>
        </p:nvCxnSpPr>
        <p:spPr bwMode="auto">
          <a:xfrm flipV="1">
            <a:off x="6362633" y="5156500"/>
            <a:ext cx="1426296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單箭頭接點 31"/>
          <p:cNvCxnSpPr/>
          <p:nvPr/>
        </p:nvCxnSpPr>
        <p:spPr bwMode="auto">
          <a:xfrm>
            <a:off x="6085633" y="3356066"/>
            <a:ext cx="1" cy="695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7315"/>
            <a:ext cx="6480720" cy="48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77167" y="189953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緊急避難疏散流程圖</a:t>
            </a:r>
          </a:p>
        </p:txBody>
      </p:sp>
      <p:sp>
        <p:nvSpPr>
          <p:cNvPr id="19" name="矩形 18"/>
          <p:cNvSpPr/>
          <p:nvPr/>
        </p:nvSpPr>
        <p:spPr>
          <a:xfrm>
            <a:off x="650577" y="2724889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是否適用於海嘯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99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7560840" cy="464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11560" y="163490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地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震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避難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路線圖</a:t>
            </a:r>
          </a:p>
        </p:txBody>
      </p:sp>
      <p:sp>
        <p:nvSpPr>
          <p:cNvPr id="3" name="橢圓 2"/>
          <p:cNvSpPr/>
          <p:nvPr/>
        </p:nvSpPr>
        <p:spPr bwMode="auto">
          <a:xfrm>
            <a:off x="2102366" y="2276872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6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2097088" y="3212976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2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618826" y="2647516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3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2627784" y="3573016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4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2097088" y="4077072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5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2627784" y="4581128"/>
            <a:ext cx="360040" cy="50405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Adobe Hebrew" pitchFamily="18" charset="-79"/>
                <a:cs typeface="Adobe Hebrew" pitchFamily="18" charset="-79"/>
              </a:rPr>
              <a:t>1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40" y="5102323"/>
            <a:ext cx="328613" cy="3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81" y="1772816"/>
            <a:ext cx="672432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417647" y="1788277"/>
            <a:ext cx="677108" cy="337528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海</a:t>
            </a:r>
            <a:r>
              <a:rPr lang="zh-TW" altLang="en-US" sz="3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嘯</a:t>
            </a:r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避難</a:t>
            </a:r>
            <a:r>
              <a:rPr lang="zh-TW" altLang="en-US" sz="3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路</a:t>
            </a:r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線方</a:t>
            </a:r>
            <a:r>
              <a:rPr lang="zh-TW" altLang="en-US" sz="3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向</a:t>
            </a:r>
          </a:p>
        </p:txBody>
      </p:sp>
      <p:cxnSp>
        <p:nvCxnSpPr>
          <p:cNvPr id="3" name="直線單箭頭接點 2"/>
          <p:cNvCxnSpPr/>
          <p:nvPr/>
        </p:nvCxnSpPr>
        <p:spPr bwMode="auto">
          <a:xfrm flipH="1">
            <a:off x="4644008" y="3429000"/>
            <a:ext cx="248478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 bwMode="auto">
          <a:xfrm flipH="1">
            <a:off x="4519769" y="4293096"/>
            <a:ext cx="1" cy="1152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單箭頭接點 20"/>
          <p:cNvCxnSpPr/>
          <p:nvPr/>
        </p:nvCxnSpPr>
        <p:spPr bwMode="auto">
          <a:xfrm flipH="1">
            <a:off x="3491880" y="5597624"/>
            <a:ext cx="722610" cy="1356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 flipH="1" flipV="1">
            <a:off x="2987824" y="5445224"/>
            <a:ext cx="504057" cy="220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單箭頭接點 30"/>
          <p:cNvCxnSpPr/>
          <p:nvPr/>
        </p:nvCxnSpPr>
        <p:spPr bwMode="auto">
          <a:xfrm flipH="1" flipV="1">
            <a:off x="2051720" y="5013176"/>
            <a:ext cx="93610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橢圓 25"/>
          <p:cNvSpPr/>
          <p:nvPr/>
        </p:nvSpPr>
        <p:spPr bwMode="auto">
          <a:xfrm>
            <a:off x="1547664" y="4437112"/>
            <a:ext cx="1392171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集</a:t>
            </a:r>
            <a:r>
              <a:rPr lang="zh-TW" altLang="en-US" b="1" dirty="0">
                <a:solidFill>
                  <a:srgbClr val="C00000"/>
                </a:solidFill>
              </a:rPr>
              <a:t>合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30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 bwMode="gray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zh-TW" sz="2800" smtClean="0"/>
              <a:t>時刻表</a:t>
            </a:r>
            <a:endParaRPr lang="zh-TW" sz="2800"/>
          </a:p>
        </p:txBody>
      </p:sp>
      <p:sp>
        <p:nvSpPr>
          <p:cNvPr id="25" name="TextBox 3"/>
          <p:cNvSpPr txBox="1"/>
          <p:nvPr/>
        </p:nvSpPr>
        <p:spPr>
          <a:xfrm>
            <a:off x="8582022" y="3220616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/>
          </a:p>
        </p:txBody>
      </p:sp>
      <p:sp>
        <p:nvSpPr>
          <p:cNvPr id="8" name="矩形 7"/>
          <p:cNvSpPr/>
          <p:nvPr/>
        </p:nvSpPr>
        <p:spPr>
          <a:xfrm>
            <a:off x="323528" y="177281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因遠地地震所引起的海嘯之通報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830" y="416510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因近海地震所引起的海嘯之通報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302" y="212641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氣象局在取得太平洋海嘯警報中心海嘯警報的電文通知後，相關人員即研判可能遭受侵襲地點、時間及應行警戒事項。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經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研判可能對臺灣地區構成威脅時，會立即透過媒體、簡訊及傳真等方式，將海嘯警訊通報到各相關岸巡、災害防救主管機構。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海嘯到達臺灣地區前，經研判可能對臺灣地區構成威脅時，會立即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發布海嘯警報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，並透過媒體、簡訊及傳真等方式，通報各相關單位及大眾傳播媒體，籲請可能侵襲地點沿海居民準備因應海嘯侵襲。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6110" y="4554994"/>
            <a:ext cx="858837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當中央氣象局地震速報系統偵測到臺灣近海發生地震規模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6.0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以上，震源深度淺於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35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公里之淺層地震時，在發布之地震報告中應即加註「沿海地區應防海水位突變」。</a:t>
            </a:r>
            <a:endParaRPr kumimoji="1" lang="zh-TW" altLang="en-US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當中央氣象局地震速報系統偵測到臺灣近海發生地震規模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7.0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以上，震源深度淺於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35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公里之淺層地震時，立即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發布海嘯警報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C0D03"/>
                </a:solidFill>
                <a:effectLst/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，並透過簡訊及傳真等方式，通報各相關單位及大眾傳播媒體，籲請沿海居民立即因應海嘯侵襲。</a:t>
            </a:r>
            <a:endParaRPr kumimoji="1" lang="zh-TW" altLang="en-US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74347" y="122313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2" name="Diagram 5"/>
          <p:cNvGraphicFramePr/>
          <p:nvPr>
            <p:extLst>
              <p:ext uri="{D42A27DB-BD31-4B8C-83A1-F6EECF244321}">
                <p14:modId xmlns:p14="http://schemas.microsoft.com/office/powerpoint/2010/main" val="474595198"/>
              </p:ext>
            </p:extLst>
          </p:nvPr>
        </p:nvGraphicFramePr>
        <p:xfrm>
          <a:off x="-2052736" y="2348880"/>
          <a:ext cx="987446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gray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zh-TW" sz="2800" smtClean="0"/>
              <a:t>時刻表</a:t>
            </a:r>
            <a:endParaRPr lang="zh-TW" sz="2800"/>
          </a:p>
        </p:txBody>
      </p:sp>
      <p:sp>
        <p:nvSpPr>
          <p:cNvPr id="25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/>
          </a:p>
        </p:txBody>
      </p:sp>
      <p:sp>
        <p:nvSpPr>
          <p:cNvPr id="2" name="矩形 1"/>
          <p:cNvSpPr/>
          <p:nvPr/>
        </p:nvSpPr>
        <p:spPr>
          <a:xfrm>
            <a:off x="215516" y="170080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易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遭受海嘯侵襲地區，應擬訂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海嘯災害緊急應變計畫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，並落實執行，以減少人員傷亡與財物損失。然而，緊急應變計畫是否可行及有效，則需透過防災演練予以檢討與修訂。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因應海嘯之防災演練，以緊急避難疏散及安置通報為主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。學校與社區均應事先規劃避難場所與疏散路線，並考慮在校、在家、白天、夜晚等不同情境之緊急避難疏散及安置通報方式，透過演練，熟悉實際作為並修訂緊急應變計畫。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147" y="3212976"/>
            <a:ext cx="26468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zh-TW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海嘯應變參考程序</a:t>
            </a:r>
            <a:endParaRPr lang="zh-TW" altLang="en-US" sz="24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3756" y="3242007"/>
            <a:ext cx="4086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C0D03"/>
                </a:solidFill>
              </a:rPr>
              <a:t>※</a:t>
            </a:r>
            <a:r>
              <a:rPr lang="zh-TW" altLang="zh-TW" b="1" dirty="0">
                <a:solidFill>
                  <a:srgbClr val="0C0D03"/>
                </a:solidFill>
              </a:rPr>
              <a:t>注意事項</a:t>
            </a:r>
            <a:r>
              <a:rPr lang="zh-TW" altLang="zh-TW" b="1" dirty="0" smtClean="0">
                <a:solidFill>
                  <a:srgbClr val="0C0D03"/>
                </a:solidFill>
              </a:rPr>
              <a:t>：</a:t>
            </a:r>
            <a:endParaRPr lang="en-US" altLang="zh-TW" b="1" dirty="0" smtClean="0">
              <a:solidFill>
                <a:srgbClr val="0C0D03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0C0D03"/>
                </a:solidFill>
              </a:rPr>
              <a:t>沿海地區</a:t>
            </a:r>
            <a:r>
              <a:rPr lang="zh-TW" altLang="zh-TW" b="1" dirty="0">
                <a:solidFill>
                  <a:srgbClr val="0C0D03"/>
                </a:solidFill>
              </a:rPr>
              <a:t>發生較大地震時，要有海嘯可能來襲的憂患意識，應儘速往較高處避難，並注意海嘯消息</a:t>
            </a:r>
            <a:r>
              <a:rPr lang="zh-TW" altLang="zh-TW" b="1" dirty="0" smtClean="0">
                <a:solidFill>
                  <a:srgbClr val="0C0D03"/>
                </a:solidFill>
              </a:rPr>
              <a:t>。</a:t>
            </a:r>
            <a:endParaRPr lang="en-US" altLang="zh-TW" b="1" dirty="0" smtClean="0">
              <a:solidFill>
                <a:srgbClr val="0C0D03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7030A0"/>
                </a:solidFill>
              </a:rPr>
              <a:t>海嘯</a:t>
            </a:r>
            <a:r>
              <a:rPr lang="zh-TW" altLang="zh-TW" b="1" dirty="0">
                <a:solidFill>
                  <a:srgbClr val="7030A0"/>
                </a:solidFill>
              </a:rPr>
              <a:t>來襲前，遠處海中會有白色浪沫的長浪向岸邊湧來，或有海水快速遠離陸地露出大片海岸，遇到這些情況必須立即往較高處避難</a:t>
            </a:r>
            <a:r>
              <a:rPr lang="zh-TW" altLang="zh-TW" b="1" dirty="0" smtClean="0">
                <a:solidFill>
                  <a:srgbClr val="7030A0"/>
                </a:solidFill>
              </a:rPr>
              <a:t>。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b="1" dirty="0" smtClean="0">
                <a:solidFill>
                  <a:srgbClr val="0C0D03"/>
                </a:solidFill>
              </a:rPr>
              <a:t>在</a:t>
            </a:r>
            <a:r>
              <a:rPr lang="zh-TW" altLang="zh-TW" b="1" dirty="0">
                <a:solidFill>
                  <a:srgbClr val="0C0D03"/>
                </a:solidFill>
              </a:rPr>
              <a:t>國外旅遊身處海岸地區時，應注意地震與海岸變化情況，採行必要緊急避難措施。</a:t>
            </a:r>
          </a:p>
        </p:txBody>
      </p:sp>
    </p:spTree>
    <p:extLst>
      <p:ext uri="{BB962C8B-B14F-4D97-AF65-F5344CB8AC3E}">
        <p14:creationId xmlns:p14="http://schemas.microsoft.com/office/powerpoint/2010/main" val="39457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流程圖: 磁碟 1"/>
          <p:cNvSpPr/>
          <p:nvPr/>
        </p:nvSpPr>
        <p:spPr bwMode="auto">
          <a:xfrm>
            <a:off x="611560" y="1916832"/>
            <a:ext cx="1656184" cy="4392488"/>
          </a:xfrm>
          <a:prstGeom prst="flowChartMagneticDisk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2263439" y="3645024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>
            <a:off x="2267744" y="2924944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>
            <a:off x="2263439" y="4365104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2915816" y="1938312"/>
            <a:ext cx="61699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中央氣象局發布大雨、豪雨、大豪雨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超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大豪雨特報時機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如下：</a:t>
            </a:r>
            <a:endParaRPr lang="en-US" altLang="zh-TW" sz="24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超大豪雨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： 當中央氣象局預測或觀測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小時累積雨量達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350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豪雨： 當中央氣象局預測或觀測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小時累積雨量達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公厘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豪雨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中央氣象局預測或觀測</a:t>
            </a: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小時累積雨量達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公厘。 	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大雨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： 當中央氣象局預測或觀測到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小時累積雨量達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公厘，且其中至少有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小時雨量達</a:t>
            </a:r>
            <a:r>
              <a:rPr lang="en-US" altLang="zh-TW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公厘以上之降雨現象。 	</a:t>
            </a:r>
          </a:p>
        </p:txBody>
      </p:sp>
      <p:cxnSp>
        <p:nvCxnSpPr>
          <p:cNvPr id="21" name="直線接點 20"/>
          <p:cNvCxnSpPr/>
          <p:nvPr/>
        </p:nvCxnSpPr>
        <p:spPr bwMode="auto">
          <a:xfrm>
            <a:off x="2267744" y="5085184"/>
            <a:ext cx="504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流程圖: 磁碟 7"/>
          <p:cNvSpPr/>
          <p:nvPr/>
        </p:nvSpPr>
        <p:spPr bwMode="auto">
          <a:xfrm>
            <a:off x="611560" y="4365104"/>
            <a:ext cx="1656184" cy="1944216"/>
          </a:xfrm>
          <a:prstGeom prst="flowChartMagneticDisk">
            <a:avLst/>
          </a:prstGeom>
          <a:solidFill>
            <a:srgbClr val="00B0F0"/>
          </a:solidFill>
          <a:ln w="9525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572933" y="1700808"/>
            <a:ext cx="7959507" cy="4673827"/>
            <a:chOff x="251801" y="1707501"/>
            <a:chExt cx="8175531" cy="481784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01" y="1708064"/>
              <a:ext cx="7422930" cy="481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707501"/>
              <a:ext cx="758988" cy="481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5237-2A66-4AB3-8DAF-F97F15E101AA}" type="slidenum">
              <a:rPr lang="zh-TW" altLang="en-US"/>
              <a:pPr/>
              <a:t>2</a:t>
            </a:fld>
            <a:endParaRPr lang="en-US" altLang="zh-TW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756346" y="2205038"/>
            <a:ext cx="7550756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70A8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756345" y="2997200"/>
            <a:ext cx="7541453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56345" y="3789363"/>
            <a:ext cx="7532161" cy="68897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70A8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756345" y="1412875"/>
            <a:ext cx="7560071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827782" y="39338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827782" y="14843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807145" y="22764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827782" y="31416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3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white">
          <a:xfrm>
            <a:off x="1402706" y="1484313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地震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海嘯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災害疏散避難與演練規劃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756346" y="4581525"/>
            <a:ext cx="7522880" cy="688975"/>
            <a:chOff x="720" y="1392"/>
            <a:chExt cx="4058" cy="480"/>
          </a:xfrm>
        </p:grpSpPr>
        <p:sp>
          <p:nvSpPr>
            <p:cNvPr id="7206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207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208" name="AutoShape 4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09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210" name="Text Box 42"/>
          <p:cNvSpPr txBox="1">
            <a:spLocks noChangeArrowheads="1"/>
          </p:cNvSpPr>
          <p:nvPr/>
        </p:nvSpPr>
        <p:spPr bwMode="white">
          <a:xfrm>
            <a:off x="827782" y="4724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5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white">
          <a:xfrm>
            <a:off x="1402706" y="2276475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颱洪坡地</a:t>
            </a:r>
            <a:r>
              <a:rPr lang="zh-TW" altLang="zh-TW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災害疏散避難與演練規劃</a:t>
            </a:r>
            <a:endParaRPr lang="zh-TW" altLang="en-US" sz="3200" b="1" dirty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white">
          <a:xfrm>
            <a:off x="1402706" y="3068638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輻射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人為</a:t>
            </a:r>
            <a:r>
              <a:rPr lang="zh-TW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災害疏散避難與演練規劃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white">
          <a:xfrm>
            <a:off x="1424948" y="4581128"/>
            <a:ext cx="6819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457200">
              <a:spcBef>
                <a:spcPct val="50000"/>
              </a:spcBef>
              <a:buClr>
                <a:schemeClr val="tx1"/>
              </a:buClr>
              <a:buNone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兵棋推演情境模擬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與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作業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流程管控</a:t>
            </a:r>
            <a:endParaRPr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white">
          <a:xfrm>
            <a:off x="1402656" y="3852337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zh-TW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</a:t>
            </a:r>
            <a:r>
              <a:rPr lang="zh-TW" altLang="zh-TW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推演</a:t>
            </a:r>
            <a:r>
              <a:rPr lang="zh-TW" altLang="en-US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理論應</a:t>
            </a:r>
            <a:r>
              <a:rPr lang="zh-TW" altLang="en-US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用</a:t>
            </a:r>
            <a:r>
              <a:rPr lang="zh-TW" altLang="en-US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與實務操作概念</a:t>
            </a:r>
            <a:endParaRPr lang="zh-TW" altLang="en-US" sz="3200" b="1" dirty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6912768" cy="108021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避難演練與兵棋推演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課程大綱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8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756667" y="5404321"/>
            <a:ext cx="7541131" cy="688975"/>
            <a:chOff x="720" y="1392"/>
            <a:chExt cx="4058" cy="480"/>
          </a:xfrm>
        </p:grpSpPr>
        <p:sp>
          <p:nvSpPr>
            <p:cNvPr id="43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70A8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5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7" name="Text Box 31"/>
          <p:cNvSpPr txBox="1">
            <a:spLocks noChangeArrowheads="1"/>
          </p:cNvSpPr>
          <p:nvPr/>
        </p:nvSpPr>
        <p:spPr bwMode="white">
          <a:xfrm>
            <a:off x="828104" y="554878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333333"/>
                </a:solidFill>
                <a:ea typeface="新細明體" pitchFamily="18" charset="-120"/>
                <a:cs typeface="Arial" charset="0"/>
              </a:rPr>
              <a:t>6</a:t>
            </a:r>
            <a:endParaRPr lang="en-US" altLang="zh-TW" sz="2400" b="1" dirty="0">
              <a:solidFill>
                <a:srgbClr val="333333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white">
          <a:xfrm>
            <a:off x="1402978" y="5482763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zh-TW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</a:t>
            </a:r>
            <a:r>
              <a:rPr lang="zh-TW" altLang="zh-TW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推演</a:t>
            </a:r>
            <a:r>
              <a:rPr lang="zh-TW" altLang="en-US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議題對策</a:t>
            </a:r>
            <a:r>
              <a:rPr lang="zh-TW" altLang="en-US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與</a:t>
            </a:r>
            <a:r>
              <a:rPr lang="zh-TW" altLang="zh-TW" sz="3200" b="1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成果評估檢討</a:t>
            </a:r>
            <a:endParaRPr lang="zh-TW" altLang="en-US" sz="3200" b="1" dirty="0">
              <a:solidFill>
                <a:srgbClr val="333333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467544" y="1700808"/>
            <a:ext cx="8064896" cy="4608512"/>
            <a:chOff x="236906" y="1574495"/>
            <a:chExt cx="8249421" cy="4806833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06" y="1583138"/>
              <a:ext cx="7487421" cy="4798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327" y="1574495"/>
              <a:ext cx="762000" cy="472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241" y="6184589"/>
              <a:ext cx="849086" cy="19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7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140183" cy="465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06234" y="1695438"/>
            <a:ext cx="553998" cy="40934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淹水災害緊急避難疏散流程圖</a:t>
            </a:r>
          </a:p>
        </p:txBody>
      </p:sp>
    </p:spTree>
    <p:extLst>
      <p:ext uri="{BB962C8B-B14F-4D97-AF65-F5344CB8AC3E}">
        <p14:creationId xmlns:p14="http://schemas.microsoft.com/office/powerpoint/2010/main" val="1941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菱形 23"/>
          <p:cNvSpPr/>
          <p:nvPr/>
        </p:nvSpPr>
        <p:spPr>
          <a:xfrm>
            <a:off x="4965048" y="1844824"/>
            <a:ext cx="1212151" cy="3811782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8" name="菱形 7"/>
          <p:cNvSpPr/>
          <p:nvPr/>
        </p:nvSpPr>
        <p:spPr>
          <a:xfrm>
            <a:off x="1691680" y="1907702"/>
            <a:ext cx="1212151" cy="3811782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79512" y="1772816"/>
            <a:ext cx="553998" cy="40934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坡地災害緊急</a:t>
            </a: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避難疏散流程圖</a:t>
            </a:r>
          </a:p>
        </p:txBody>
      </p:sp>
      <p:sp>
        <p:nvSpPr>
          <p:cNvPr id="3" name="矩形 2"/>
          <p:cNvSpPr/>
          <p:nvPr/>
        </p:nvSpPr>
        <p:spPr>
          <a:xfrm>
            <a:off x="878227" y="3314012"/>
            <a:ext cx="461665" cy="1040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災害發生</a:t>
            </a:r>
          </a:p>
        </p:txBody>
      </p:sp>
      <p:sp>
        <p:nvSpPr>
          <p:cNvPr id="4" name="矩形 3"/>
          <p:cNvSpPr/>
          <p:nvPr/>
        </p:nvSpPr>
        <p:spPr>
          <a:xfrm>
            <a:off x="1907704" y="2819544"/>
            <a:ext cx="738664" cy="21936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發布緊急避難</a:t>
            </a:r>
          </a:p>
          <a:p>
            <a:pPr algn="ctr"/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指揮官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判斷災情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4671023" y="2636912"/>
            <a:ext cx="1506176" cy="1979144"/>
          </a:xfrm>
          <a:prstGeom prst="diamond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347864" y="1844824"/>
            <a:ext cx="461665" cy="40164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依照指定的疏散路線到指定的避難地點</a:t>
            </a:r>
          </a:p>
        </p:txBody>
      </p:sp>
      <p:sp>
        <p:nvSpPr>
          <p:cNvPr id="22" name="矩形 21"/>
          <p:cNvSpPr/>
          <p:nvPr/>
        </p:nvSpPr>
        <p:spPr>
          <a:xfrm>
            <a:off x="4139952" y="2382432"/>
            <a:ext cx="461665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清點學生人數並上報指揮官</a:t>
            </a:r>
          </a:p>
        </p:txBody>
      </p:sp>
      <p:sp>
        <p:nvSpPr>
          <p:cNvPr id="9" name="矩形 8"/>
          <p:cNvSpPr/>
          <p:nvPr/>
        </p:nvSpPr>
        <p:spPr>
          <a:xfrm>
            <a:off x="5201488" y="2737727"/>
            <a:ext cx="738664" cy="220344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原地或往校外避難</a:t>
            </a:r>
          </a:p>
          <a:p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指揮官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判斷災情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1814518"/>
            <a:ext cx="24754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避難引導組引導學生</a:t>
            </a:r>
          </a:p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前往校外避難場所</a:t>
            </a:r>
          </a:p>
        </p:txBody>
      </p:sp>
      <p:sp>
        <p:nvSpPr>
          <p:cNvPr id="11" name="矩形 10"/>
          <p:cNvSpPr/>
          <p:nvPr/>
        </p:nvSpPr>
        <p:spPr>
          <a:xfrm>
            <a:off x="6804248" y="2854677"/>
            <a:ext cx="15696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清點學生人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數</a:t>
            </a:r>
            <a:endParaRPr lang="en-US" altLang="zh-TW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上報指揮官</a:t>
            </a:r>
          </a:p>
        </p:txBody>
      </p:sp>
      <p:sp>
        <p:nvSpPr>
          <p:cNvPr id="12" name="矩形 11"/>
          <p:cNvSpPr/>
          <p:nvPr/>
        </p:nvSpPr>
        <p:spPr>
          <a:xfrm>
            <a:off x="6688831" y="5244754"/>
            <a:ext cx="18004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就地作避難動作</a:t>
            </a:r>
          </a:p>
        </p:txBody>
      </p:sp>
      <p:sp>
        <p:nvSpPr>
          <p:cNvPr id="19" name="矩形 18"/>
          <p:cNvSpPr/>
          <p:nvPr/>
        </p:nvSpPr>
        <p:spPr>
          <a:xfrm>
            <a:off x="6688831" y="4427820"/>
            <a:ext cx="18004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導師安撫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3" name="直線單箭頭接點 22"/>
          <p:cNvCxnSpPr>
            <a:stCxn id="3" idx="3"/>
            <a:endCxn id="8" idx="1"/>
          </p:cNvCxnSpPr>
          <p:nvPr/>
        </p:nvCxnSpPr>
        <p:spPr bwMode="auto">
          <a:xfrm flipV="1">
            <a:off x="1339892" y="3813593"/>
            <a:ext cx="351788" cy="205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線單箭頭接點 34"/>
          <p:cNvCxnSpPr>
            <a:endCxn id="21" idx="1"/>
          </p:cNvCxnSpPr>
          <p:nvPr/>
        </p:nvCxnSpPr>
        <p:spPr bwMode="auto">
          <a:xfrm>
            <a:off x="2903831" y="3829808"/>
            <a:ext cx="444033" cy="232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單箭頭接點 36"/>
          <p:cNvCxnSpPr/>
          <p:nvPr/>
        </p:nvCxnSpPr>
        <p:spPr bwMode="auto">
          <a:xfrm flipV="1">
            <a:off x="3809529" y="3834149"/>
            <a:ext cx="351788" cy="205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直線單箭頭接點 37"/>
          <p:cNvCxnSpPr/>
          <p:nvPr/>
        </p:nvCxnSpPr>
        <p:spPr bwMode="auto">
          <a:xfrm flipV="1">
            <a:off x="4613260" y="3793037"/>
            <a:ext cx="351788" cy="205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線單箭頭接點 38"/>
          <p:cNvCxnSpPr/>
          <p:nvPr/>
        </p:nvCxnSpPr>
        <p:spPr bwMode="auto">
          <a:xfrm flipV="1">
            <a:off x="6178361" y="2460849"/>
            <a:ext cx="265847" cy="1264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線單箭頭接點 40"/>
          <p:cNvCxnSpPr>
            <a:stCxn id="24" idx="3"/>
          </p:cNvCxnSpPr>
          <p:nvPr/>
        </p:nvCxnSpPr>
        <p:spPr bwMode="auto">
          <a:xfrm>
            <a:off x="6177199" y="3750715"/>
            <a:ext cx="419409" cy="16787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直線單箭頭接點 43"/>
          <p:cNvCxnSpPr>
            <a:endCxn id="11" idx="0"/>
          </p:cNvCxnSpPr>
          <p:nvPr/>
        </p:nvCxnSpPr>
        <p:spPr bwMode="auto">
          <a:xfrm>
            <a:off x="7589078" y="2460849"/>
            <a:ext cx="0" cy="3938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直線單箭頭接點 46"/>
          <p:cNvCxnSpPr>
            <a:stCxn id="12" idx="0"/>
            <a:endCxn id="19" idx="2"/>
          </p:cNvCxnSpPr>
          <p:nvPr/>
        </p:nvCxnSpPr>
        <p:spPr bwMode="auto">
          <a:xfrm flipV="1">
            <a:off x="7589078" y="4797152"/>
            <a:ext cx="0" cy="4476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直線單箭頭接點 50"/>
          <p:cNvCxnSpPr>
            <a:stCxn id="19" idx="0"/>
            <a:endCxn id="11" idx="2"/>
          </p:cNvCxnSpPr>
          <p:nvPr/>
        </p:nvCxnSpPr>
        <p:spPr bwMode="auto">
          <a:xfrm flipV="1">
            <a:off x="7589078" y="3501008"/>
            <a:ext cx="0" cy="926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1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9500"/>
            <a:ext cx="3390900" cy="49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83968" y="1202815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1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5097"/>
            <a:ext cx="361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30" y="1829275"/>
            <a:ext cx="2524125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4" name="直線單箭頭接點 3"/>
          <p:cNvCxnSpPr>
            <a:endCxn id="21509" idx="1"/>
          </p:cNvCxnSpPr>
          <p:nvPr/>
        </p:nvCxnSpPr>
        <p:spPr bwMode="auto">
          <a:xfrm flipV="1">
            <a:off x="3851920" y="2019775"/>
            <a:ext cx="969710" cy="190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228850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cxnSp>
        <p:nvCxnSpPr>
          <p:cNvPr id="24" name="直線單箭頭接點 23"/>
          <p:cNvCxnSpPr>
            <a:endCxn id="21512" idx="1"/>
          </p:cNvCxnSpPr>
          <p:nvPr/>
        </p:nvCxnSpPr>
        <p:spPr bwMode="auto">
          <a:xfrm>
            <a:off x="3851920" y="2210275"/>
            <a:ext cx="1440160" cy="482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群組 8"/>
          <p:cNvGrpSpPr/>
          <p:nvPr/>
        </p:nvGrpSpPr>
        <p:grpSpPr>
          <a:xfrm>
            <a:off x="4139952" y="3037113"/>
            <a:ext cx="4828585" cy="2859154"/>
            <a:chOff x="4139952" y="3037113"/>
            <a:chExt cx="4828585" cy="2859154"/>
          </a:xfrm>
        </p:grpSpPr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037113"/>
              <a:ext cx="4828585" cy="1104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077072"/>
              <a:ext cx="4812590" cy="181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六角星形 9"/>
          <p:cNvSpPr/>
          <p:nvPr/>
        </p:nvSpPr>
        <p:spPr>
          <a:xfrm>
            <a:off x="7520930" y="1428643"/>
            <a:ext cx="1431612" cy="1283910"/>
          </a:xfrm>
          <a:prstGeom prst="star6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6762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內水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外水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47681" y="12024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59832" y="1223139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211960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211960" y="1227321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292080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364088" y="1223179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588224" y="1268800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11560" y="1700808"/>
            <a:ext cx="82089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輻射災害</a:t>
            </a:r>
            <a:endParaRPr lang="en-US" altLang="zh-TW" sz="28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訂定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公里的緊急應變計畫區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，就此八公里內區作詳盡的規劃，如應變計畫、警報站，碘片貯備及發放、演習、民眾溝通宣導、緊急偵測計畫、及節點與疏散路線及收容站等。而在緊急應變計畫區外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公里，將於平時就結合災害防救體系，將民眾防護措施規劃納入地方政府地區災害防救計畫，集中貯放碘片及預先規劃偵測路線，並規劃大規模收容安置與演練及加強民眾溝通宣導等。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742411" y="3618970"/>
            <a:ext cx="62778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核電廠周邊各級學校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含幼兒園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輻射災害疏散避難演練腳本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9" name="Diagram 2"/>
          <p:cNvGraphicFramePr/>
          <p:nvPr>
            <p:extLst>
              <p:ext uri="{D42A27DB-BD31-4B8C-83A1-F6EECF244321}">
                <p14:modId xmlns:p14="http://schemas.microsoft.com/office/powerpoint/2010/main" val="2697869634"/>
              </p:ext>
            </p:extLst>
          </p:nvPr>
        </p:nvGraphicFramePr>
        <p:xfrm>
          <a:off x="549720" y="3645024"/>
          <a:ext cx="8486776" cy="17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02984" y="5202759"/>
            <a:ext cx="738664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情境設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定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複合災害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7681" y="5420252"/>
            <a:ext cx="461665" cy="5539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eaVert" wrap="square" rtlCol="0">
            <a:spAutoFit/>
          </a:bodyPr>
          <a:lstStyle/>
          <a:p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震災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02223" y="4953660"/>
            <a:ext cx="461665" cy="15783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eaVert" wrap="square" rtlCol="0">
            <a:spAutoFit/>
          </a:bodyPr>
          <a:lstStyle/>
          <a:p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火災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緊急滅火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6684" y="5004155"/>
            <a:ext cx="738664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eaVert" wrap="square" rtlCol="0">
            <a:spAutoFit/>
          </a:bodyPr>
          <a:lstStyle/>
          <a:p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發生與察覺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核能幅射事故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9560" y="5189420"/>
            <a:ext cx="738664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與通報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災情掌握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61728" y="5106232"/>
            <a:ext cx="738664" cy="12464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與講評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演練後檢討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1325641" y="5533154"/>
            <a:ext cx="510055" cy="322567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2417752" y="5595599"/>
            <a:ext cx="642080" cy="209665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25" name="向右箭號 24"/>
          <p:cNvSpPr/>
          <p:nvPr/>
        </p:nvSpPr>
        <p:spPr>
          <a:xfrm>
            <a:off x="3629903" y="5595599"/>
            <a:ext cx="642080" cy="209665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26" name="向右箭號 25"/>
          <p:cNvSpPr/>
          <p:nvPr/>
        </p:nvSpPr>
        <p:spPr>
          <a:xfrm>
            <a:off x="5123487" y="5624646"/>
            <a:ext cx="642080" cy="209665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31" name="向右箭號 30"/>
          <p:cNvSpPr/>
          <p:nvPr/>
        </p:nvSpPr>
        <p:spPr>
          <a:xfrm>
            <a:off x="6647640" y="5624645"/>
            <a:ext cx="642080" cy="209665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4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理論應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948885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323528" y="2260029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兵棋推演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一詞是從軍隊而來，軍隊作戰前評估戰術可行性、勝敗、人員及裝備損害程度的重要手段。通常使用地圖或沙盤兵棋推演方式進行，而電腦兵棋推演則是藉由具有計算快速、數據統計精準的電腦系統進行兵棋推演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Aft>
                <a:spcPts val="1800"/>
              </a:spcAft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Aft>
                <a:spcPts val="1800"/>
              </a:spcAft>
            </a:pP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79512" y="1700808"/>
            <a:ext cx="3240360" cy="4924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災害兵棋推演緣由</a:t>
            </a:r>
            <a:endParaRPr lang="zh-TW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26" y="3717032"/>
            <a:ext cx="324507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12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4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理論應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948885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737828" y="2935753"/>
            <a:ext cx="8082644" cy="2363197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以議題式推演。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lnSpc>
                <a:spcPts val="3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災害境況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，模擬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實際災況及運作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方式。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lnSpc>
                <a:spcPts val="3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檢驗災害應變小組從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災前整備到災後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復原各項應變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處置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作業。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lnSpc>
                <a:spcPts val="3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強化災害應變小組縱向、橫向單位聯繫機制及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請求各項支援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48465" y="2204864"/>
            <a:ext cx="320345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災害兵棋推演方式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理論應</a:t>
            </a: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948885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364088" y="6577607"/>
            <a:ext cx="3798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C0D03"/>
                </a:solidFill>
              </a:rPr>
              <a:t>資料來源</a:t>
            </a:r>
            <a:r>
              <a:rPr lang="zh-TW" altLang="en-US" sz="1400" dirty="0" smtClean="0">
                <a:solidFill>
                  <a:srgbClr val="0C0D03"/>
                </a:solidFill>
              </a:rPr>
              <a:t>：美國聯邦緊急事件管理總署</a:t>
            </a:r>
            <a:r>
              <a:rPr lang="en-US" altLang="zh-TW" sz="1400" dirty="0" smtClean="0">
                <a:solidFill>
                  <a:srgbClr val="0C0D03"/>
                </a:solidFill>
              </a:rPr>
              <a:t>FEMA</a:t>
            </a:r>
            <a:endParaRPr lang="zh-TW" altLang="en-US" sz="1400" dirty="0">
              <a:solidFill>
                <a:srgbClr val="0C0D03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1628800"/>
            <a:ext cx="326243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災害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兵棋推演任務編組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1520" y="2132856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zh-TW" altLang="zh-TW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參演組</a:t>
            </a:r>
          </a:p>
          <a:p>
            <a:pPr>
              <a:spcAft>
                <a:spcPts val="1800"/>
              </a:spcAft>
            </a:pP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參與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推演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相關單位之應變人員，根據推演狀況，擬定對策並進行各項聯繫、協調、處置等工作，並將災情及處置情形，以書面或簡報方式呈現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，向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考評組以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口頭方式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進行說明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推演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將書面及簡報資料留存，做為更進一步檢視使用。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zh-TW" altLang="zh-TW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管制組</a:t>
            </a:r>
          </a:p>
          <a:p>
            <a:pPr>
              <a:spcAft>
                <a:spcPts val="1800"/>
              </a:spcAft>
            </a:pP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學校防災服務團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協力團隊組成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推演時之程序管制，包括說明推演方式、各項狀況發佈、記錄推演狀況、記錄考評委員意見等。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zh-TW" altLang="zh-TW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考評組</a:t>
            </a:r>
          </a:p>
          <a:p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學校防災服務團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協力團隊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邀請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專家學者，或曾參與災害應變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專業人員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擔任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主要任務為負責推演考評工作，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針對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應變措施</a:t>
            </a:r>
            <a:r>
              <a:rPr lang="zh-TW" altLang="zh-TW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及對策予以檢視並考評，而後對於處置</a:t>
            </a:r>
            <a:r>
              <a:rPr lang="zh-TW" altLang="zh-TW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措施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提出改善建議，</a:t>
            </a:r>
            <a:r>
              <a:rPr lang="zh-TW" altLang="en-US" sz="20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做為學校日後</a:t>
            </a:r>
            <a:r>
              <a:rPr lang="zh-TW" altLang="en-US" sz="20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災害應變時之改進參考。</a:t>
            </a:r>
          </a:p>
        </p:txBody>
      </p:sp>
    </p:spTree>
    <p:extLst>
      <p:ext uri="{BB962C8B-B14F-4D97-AF65-F5344CB8AC3E}">
        <p14:creationId xmlns:p14="http://schemas.microsoft.com/office/powerpoint/2010/main" val="3411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907704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作業流程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7070" y="2159767"/>
            <a:ext cx="223224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方式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555776" y="1556792"/>
            <a:ext cx="5903967" cy="5195202"/>
            <a:chOff x="2555776" y="1556792"/>
            <a:chExt cx="5903967" cy="5195202"/>
          </a:xfrm>
        </p:grpSpPr>
        <p:sp>
          <p:nvSpPr>
            <p:cNvPr id="26" name="文字方塊 25"/>
            <p:cNvSpPr txBox="1"/>
            <p:nvPr/>
          </p:nvSpPr>
          <p:spPr>
            <a:xfrm>
              <a:off x="3928346" y="1556792"/>
              <a:ext cx="1802757" cy="44267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推演狀況說明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974217" y="2536845"/>
              <a:ext cx="1756886" cy="44267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演習狀況發佈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917959" y="3472949"/>
              <a:ext cx="1245712" cy="442674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事故地點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565734" y="3472949"/>
              <a:ext cx="1245712" cy="442674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災情狀況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46570" y="4470435"/>
              <a:ext cx="2517101" cy="44267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參演組進行狀況處置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555776" y="5406537"/>
              <a:ext cx="1245712" cy="4426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處置單位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923670" y="5406539"/>
              <a:ext cx="2018328" cy="4426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調度人力及機具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64438" y="5406537"/>
              <a:ext cx="1245712" cy="44267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處置方式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723590" y="6309320"/>
              <a:ext cx="2258139" cy="44267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提交狀況處置情形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950110" y="6299958"/>
              <a:ext cx="1509633" cy="44267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考評官講評</a:t>
              </a:r>
              <a:endPara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向下箭號 35"/>
            <p:cNvSpPr/>
            <p:nvPr/>
          </p:nvSpPr>
          <p:spPr>
            <a:xfrm>
              <a:off x="4646983" y="2056024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向下箭號 36"/>
            <p:cNvSpPr/>
            <p:nvPr/>
          </p:nvSpPr>
          <p:spPr>
            <a:xfrm>
              <a:off x="4645854" y="3035588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" name="向下箭號 37"/>
            <p:cNvSpPr/>
            <p:nvPr/>
          </p:nvSpPr>
          <p:spPr>
            <a:xfrm>
              <a:off x="4645854" y="3971692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向下箭號 38"/>
            <p:cNvSpPr/>
            <p:nvPr/>
          </p:nvSpPr>
          <p:spPr>
            <a:xfrm>
              <a:off x="4645854" y="4979804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向下箭號 39"/>
            <p:cNvSpPr/>
            <p:nvPr/>
          </p:nvSpPr>
          <p:spPr>
            <a:xfrm>
              <a:off x="4645854" y="5887725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向下箭號 40"/>
            <p:cNvSpPr/>
            <p:nvPr/>
          </p:nvSpPr>
          <p:spPr>
            <a:xfrm rot="16200000">
              <a:off x="6192789" y="6338619"/>
              <a:ext cx="411353" cy="36535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5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5048" y="1772817"/>
            <a:ext cx="615553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推演程序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06570"/>
              </p:ext>
            </p:extLst>
          </p:nvPr>
        </p:nvGraphicFramePr>
        <p:xfrm>
          <a:off x="1237141" y="1772816"/>
          <a:ext cx="6912769" cy="464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611672"/>
                <a:gridCol w="5301097"/>
              </a:tblGrid>
              <a:tr h="433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預計時間</a:t>
                      </a:r>
                      <a:endParaRPr lang="zh-TW" sz="1800" b="1" kern="1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實施進度</a:t>
                      </a:r>
                      <a:endParaRPr lang="zh-TW" sz="1800" b="1" kern="1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indent="-138430" algn="just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人員報到與進駐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indent="-138430" algn="just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主席致詞與長官致詞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indent="-138430" algn="just">
                        <a:spcAft>
                          <a:spcPts val="0"/>
                        </a:spcAft>
                      </a:pPr>
                      <a:r>
                        <a:rPr lang="zh-TW" sz="1800" b="1" kern="100" spc="10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災害境況設定與推演方式說明</a:t>
                      </a:r>
                      <a:endParaRPr lang="zh-TW" sz="1800" b="1" kern="10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災害</a:t>
                      </a:r>
                      <a:r>
                        <a:rPr lang="zh-TW" sz="1800" b="1" kern="100" spc="8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推演第一階段狀況</a:t>
                      </a:r>
                      <a:r>
                        <a:rPr 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發佈</a:t>
                      </a:r>
                      <a:r>
                        <a:rPr lang="en-US" altLang="zh-TW" sz="1800" b="1" kern="100" spc="0" baseline="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/ </a:t>
                      </a:r>
                      <a:r>
                        <a:rPr 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各單位進行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處置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各單位針對第一階段狀況處置</a:t>
                      </a:r>
                      <a:r>
                        <a:rPr 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情形報告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spc="8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第一階段考評組考評提問及討論</a:t>
                      </a:r>
                      <a:endParaRPr lang="zh-TW" sz="1800" b="1" kern="10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災害</a:t>
                      </a:r>
                      <a:r>
                        <a:rPr lang="zh-TW" sz="1800" b="1" kern="100" spc="8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推演第二階段狀況</a:t>
                      </a:r>
                      <a:r>
                        <a:rPr 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發佈</a:t>
                      </a:r>
                      <a:r>
                        <a:rPr lang="en-US" alt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800" b="1" kern="100" spc="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 </a:t>
                      </a:r>
                      <a:r>
                        <a:rPr 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各單位進行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處置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各單位針對第二階段狀況處置</a:t>
                      </a:r>
                      <a:r>
                        <a:rPr 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情形報告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sz="1800" b="1" kern="100" spc="10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綜合第一、</a:t>
                      </a:r>
                      <a:r>
                        <a:rPr lang="zh-TW" sz="1800" b="1" kern="100" spc="80" dirty="0" smtClean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</a:t>
                      </a:r>
                      <a:r>
                        <a:rPr lang="zh-TW" sz="1800" b="1" kern="100" spc="80" dirty="0">
                          <a:solidFill>
                            <a:srgbClr val="0C0D0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階段考評組考評提問及討論</a:t>
                      </a:r>
                      <a:endParaRPr lang="zh-TW" sz="1800" b="1" kern="100" dirty="0">
                        <a:solidFill>
                          <a:srgbClr val="0C0D03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907704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作業流程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35" name="直線接點 34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00808"/>
            <a:ext cx="8424936" cy="4680520"/>
          </a:xfrm>
        </p:spPr>
        <p:txBody>
          <a:bodyPr/>
          <a:lstStyle/>
          <a:p>
            <a:pPr marL="0" indent="0">
              <a:buSzPct val="90000"/>
              <a:buNone/>
              <a:tabLst>
                <a:tab pos="987425" algn="l"/>
              </a:tabLst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緣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起</a:t>
            </a: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災害防救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法第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條為有效執行緊急應變措施，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各級政府應依權責實施災害防救組織之整備、訓練、演習等整備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事項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災害防救法第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各級政府及相關公共事業，應實施災害防救訓練及演習。災害防救訓練及演習，各機關、公共事業所屬人員、居民及其他 公、私立學校、團體、公司、廠場有共同參與或協助之義務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sz="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依據教育部「各級學校校園災害管理要點」及教育部「維護校園安全實施要點」，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各教育行政機關（單位）及學校平日應實施防救災組織之整備、 研擬應變計畫、訂定緊急應變流程、實施應變計畫模擬演練、災害防救物資、器材之儲備、災情蒐集、通報及校安中心所需通訊設施之建置、維護及強化、避難所設施之整備及維護、其他緊急應變準備事宜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SzPct val="90000"/>
              <a:buNone/>
              <a:tabLst>
                <a:tab pos="987425" algn="l"/>
              </a:tabLst>
            </a:pPr>
            <a:endParaRPr lang="en-US" altLang="zh-TW" sz="3400" b="1" dirty="0">
              <a:ea typeface="新細明體" pitchFamily="18" charset="-12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79055" y="1196752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030144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96087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827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 b="1">
                <a:solidFill>
                  <a:srgbClr val="0C0D03"/>
                </a:solidFill>
              </a:rPr>
              <a:pPr/>
              <a:t>30</a:t>
            </a:fld>
            <a:endParaRPr lang="en-US" altLang="zh-TW" b="1">
              <a:solidFill>
                <a:srgbClr val="0C0D03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323528" y="2564905"/>
            <a:ext cx="8229600" cy="1512167"/>
          </a:xfrm>
        </p:spPr>
        <p:txBody>
          <a:bodyPr/>
          <a:lstStyle/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情境設定</a:t>
            </a:r>
            <a:r>
              <a:rPr lang="zh-TW" altLang="en-US" sz="2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sz="2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一為演習設置的簡短橋</a:t>
            </a:r>
            <a:r>
              <a:rPr lang="zh-TW" altLang="en-US" sz="2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段。</a:t>
            </a:r>
            <a:endParaRPr lang="en-US" altLang="zh-TW" sz="2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zh-TW" altLang="en-US" sz="2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為緊急事件提供</a:t>
            </a:r>
            <a:r>
              <a:rPr lang="zh-TW" altLang="en-US" sz="2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背景</a:t>
            </a:r>
            <a:r>
              <a:rPr lang="zh-TW" altLang="en-US" sz="2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資訊，增進參與者對演習的真實感</a:t>
            </a:r>
            <a:r>
              <a:rPr lang="zh-TW" altLang="en-US" sz="2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設定項目參考：</a:t>
            </a:r>
          </a:p>
        </p:txBody>
      </p:sp>
      <p:sp>
        <p:nvSpPr>
          <p:cNvPr id="32" name="矩形 31"/>
          <p:cNvSpPr/>
          <p:nvPr/>
        </p:nvSpPr>
        <p:spPr>
          <a:xfrm>
            <a:off x="5364088" y="6577607"/>
            <a:ext cx="3798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C0D03"/>
                </a:solidFill>
              </a:rPr>
              <a:t>資料來源</a:t>
            </a:r>
            <a:r>
              <a:rPr lang="zh-TW" altLang="en-US" sz="1400" dirty="0" smtClean="0">
                <a:solidFill>
                  <a:srgbClr val="0C0D03"/>
                </a:solidFill>
              </a:rPr>
              <a:t>：美國聯邦緊急事件管理總署</a:t>
            </a:r>
            <a:r>
              <a:rPr lang="en-US" altLang="zh-TW" sz="1400" dirty="0" smtClean="0">
                <a:solidFill>
                  <a:srgbClr val="0C0D03"/>
                </a:solidFill>
              </a:rPr>
              <a:t>FEMA</a:t>
            </a:r>
            <a:endParaRPr lang="zh-TW" altLang="en-US" sz="1400" dirty="0">
              <a:solidFill>
                <a:srgbClr val="0C0D03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3528" y="1771364"/>
            <a:ext cx="295232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編排情境設定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1560" y="393305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何種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事件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您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是如何發現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是否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有事前預警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什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麼時間發生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事件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的後續是什麼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發生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地點為</a:t>
            </a:r>
            <a:r>
              <a:rPr lang="en-US" altLang="zh-TW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…?</a:t>
            </a:r>
          </a:p>
          <a:p>
            <a:pPr marL="342900" indent="-342900">
              <a:buSzPct val="70000"/>
              <a:buFont typeface="Wingdings" pitchFamily="2" charset="2"/>
              <a:buChar char="u"/>
            </a:pPr>
            <a:r>
              <a:rPr lang="zh-TW" altLang="en-US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危險</a:t>
            </a:r>
            <a:r>
              <a:rPr lang="zh-TW" altLang="en-US" sz="2000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的速度，強度，深度為何</a:t>
            </a:r>
            <a:r>
              <a:rPr lang="en-US" altLang="zh-TW" sz="2000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2000" b="1" dirty="0">
              <a:solidFill>
                <a:srgbClr val="0C0D0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1960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70000"/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採取何種應變</a:t>
            </a:r>
            <a:r>
              <a:rPr lang="en-US" altLang="zh-TW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285750" indent="-285750">
              <a:buSzPct val="7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損害</a:t>
            </a:r>
            <a:r>
              <a:rPr lang="zh-TW" altLang="en-US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報告為何</a:t>
            </a:r>
            <a:r>
              <a:rPr lang="en-US" altLang="zh-TW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285750" indent="-285750">
              <a:buSzPct val="7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en-US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來的預報為何</a:t>
            </a:r>
            <a:r>
              <a:rPr lang="en-US" altLang="zh-TW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285750" indent="-285750">
              <a:buSzPct val="7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en-US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天氣狀況如何的</a:t>
            </a:r>
            <a:r>
              <a:rPr lang="en-US" altLang="zh-TW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285750" indent="-285750">
              <a:buSzPct val="7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其他</a:t>
            </a:r>
            <a:r>
              <a:rPr lang="zh-TW" altLang="en-US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何種因素會影響緊急事件程序</a:t>
            </a:r>
            <a:r>
              <a:rPr lang="en-US" altLang="zh-TW" b="1" dirty="0">
                <a:solidFill>
                  <a:srgbClr val="0C0D03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solidFill>
                <a:srgbClr val="0C0D0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5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716170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圖片 10" descr="震源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6873" r="9032" b="29587"/>
          <a:stretch/>
        </p:blipFill>
        <p:spPr bwMode="auto">
          <a:xfrm>
            <a:off x="2975838" y="3453718"/>
            <a:ext cx="6015883" cy="340428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內容版面配置區 1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525963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en-US" altLang="zh-TW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由於金山斷層錯動，發生地震規模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7.8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之地震，並引發海嘯，基隆市中正區受損嚴重，災情頻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震央位置：北緯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25.14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度，東經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121.465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度，震央在基隆地震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站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方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公里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，地震規模：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7.1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，震源深度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公里。</a:t>
            </a:r>
          </a:p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中正區震度：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級</a:t>
            </a:r>
          </a:p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標題 2"/>
          <p:cNvSpPr txBox="1">
            <a:spLocks/>
          </p:cNvSpPr>
          <p:nvPr/>
        </p:nvSpPr>
        <p:spPr bwMode="gray">
          <a:xfrm>
            <a:off x="409820" y="5013176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ooo</a:t>
            </a:r>
            <a:r>
              <a:rPr lang="zh-TW" alt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兵棋</a:t>
            </a:r>
            <a:r>
              <a:rPr lang="zh-TW" alt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推演</a:t>
            </a:r>
            <a:endParaRPr lang="en-US" altLang="zh-TW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災害</a:t>
            </a:r>
            <a:r>
              <a:rPr lang="zh-TW" alt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境況說明</a:t>
            </a:r>
          </a:p>
        </p:txBody>
      </p:sp>
    </p:spTree>
    <p:extLst>
      <p:ext uri="{BB962C8B-B14F-4D97-AF65-F5344CB8AC3E}">
        <p14:creationId xmlns:p14="http://schemas.microsoft.com/office/powerpoint/2010/main" val="15297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716170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內容版面配置區 1"/>
          <p:cNvSpPr>
            <a:spLocks noGrp="1"/>
          </p:cNvSpPr>
          <p:nvPr>
            <p:ph idx="1"/>
          </p:nvPr>
        </p:nvSpPr>
        <p:spPr>
          <a:xfrm>
            <a:off x="3059832" y="3429000"/>
            <a:ext cx="6012160" cy="20776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受到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地震影響，中央氣象局發布海嘯警報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，預估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海嘯侵襲台灣北部、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東北部。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同時估計本次海嘯浪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恐高達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公尺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，台灣北部、東北部及東部沿海地區須提高警覺嚴加防範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標題 2"/>
          <p:cNvSpPr txBox="1">
            <a:spLocks/>
          </p:cNvSpPr>
          <p:nvPr/>
        </p:nvSpPr>
        <p:spPr bwMode="gray">
          <a:xfrm>
            <a:off x="3419872" y="2116621"/>
            <a:ext cx="50674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ooo</a:t>
            </a:r>
            <a:r>
              <a:rPr lang="zh-TW" alt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兵棋推演災害境況說明</a:t>
            </a:r>
            <a:endParaRPr lang="zh-TW" alt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67749"/>
              </p:ext>
            </p:extLst>
          </p:nvPr>
        </p:nvGraphicFramePr>
        <p:xfrm>
          <a:off x="107504" y="1800367"/>
          <a:ext cx="2952328" cy="4580961"/>
        </p:xfrm>
        <a:graphic>
          <a:graphicData uri="http://schemas.openxmlformats.org/drawingml/2006/table">
            <a:tbl>
              <a:tblPr/>
              <a:tblGrid>
                <a:gridCol w="796134"/>
                <a:gridCol w="1194200"/>
                <a:gridCol w="961994"/>
              </a:tblGrid>
              <a:tr h="1944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中正區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建物受損數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傷亡人數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入船里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78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203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中正里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390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1267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正義里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250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923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社寮里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196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952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長潭里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82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520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砂灣里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230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新富里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74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147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中砂里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93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198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平寮里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34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177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正船里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492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正濱里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121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318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信義里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54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160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建國里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53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316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砂子里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356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新豐里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116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1616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中船里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367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正砂里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435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1542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碧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砂</a:t>
                      </a:r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224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880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德義里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157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1100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9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和憲里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59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107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1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10430" y="170080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716170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211960" y="1742287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內容版面配置區 1"/>
          <p:cNvSpPr>
            <a:spLocks noGrp="1"/>
          </p:cNvSpPr>
          <p:nvPr>
            <p:ph idx="1"/>
          </p:nvPr>
        </p:nvSpPr>
        <p:spPr>
          <a:xfrm>
            <a:off x="323528" y="2102326"/>
            <a:ext cx="7992888" cy="46390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 smtClean="0"/>
              <a:t>因</a:t>
            </a:r>
            <a:r>
              <a:rPr lang="zh-TW" altLang="en-US" sz="1800" dirty="0"/>
              <a:t>第</a:t>
            </a:r>
            <a:r>
              <a:rPr lang="en-US" altLang="zh-TW" sz="1800" dirty="0"/>
              <a:t>16</a:t>
            </a:r>
            <a:r>
              <a:rPr lang="zh-TW" altLang="en-US" sz="1800" dirty="0"/>
              <a:t>號颱風即將侵襲台灣北部</a:t>
            </a:r>
            <a:r>
              <a:rPr lang="zh-TW" altLang="en-US" sz="1800" dirty="0" smtClean="0"/>
              <a:t>地區</a:t>
            </a:r>
            <a:endParaRPr lang="en-US" altLang="zh-TW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 smtClean="0"/>
              <a:t>預計</a:t>
            </a:r>
            <a:r>
              <a:rPr lang="zh-TW" altLang="en-US" sz="1800" dirty="0"/>
              <a:t>帶來強風</a:t>
            </a:r>
            <a:r>
              <a:rPr lang="zh-TW" altLang="en-US" sz="1800" dirty="0" smtClean="0"/>
              <a:t>豪雨</a:t>
            </a:r>
            <a:endParaRPr lang="en-US" altLang="zh-TW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 smtClean="0"/>
              <a:t>恐</a:t>
            </a:r>
            <a:r>
              <a:rPr lang="zh-TW" altLang="en-US" sz="1800" dirty="0"/>
              <a:t>引發颱洪坡地、土石流災害，本次颱風概況如下</a:t>
            </a:r>
            <a:r>
              <a:rPr lang="zh-TW" altLang="en-US" sz="1800" dirty="0" smtClean="0"/>
              <a:t>：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endParaRPr lang="en-US" altLang="zh-TW" sz="1800" dirty="0" smtClean="0"/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 smtClean="0"/>
              <a:t>颱風</a:t>
            </a:r>
            <a:r>
              <a:rPr lang="zh-TW" altLang="en-US" sz="1800" dirty="0"/>
              <a:t>編號：第</a:t>
            </a:r>
            <a:r>
              <a:rPr lang="en-US" altLang="zh-TW" sz="1800" dirty="0"/>
              <a:t>16</a:t>
            </a:r>
            <a:r>
              <a:rPr lang="zh-TW" altLang="en-US" sz="1800" dirty="0"/>
              <a:t>號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颱風強度：中度颱風 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中心氣壓：</a:t>
            </a:r>
            <a:r>
              <a:rPr lang="en-US" altLang="zh-TW" sz="1800" dirty="0"/>
              <a:t>960 </a:t>
            </a:r>
            <a:r>
              <a:rPr lang="zh-TW" altLang="en-US" sz="1800" dirty="0"/>
              <a:t>百帕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中心位置： </a:t>
            </a: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D-1</a:t>
            </a:r>
            <a:r>
              <a:rPr lang="zh-TW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en-US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zh-TW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</a:t>
            </a:r>
            <a:r>
              <a:rPr lang="zh-TW" altLang="en-US" sz="1800" dirty="0"/>
              <a:t>中心在台北的東北方約</a:t>
            </a:r>
            <a:r>
              <a:rPr lang="en-US" altLang="zh-TW" sz="1800" dirty="0"/>
              <a:t>410</a:t>
            </a:r>
            <a:r>
              <a:rPr lang="zh-TW" altLang="en-US" sz="1800" dirty="0"/>
              <a:t>公里之海面上。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暴風半徑： </a:t>
            </a:r>
            <a:r>
              <a:rPr lang="en-US" altLang="zh-TW" sz="1800" dirty="0"/>
              <a:t>7</a:t>
            </a:r>
            <a:r>
              <a:rPr lang="zh-TW" altLang="en-US" sz="1800" dirty="0"/>
              <a:t>級暴風半徑</a:t>
            </a:r>
            <a:r>
              <a:rPr lang="en-US" altLang="zh-TW" sz="1800" dirty="0"/>
              <a:t>150</a:t>
            </a:r>
            <a:r>
              <a:rPr lang="zh-TW" altLang="en-US" sz="1800" dirty="0"/>
              <a:t>公里，</a:t>
            </a:r>
            <a:r>
              <a:rPr lang="en-US" altLang="zh-TW" sz="1800" dirty="0"/>
              <a:t>10</a:t>
            </a:r>
            <a:r>
              <a:rPr lang="zh-TW" altLang="en-US" sz="1800" dirty="0"/>
              <a:t>級暴風半徑</a:t>
            </a:r>
            <a:r>
              <a:rPr lang="en-US" altLang="zh-TW" sz="1800" dirty="0"/>
              <a:t>50</a:t>
            </a:r>
            <a:r>
              <a:rPr lang="zh-TW" altLang="en-US" sz="1800" dirty="0"/>
              <a:t>公里。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近中心最大風速：每秒</a:t>
            </a:r>
            <a:r>
              <a:rPr lang="en-US" altLang="zh-TW" sz="1800" dirty="0"/>
              <a:t>30</a:t>
            </a:r>
            <a:r>
              <a:rPr lang="zh-TW" altLang="en-US" sz="1800" dirty="0"/>
              <a:t>公尺（約每小時</a:t>
            </a:r>
            <a:r>
              <a:rPr lang="en-US" altLang="zh-TW" sz="1800" dirty="0"/>
              <a:t>110</a:t>
            </a:r>
            <a:r>
              <a:rPr lang="zh-TW" altLang="en-US" sz="1800" dirty="0"/>
              <a:t>公里），相當於</a:t>
            </a:r>
            <a:r>
              <a:rPr lang="en-US" altLang="zh-TW" sz="1800" dirty="0"/>
              <a:t>11</a:t>
            </a:r>
            <a:r>
              <a:rPr lang="zh-TW" altLang="en-US" sz="1800" dirty="0"/>
              <a:t>級風。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瞬間之最大陣風：每秒</a:t>
            </a:r>
            <a:r>
              <a:rPr lang="en-US" altLang="zh-TW" sz="1800" dirty="0"/>
              <a:t>38</a:t>
            </a:r>
            <a:r>
              <a:rPr lang="zh-TW" altLang="en-US" sz="1800" dirty="0"/>
              <a:t>公尺（約每小時</a:t>
            </a:r>
            <a:r>
              <a:rPr lang="en-US" altLang="zh-TW" sz="1800" dirty="0"/>
              <a:t>140</a:t>
            </a:r>
            <a:r>
              <a:rPr lang="zh-TW" altLang="en-US" sz="1800" dirty="0"/>
              <a:t>公里），相當於</a:t>
            </a:r>
            <a:r>
              <a:rPr lang="en-US" altLang="zh-TW" sz="1800" dirty="0"/>
              <a:t>13</a:t>
            </a:r>
            <a:r>
              <a:rPr lang="zh-TW" altLang="en-US" sz="1800" dirty="0"/>
              <a:t>級風。</a:t>
            </a:r>
          </a:p>
          <a:p>
            <a:pPr marL="808038" indent="-3667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sz="1800" dirty="0"/>
              <a:t>預計登陸地點：三貂角至頭城一帶。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1800" dirty="0"/>
          </a:p>
        </p:txBody>
      </p:sp>
      <p:sp>
        <p:nvSpPr>
          <p:cNvPr id="32" name="標題 2"/>
          <p:cNvSpPr txBox="1">
            <a:spLocks/>
          </p:cNvSpPr>
          <p:nvPr/>
        </p:nvSpPr>
        <p:spPr bwMode="gray">
          <a:xfrm>
            <a:off x="3908393" y="3258801"/>
            <a:ext cx="1944216" cy="75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000</a:t>
            </a:r>
            <a:r>
              <a:rPr lang="zh-TW" altLang="en-US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兵棋推演</a:t>
            </a:r>
            <a:endParaRPr lang="en-US" altLang="zh-TW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TW" altLang="en-US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災害境況說明</a:t>
            </a:r>
            <a:endParaRPr lang="zh-TW" altLang="en-US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圖片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49" y="2102327"/>
            <a:ext cx="2674815" cy="22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1532886" y="2229018"/>
            <a:ext cx="6342838" cy="4296326"/>
            <a:chOff x="1920" y="1148758"/>
            <a:chExt cx="9144000" cy="573662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" t="8455" r="25565" b="13124"/>
            <a:stretch/>
          </p:blipFill>
          <p:spPr bwMode="auto">
            <a:xfrm>
              <a:off x="1920" y="1148758"/>
              <a:ext cx="9144000" cy="5736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群組 36"/>
            <p:cNvGrpSpPr/>
            <p:nvPr/>
          </p:nvGrpSpPr>
          <p:grpSpPr>
            <a:xfrm>
              <a:off x="15709" y="3310095"/>
              <a:ext cx="2524827" cy="3564241"/>
              <a:chOff x="15709" y="3310095"/>
              <a:chExt cx="2524827" cy="3564241"/>
            </a:xfrm>
          </p:grpSpPr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" t="11609" r="68857" b="16042"/>
              <a:stretch/>
            </p:blipFill>
            <p:spPr bwMode="auto">
              <a:xfrm>
                <a:off x="15709" y="3310095"/>
                <a:ext cx="2524827" cy="3564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矩形 38"/>
              <p:cNvSpPr/>
              <p:nvPr/>
            </p:nvSpPr>
            <p:spPr>
              <a:xfrm>
                <a:off x="1547664" y="5373216"/>
                <a:ext cx="992872" cy="14847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10430" y="170080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716170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211960" y="1742287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191531" y="2175247"/>
            <a:ext cx="45127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zh-TW" sz="2400" dirty="0" smtClean="0"/>
              <a:t>安樂區淹水</a:t>
            </a:r>
            <a:r>
              <a:rPr lang="zh-TW" altLang="zh-TW" sz="2400" dirty="0"/>
              <a:t>潛勢</a:t>
            </a:r>
            <a:r>
              <a:rPr lang="zh-TW" altLang="zh-TW" sz="2400" dirty="0" smtClean="0"/>
              <a:t>圖</a:t>
            </a:r>
            <a:r>
              <a:rPr lang="en-US" altLang="zh-TW" sz="2400" dirty="0" smtClean="0"/>
              <a:t>(600</a:t>
            </a:r>
            <a:r>
              <a:rPr lang="zh-TW" altLang="zh-TW" sz="2400" dirty="0"/>
              <a:t>毫米</a:t>
            </a:r>
            <a:r>
              <a:rPr lang="en-US" altLang="zh-TW" sz="2400" dirty="0"/>
              <a:t>/</a:t>
            </a:r>
            <a:r>
              <a:rPr lang="zh-TW" altLang="zh-TW" sz="2400" dirty="0"/>
              <a:t>日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53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10430" y="170080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716170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211960" y="1742287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內容版面配置區 1"/>
          <p:cNvSpPr>
            <a:spLocks noGrp="1"/>
          </p:cNvSpPr>
          <p:nvPr>
            <p:ph idx="1"/>
          </p:nvPr>
        </p:nvSpPr>
        <p:spPr>
          <a:xfrm>
            <a:off x="107504" y="2204863"/>
            <a:ext cx="8856984" cy="15037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zh-TW" altLang="en-US" sz="2000" dirty="0" smtClean="0"/>
              <a:t>預估</a:t>
            </a:r>
            <a:r>
              <a:rPr lang="zh-TW" altLang="en-US" sz="2000" dirty="0"/>
              <a:t>本次颱風將帶來豪大雨，且北部降雨有逐漸增大之</a:t>
            </a:r>
            <a:r>
              <a:rPr lang="zh-TW" altLang="en-US" sz="2000" dirty="0" smtClean="0"/>
              <a:t>現象</a:t>
            </a:r>
            <a:endParaRPr lang="en-US" altLang="zh-TW" sz="20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zh-TW" altLang="en-US" sz="2000" dirty="0" smtClean="0"/>
              <a:t>因此</a:t>
            </a:r>
            <a:r>
              <a:rPr lang="zh-TW" altLang="en-US" sz="2000" dirty="0"/>
              <a:t>農委會水保局研判可能引發土石流災害</a:t>
            </a:r>
            <a:r>
              <a:rPr lang="zh-TW" altLang="en-US" sz="2000" dirty="0" smtClean="0"/>
              <a:t>，於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日上午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r>
              <a:rPr lang="zh-TW" altLang="en-US" sz="2000" dirty="0" smtClean="0"/>
              <a:t>對</a:t>
            </a:r>
            <a:r>
              <a:rPr lang="zh-TW" altLang="en-US" sz="2000" dirty="0"/>
              <a:t>基隆市轄內區公所發布土石流黃色警戒，基隆市政府已通知相關區公所疏散該地區居民，避免災害發生造成人員傷亡。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41668" y="4077072"/>
            <a:ext cx="17235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zh-TW" sz="2400" dirty="0" smtClean="0"/>
              <a:t>安樂區</a:t>
            </a:r>
            <a:endParaRPr lang="en-US" altLang="zh-TW" sz="2400" dirty="0" smtClean="0"/>
          </a:p>
          <a:p>
            <a:pPr algn="ctr"/>
            <a:r>
              <a:rPr lang="zh-TW" altLang="zh-TW" sz="2400" dirty="0" smtClean="0"/>
              <a:t>坡地災害</a:t>
            </a:r>
            <a:endParaRPr lang="en-US" altLang="zh-TW" sz="2400" dirty="0" smtClean="0"/>
          </a:p>
          <a:p>
            <a:pPr algn="ctr"/>
            <a:r>
              <a:rPr lang="zh-TW" altLang="zh-TW" sz="2400" dirty="0" smtClean="0"/>
              <a:t>潛</a:t>
            </a:r>
            <a:r>
              <a:rPr lang="zh-TW" altLang="zh-TW" sz="2400" dirty="0"/>
              <a:t>勢位置圖</a:t>
            </a:r>
            <a:endParaRPr lang="zh-TW" altLang="en-US" sz="2400" dirty="0"/>
          </a:p>
        </p:txBody>
      </p:sp>
      <p:pic>
        <p:nvPicPr>
          <p:cNvPr id="34" name="圖片 33" descr="C:\Documents and Settings\205CHEN02\桌面\新圖\原檔\土石流\坡地_基隆市安樂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3501008"/>
            <a:ext cx="4932040" cy="31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664668" y="170084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862305" y="171532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05261" cy="4248472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1200"/>
              </a:spcAft>
              <a:buFont typeface="Wingdings" pitchFamily="2" charset="2"/>
              <a:buChar char="u"/>
            </a:pP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本次推演係模擬核四廠一號機冷凝器真空惡化，汽機因冷凝器高壓力跳脫，汽機跳脫加</a:t>
            </a:r>
            <a:r>
              <a:rPr lang="en-US" altLang="zh-TW" sz="2400" b="0" dirty="0" smtClean="0">
                <a:latin typeface="微軟正黑體" pitchFamily="34" charset="-120"/>
                <a:ea typeface="微軟正黑體" pitchFamily="34" charset="-120"/>
              </a:rPr>
              <a:t>P8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訊號，反應器自動急停失效，爐心料破損，蒸氣管破裂，大量放射性物質外釋，影響周邊民眾安全。</a:t>
            </a:r>
            <a:endParaRPr lang="en-US" altLang="ko-KR" sz="2400" b="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800"/>
              </a:lnSpc>
              <a:buFont typeface="Wingdings" pitchFamily="2" charset="2"/>
              <a:buChar char="u"/>
            </a:pP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災害發生於</a:t>
            </a:r>
            <a:r>
              <a:rPr lang="en-US" altLang="zh-TW" sz="2400" b="0" dirty="0" smtClean="0">
                <a:latin typeface="微軟正黑體" pitchFamily="34" charset="-120"/>
                <a:ea typeface="微軟正黑體" pitchFamily="34" charset="-120"/>
              </a:rPr>
              <a:t>10X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b="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b="0" dirty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8:00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0" dirty="0" err="1" smtClean="0">
                <a:latin typeface="微軟正黑體" pitchFamily="34" charset="-120"/>
                <a:ea typeface="微軟正黑體" pitchFamily="34" charset="-120"/>
              </a:rPr>
              <a:t>oooo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學校正在辦理「家長親子」</a:t>
            </a: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活動，同時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正值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期間</a:t>
            </a: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許多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道路不順暢，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學生與家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長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應進行緊急防護及</a:t>
            </a: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人員的避難撤離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800"/>
              </a:lnSpc>
              <a:buFont typeface="Wingdings" pitchFamily="2" charset="2"/>
              <a:buChar char="u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建議依據學校實際狀況加入兵棋推演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演練情境。</a:t>
            </a:r>
            <a:endParaRPr lang="ko-KR" altLang="en-US" sz="2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0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804248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5536" y="2068496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核電廠半徑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公里影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響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/>
          <a:stretch>
            <a:fillRect/>
          </a:stretch>
        </p:blipFill>
        <p:spPr bwMode="auto">
          <a:xfrm>
            <a:off x="1403648" y="2409553"/>
            <a:ext cx="6668176" cy="41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804248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5536" y="2068496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核電廠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半徑</a:t>
            </a:r>
            <a:r>
              <a: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公里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圖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>
            <a:fillRect/>
          </a:stretch>
        </p:blipFill>
        <p:spPr bwMode="auto">
          <a:xfrm>
            <a:off x="1376944" y="2420888"/>
            <a:ext cx="6579432" cy="412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070" y="1170365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763688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987824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085768" y="1196751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情境模擬</a:t>
            </a:r>
            <a:endParaRPr lang="zh-TW" altLang="en-US" sz="1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31043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10430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131840" y="1700808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4398949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98949" y="1700808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551077" y="170084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92097" y="1700848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804248" y="1700808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5536" y="2068496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核電廠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半徑</a:t>
            </a:r>
            <a:r>
              <a: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公里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endParaRPr lang="en-US" altLang="zh-TW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圖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/>
          <a:stretch>
            <a:fillRect/>
          </a:stretch>
        </p:blipFill>
        <p:spPr bwMode="auto">
          <a:xfrm>
            <a:off x="1418060" y="2420888"/>
            <a:ext cx="6754340" cy="424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2816"/>
            <a:ext cx="8640960" cy="4608512"/>
          </a:xfrm>
        </p:spPr>
        <p:txBody>
          <a:bodyPr/>
          <a:lstStyle/>
          <a:p>
            <a:pPr marL="0" indent="0">
              <a:buSzPct val="90000"/>
              <a:buNone/>
              <a:tabLst>
                <a:tab pos="987425" algn="l"/>
              </a:tabLst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目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</a:t>
            </a: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為使災害發生時各教職員工生能快速避難並啟動應變分組執行救災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相關單位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規劃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演練內容，各處室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及教師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辨理，務求使校園災害演練能順利執行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在於使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熟悉不同災害情境之應變作為，並提升應變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技能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孰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悉應變小組之任務編組、分工權責等應變相關作為，避免相關防災疏散避難時之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混亂及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減少災損與防止災害之擴大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87425" lvl="1" indent="-358775">
              <a:buFont typeface="Wingdings" pitchFamily="2" charset="2"/>
              <a:buChar char="u"/>
              <a:tabLst>
                <a:tab pos="987425" algn="l"/>
              </a:tabLst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檢核校園災害防救計畫各種災害別的減災、整備、應變與復原對策是否完備可行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，並將演練成果回饋歸納分析檢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修訂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相關作業程序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87425" lvl="1" indent="-358775">
              <a:buFontTx/>
              <a:buAutoNum type="ea1ChtPeriod"/>
              <a:tabLst>
                <a:tab pos="987425" algn="l"/>
              </a:tabLst>
            </a:pPr>
            <a:endParaRPr lang="en-US" altLang="zh-TW" sz="2400" dirty="0" smtClean="0"/>
          </a:p>
          <a:p>
            <a:pPr marL="987425" lvl="1" indent="-358775">
              <a:buFontTx/>
              <a:buAutoNum type="ea1ChtPeriod"/>
              <a:tabLst>
                <a:tab pos="987425" algn="l"/>
              </a:tabLst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 marL="449263" indent="-449263">
              <a:buSzPct val="90000"/>
              <a:buFont typeface="Wingdings" pitchFamily="2" charset="2"/>
              <a:buNone/>
              <a:tabLst>
                <a:tab pos="987425" algn="l"/>
              </a:tabLst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449263" indent="-449263">
              <a:buSzPct val="90000"/>
              <a:buFont typeface="Wingdings" pitchFamily="2" charset="2"/>
              <a:buChar char="u"/>
              <a:tabLst>
                <a:tab pos="987425" algn="l"/>
              </a:tabLst>
            </a:pPr>
            <a:endParaRPr lang="en-US" altLang="zh-TW" sz="3400" b="1" dirty="0">
              <a:ea typeface="新細明體" pitchFamily="18" charset="-12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79055" y="1196752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030144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96087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8274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145861" y="1844911"/>
            <a:ext cx="8442037" cy="3812687"/>
            <a:chOff x="145861" y="1844911"/>
            <a:chExt cx="8442037" cy="3812687"/>
          </a:xfrm>
        </p:grpSpPr>
        <p:sp>
          <p:nvSpPr>
            <p:cNvPr id="2" name="圓角矩形 1"/>
            <p:cNvSpPr/>
            <p:nvPr/>
          </p:nvSpPr>
          <p:spPr>
            <a:xfrm>
              <a:off x="911576" y="3263808"/>
              <a:ext cx="570071" cy="15344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指揮官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481649" y="2674102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smtClean="0">
                  <a:latin typeface="微軟正黑體" pitchFamily="34" charset="-120"/>
                  <a:ea typeface="微軟正黑體" pitchFamily="34" charset="-120"/>
                </a:rPr>
                <a:t>搶救</a:t>
              </a: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555776" y="2680933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通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報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46876" y="268093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避難引導組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161196" y="2688450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安全防護組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6651474" y="269639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緊急救護組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481649" y="4949133"/>
              <a:ext cx="309035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指導委員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4716016" y="4964593"/>
              <a:ext cx="333856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管制組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兵棋推演程序管控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3" name="弧形箭號 (下彎) 2"/>
            <p:cNvSpPr/>
            <p:nvPr/>
          </p:nvSpPr>
          <p:spPr>
            <a:xfrm rot="19825135">
              <a:off x="145861" y="1844911"/>
              <a:ext cx="2215576" cy="914928"/>
            </a:xfrm>
            <a:prstGeom prst="curvedDown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835318" y="197920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zh-TW" b="1" dirty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參</a:t>
              </a:r>
              <a:r>
                <a:rPr lang="zh-TW" altLang="zh-TW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演</a:t>
              </a:r>
              <a:endPara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TW" altLang="en-US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單位</a:t>
              </a:r>
              <a:endPara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928345" y="3407665"/>
              <a:ext cx="142518" cy="12467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6372200" y="3841023"/>
              <a:ext cx="337437" cy="380048"/>
            </a:xfrm>
            <a:prstGeom prst="roundRect">
              <a:avLst/>
            </a:prstGeom>
            <a:solidFill>
              <a:srgbClr val="0C0D0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588224" y="3933056"/>
              <a:ext cx="176597" cy="190025"/>
            </a:xfrm>
            <a:prstGeom prst="roundRect">
              <a:avLst/>
            </a:prstGeom>
            <a:solidFill>
              <a:srgbClr val="0C0D0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172400" y="3566403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投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影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幕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3707241" y="2420888"/>
              <a:ext cx="1296807" cy="153077"/>
              <a:chOff x="3619333" y="2477980"/>
              <a:chExt cx="1296807" cy="153077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211006" y="2444989"/>
              <a:ext cx="1296807" cy="153077"/>
              <a:chOff x="3619333" y="2477980"/>
              <a:chExt cx="1296807" cy="153077"/>
            </a:xfrm>
          </p:grpSpPr>
          <p:sp>
            <p:nvSpPr>
              <p:cNvPr id="40" name="圓角矩形 3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6717660" y="2454501"/>
              <a:ext cx="1296807" cy="153077"/>
              <a:chOff x="3619333" y="2477980"/>
              <a:chExt cx="1296807" cy="15307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 rot="16200000">
              <a:off x="336453" y="3945981"/>
              <a:ext cx="829184" cy="153077"/>
              <a:chOff x="3619333" y="2477980"/>
              <a:chExt cx="829184" cy="153077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2662696" y="2420888"/>
              <a:ext cx="829184" cy="153077"/>
              <a:chOff x="3619333" y="2477980"/>
              <a:chExt cx="829184" cy="153077"/>
            </a:xfrm>
          </p:grpSpPr>
          <p:sp>
            <p:nvSpPr>
              <p:cNvPr id="52" name="圓角矩形 51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2477885" y="5445224"/>
              <a:ext cx="1296807" cy="153077"/>
              <a:chOff x="3619333" y="2477980"/>
              <a:chExt cx="1296807" cy="153077"/>
            </a:xfrm>
          </p:grpSpPr>
          <p:sp>
            <p:nvSpPr>
              <p:cNvPr id="55" name="圓角矩形 54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5659573" y="5504521"/>
              <a:ext cx="1296807" cy="153077"/>
              <a:chOff x="3619333" y="2477980"/>
              <a:chExt cx="1296807" cy="153077"/>
            </a:xfrm>
          </p:grpSpPr>
          <p:sp>
            <p:nvSpPr>
              <p:cNvPr id="59" name="圓角矩形 58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1582576" y="2420888"/>
              <a:ext cx="829184" cy="153077"/>
              <a:chOff x="3619333" y="2477980"/>
              <a:chExt cx="829184" cy="153077"/>
            </a:xfrm>
          </p:grpSpPr>
          <p:sp>
            <p:nvSpPr>
              <p:cNvPr id="63" name="圓角矩形 62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</p:grpSp>
      <p:sp>
        <p:nvSpPr>
          <p:cNvPr id="13" name="文字方塊 12"/>
          <p:cNvSpPr txBox="1"/>
          <p:nvPr/>
        </p:nvSpPr>
        <p:spPr>
          <a:xfrm>
            <a:off x="3131840" y="616530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第一次兵推籌備會議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833918" y="3429000"/>
            <a:ext cx="2340259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情境說明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議題研擬</a:t>
            </a:r>
            <a:endParaRPr lang="zh-TW" altLang="en-US" sz="32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376987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討論主題</a:t>
            </a:r>
            <a:endParaRPr lang="en-US" altLang="zh-TW" sz="2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8" name="內容版面配置區 2"/>
          <p:cNvSpPr>
            <a:spLocks noGrp="1"/>
          </p:cNvSpPr>
          <p:nvPr>
            <p:ph idx="1"/>
          </p:nvPr>
        </p:nvSpPr>
        <p:spPr>
          <a:xfrm>
            <a:off x="2257400" y="1772816"/>
            <a:ext cx="5194920" cy="4753980"/>
          </a:xfrm>
        </p:spPr>
        <p:txBody>
          <a:bodyPr/>
          <a:lstStyle/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發佈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警報、防災宣導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成立災害緊急應變小組</a:t>
            </a:r>
            <a:endParaRPr lang="zh-TW" altLang="en-US" sz="2200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學生疏散避難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路線與集合處理</a:t>
            </a:r>
            <a:endParaRPr lang="zh-TW" altLang="en-US" sz="2200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收容所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開設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與社區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民眾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安置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收容</a:t>
            </a:r>
            <a:endParaRPr lang="en-US" altLang="zh-TW" sz="2200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受困學生救護與通報</a:t>
            </a:r>
            <a:endParaRPr lang="en-US" altLang="zh-TW" sz="2200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spcBef>
                <a:spcPts val="528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支援請求與聯繫協調</a:t>
            </a:r>
          </a:p>
          <a:p>
            <a:pPr>
              <a:lnSpc>
                <a:spcPts val="3000"/>
              </a:lnSpc>
              <a:spcBef>
                <a:spcPts val="528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環境清理與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消毒處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置</a:t>
            </a:r>
          </a:p>
          <a:p>
            <a:pPr>
              <a:lnSpc>
                <a:spcPts val="3000"/>
              </a:lnSpc>
              <a:spcBef>
                <a:spcPts val="528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急難救助相關事項</a:t>
            </a:r>
          </a:p>
          <a:p>
            <a:pPr>
              <a:lnSpc>
                <a:spcPts val="3000"/>
              </a:lnSpc>
              <a:spcBef>
                <a:spcPts val="528"/>
              </a:spcBef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學生安撫與心理輔導</a:t>
            </a:r>
            <a:endParaRPr lang="zh-TW" altLang="en-US" sz="2200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災情</a:t>
            </a:r>
            <a:r>
              <a:rPr lang="zh-TW" altLang="en-US" sz="2200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蒐集、查報、彙整、統計、</a:t>
            </a:r>
            <a:r>
              <a:rPr lang="zh-TW" altLang="en-US" sz="2200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回報</a:t>
            </a:r>
            <a:endParaRPr lang="zh-TW" altLang="en-US" sz="2200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76127" y="1988840"/>
            <a:ext cx="615553" cy="36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C0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測 試 議 題 研 擬</a:t>
            </a:r>
            <a:endParaRPr lang="zh-TW" altLang="en-US" sz="2800" b="1" dirty="0">
              <a:solidFill>
                <a:srgbClr val="0C0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7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145861" y="1844911"/>
            <a:ext cx="8442037" cy="3812687"/>
            <a:chOff x="145861" y="1844911"/>
            <a:chExt cx="8442037" cy="3812687"/>
          </a:xfrm>
        </p:grpSpPr>
        <p:sp>
          <p:nvSpPr>
            <p:cNvPr id="2" name="圓角矩形 1"/>
            <p:cNvSpPr/>
            <p:nvPr/>
          </p:nvSpPr>
          <p:spPr>
            <a:xfrm>
              <a:off x="911576" y="3263808"/>
              <a:ext cx="570071" cy="15344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指揮官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481649" y="2674102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smtClean="0">
                  <a:latin typeface="微軟正黑體" pitchFamily="34" charset="-120"/>
                  <a:ea typeface="微軟正黑體" pitchFamily="34" charset="-120"/>
                </a:rPr>
                <a:t>搶救</a:t>
              </a: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555776" y="2680933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通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報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46876" y="268093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避難引導組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161196" y="2688450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安全防護組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6651474" y="269639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緊急救護組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481649" y="4949133"/>
              <a:ext cx="309035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指導委員</a:t>
              </a:r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4716016" y="4964593"/>
              <a:ext cx="333856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管制組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兵棋推演程序管控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3" name="弧形箭號 (下彎) 2"/>
            <p:cNvSpPr/>
            <p:nvPr/>
          </p:nvSpPr>
          <p:spPr>
            <a:xfrm rot="19825135">
              <a:off x="145861" y="1844911"/>
              <a:ext cx="2215576" cy="914928"/>
            </a:xfrm>
            <a:prstGeom prst="curvedDown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835318" y="197920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zh-TW" b="1" dirty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參</a:t>
              </a:r>
              <a:r>
                <a:rPr lang="zh-TW" altLang="zh-TW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演</a:t>
              </a:r>
              <a:endPara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TW" altLang="en-US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單位</a:t>
              </a:r>
              <a:endPara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928345" y="3407665"/>
              <a:ext cx="142518" cy="12467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6372200" y="3841023"/>
              <a:ext cx="337437" cy="380048"/>
            </a:xfrm>
            <a:prstGeom prst="roundRect">
              <a:avLst/>
            </a:prstGeom>
            <a:solidFill>
              <a:srgbClr val="0C0D0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588224" y="3933056"/>
              <a:ext cx="176597" cy="190025"/>
            </a:xfrm>
            <a:prstGeom prst="roundRect">
              <a:avLst/>
            </a:prstGeom>
            <a:solidFill>
              <a:srgbClr val="0C0D0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172400" y="3566403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投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影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幕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3707241" y="2420888"/>
              <a:ext cx="1296807" cy="153077"/>
              <a:chOff x="3619333" y="2477980"/>
              <a:chExt cx="1296807" cy="153077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211006" y="2444989"/>
              <a:ext cx="1296807" cy="153077"/>
              <a:chOff x="3619333" y="2477980"/>
              <a:chExt cx="1296807" cy="153077"/>
            </a:xfrm>
          </p:grpSpPr>
          <p:sp>
            <p:nvSpPr>
              <p:cNvPr id="40" name="圓角矩形 3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6717660" y="2454501"/>
              <a:ext cx="1296807" cy="153077"/>
              <a:chOff x="3619333" y="2477980"/>
              <a:chExt cx="1296807" cy="15307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 rot="16200000">
              <a:off x="336453" y="3945981"/>
              <a:ext cx="829184" cy="153077"/>
              <a:chOff x="3619333" y="2477980"/>
              <a:chExt cx="829184" cy="153077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2662696" y="2420888"/>
              <a:ext cx="829184" cy="153077"/>
              <a:chOff x="3619333" y="2477980"/>
              <a:chExt cx="829184" cy="153077"/>
            </a:xfrm>
          </p:grpSpPr>
          <p:sp>
            <p:nvSpPr>
              <p:cNvPr id="52" name="圓角矩形 51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2477885" y="5445224"/>
              <a:ext cx="1296807" cy="153077"/>
              <a:chOff x="3619333" y="2477980"/>
              <a:chExt cx="1296807" cy="153077"/>
            </a:xfrm>
          </p:grpSpPr>
          <p:sp>
            <p:nvSpPr>
              <p:cNvPr id="55" name="圓角矩形 54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5659573" y="5504521"/>
              <a:ext cx="1296807" cy="153077"/>
              <a:chOff x="3619333" y="2477980"/>
              <a:chExt cx="1296807" cy="153077"/>
            </a:xfrm>
          </p:grpSpPr>
          <p:sp>
            <p:nvSpPr>
              <p:cNvPr id="59" name="圓角矩形 58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1582576" y="2420888"/>
              <a:ext cx="829184" cy="153077"/>
              <a:chOff x="3619333" y="2477980"/>
              <a:chExt cx="829184" cy="153077"/>
            </a:xfrm>
          </p:grpSpPr>
          <p:sp>
            <p:nvSpPr>
              <p:cNvPr id="63" name="圓角矩形 62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</p:grpSp>
      <p:sp>
        <p:nvSpPr>
          <p:cNvPr id="13" name="文字方塊 12"/>
          <p:cNvSpPr txBox="1"/>
          <p:nvPr/>
        </p:nvSpPr>
        <p:spPr>
          <a:xfrm>
            <a:off x="3131840" y="616530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第二次兵推籌備會議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763688" y="3461320"/>
            <a:ext cx="2030339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議題說明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對策研擬</a:t>
            </a:r>
            <a:endParaRPr lang="zh-TW" altLang="en-US" sz="32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347860" y="3717032"/>
            <a:ext cx="1952332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腳本彙</a:t>
            </a:r>
            <a:r>
              <a:rPr lang="zh-TW" altLang="en-US" sz="3200" b="1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整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3908310" y="3887039"/>
            <a:ext cx="375658" cy="2880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1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03578" y="119679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成效檢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討</a:t>
            </a:r>
            <a:endParaRPr lang="zh-TW" altLang="en-US" sz="1800" b="1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6627651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6" name="內容版面配置區 2"/>
          <p:cNvSpPr>
            <a:spLocks noGrp="1"/>
          </p:cNvSpPr>
          <p:nvPr>
            <p:ph idx="1"/>
          </p:nvPr>
        </p:nvSpPr>
        <p:spPr>
          <a:xfrm>
            <a:off x="251520" y="2131640"/>
            <a:ext cx="8892480" cy="4609728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參演組人員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接獲議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題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狀況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及任務指派後，應依照其本身權責擬定對策後進行應變處置，並將應變處置方式載於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書面。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有關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動員學校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人力、裝備、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設施等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防救災資源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，應該量化說明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如何運用。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災情非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屬於學校緊急應變小組負責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，或超出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負荷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，有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提出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請求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支援，則應說明為何請求支援，以及請求支援的種類（如人力、機具、車輛）與量化數量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兵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棋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推演現在採用工作坊腳本撰寫方式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，可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提昇各相關編組災害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應變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業熟悉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度及提昇災害防救相關人員風險意識，但較難測試出災害防救應變問題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，建議未來學校熟悉兵推程序，可增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設臨時未事先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告知議題，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來測試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學校災害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應變能量及檢討現存災害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應變問題。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395535" y="1599183"/>
            <a:ext cx="16226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對策研擬</a:t>
            </a:r>
            <a:endParaRPr lang="zh-TW" altLang="en-US" sz="24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92097" y="119679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成效檢討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6804248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145861" y="1844911"/>
            <a:ext cx="8442037" cy="3812687"/>
            <a:chOff x="145861" y="1844911"/>
            <a:chExt cx="8442037" cy="3812687"/>
          </a:xfrm>
        </p:grpSpPr>
        <p:sp>
          <p:nvSpPr>
            <p:cNvPr id="2" name="圓角矩形 1"/>
            <p:cNvSpPr/>
            <p:nvPr/>
          </p:nvSpPr>
          <p:spPr>
            <a:xfrm>
              <a:off x="911576" y="3263808"/>
              <a:ext cx="570071" cy="15344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指揮官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481649" y="2674102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smtClean="0">
                  <a:latin typeface="微軟正黑體" pitchFamily="34" charset="-120"/>
                  <a:ea typeface="微軟正黑體" pitchFamily="34" charset="-120"/>
                </a:rPr>
                <a:t>搶救</a:t>
              </a: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555776" y="2680933"/>
              <a:ext cx="1002119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通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報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646876" y="268093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避難引導組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161196" y="2688450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安全防護組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6651474" y="2696393"/>
              <a:ext cx="1429180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緊急救護組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481649" y="4949133"/>
              <a:ext cx="309035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考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評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組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考評委員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4716016" y="4964593"/>
              <a:ext cx="3338561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管制組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兵棋推演程序管控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3" name="弧形箭號 (下彎) 2"/>
            <p:cNvSpPr/>
            <p:nvPr/>
          </p:nvSpPr>
          <p:spPr>
            <a:xfrm rot="19825135">
              <a:off x="145861" y="1844911"/>
              <a:ext cx="2215576" cy="914928"/>
            </a:xfrm>
            <a:prstGeom prst="curvedDown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835318" y="197920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zh-TW" b="1" dirty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參</a:t>
              </a:r>
              <a:r>
                <a:rPr lang="zh-TW" altLang="zh-TW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演</a:t>
              </a:r>
              <a:endPara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TW" altLang="en-US" b="1" dirty="0" smtClean="0">
                  <a:solidFill>
                    <a:srgbClr val="0C0D03"/>
                  </a:solidFill>
                  <a:latin typeface="微軟正黑體" pitchFamily="34" charset="-120"/>
                  <a:ea typeface="微軟正黑體" pitchFamily="34" charset="-120"/>
                </a:rPr>
                <a:t>單位</a:t>
              </a:r>
              <a:endPara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928345" y="3407665"/>
              <a:ext cx="142518" cy="12467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6372200" y="3841023"/>
              <a:ext cx="337437" cy="380048"/>
            </a:xfrm>
            <a:prstGeom prst="roundRect">
              <a:avLst/>
            </a:prstGeom>
            <a:solidFill>
              <a:srgbClr val="0C0D0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588224" y="3933056"/>
              <a:ext cx="176597" cy="190025"/>
            </a:xfrm>
            <a:prstGeom prst="roundRect">
              <a:avLst/>
            </a:prstGeom>
            <a:solidFill>
              <a:srgbClr val="0C0D0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172400" y="3566403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投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影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幕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3707241" y="2420888"/>
              <a:ext cx="1296807" cy="153077"/>
              <a:chOff x="3619333" y="2477980"/>
              <a:chExt cx="1296807" cy="153077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211006" y="2444989"/>
              <a:ext cx="1296807" cy="153077"/>
              <a:chOff x="3619333" y="2477980"/>
              <a:chExt cx="1296807" cy="153077"/>
            </a:xfrm>
          </p:grpSpPr>
          <p:sp>
            <p:nvSpPr>
              <p:cNvPr id="40" name="圓角矩形 39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6717660" y="2454501"/>
              <a:ext cx="1296807" cy="153077"/>
              <a:chOff x="3619333" y="2477980"/>
              <a:chExt cx="1296807" cy="15307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 rot="16200000">
              <a:off x="336453" y="3945981"/>
              <a:ext cx="829184" cy="153077"/>
              <a:chOff x="3619333" y="2477980"/>
              <a:chExt cx="829184" cy="153077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2662696" y="2420888"/>
              <a:ext cx="829184" cy="153077"/>
              <a:chOff x="3619333" y="2477980"/>
              <a:chExt cx="829184" cy="153077"/>
            </a:xfrm>
          </p:grpSpPr>
          <p:sp>
            <p:nvSpPr>
              <p:cNvPr id="52" name="圓角矩形 51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2477885" y="5445224"/>
              <a:ext cx="1296807" cy="153077"/>
              <a:chOff x="3619333" y="2477980"/>
              <a:chExt cx="1296807" cy="153077"/>
            </a:xfrm>
          </p:grpSpPr>
          <p:sp>
            <p:nvSpPr>
              <p:cNvPr id="55" name="圓角矩形 54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5659573" y="5504521"/>
              <a:ext cx="1296807" cy="153077"/>
              <a:chOff x="3619333" y="2477980"/>
              <a:chExt cx="1296807" cy="153077"/>
            </a:xfrm>
          </p:grpSpPr>
          <p:sp>
            <p:nvSpPr>
              <p:cNvPr id="59" name="圓角矩形 58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4556100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1582576" y="2420888"/>
              <a:ext cx="829184" cy="153077"/>
              <a:chOff x="3619333" y="2477980"/>
              <a:chExt cx="829184" cy="153077"/>
            </a:xfrm>
          </p:grpSpPr>
          <p:sp>
            <p:nvSpPr>
              <p:cNvPr id="63" name="圓角矩形 62"/>
              <p:cNvSpPr/>
              <p:nvPr/>
            </p:nvSpPr>
            <p:spPr>
              <a:xfrm>
                <a:off x="3619333" y="2477980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4088477" y="2487041"/>
                <a:ext cx="360040" cy="14401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</p:grpSp>
      <p:sp>
        <p:nvSpPr>
          <p:cNvPr id="13" name="文字方塊 12"/>
          <p:cNvSpPr txBox="1"/>
          <p:nvPr/>
        </p:nvSpPr>
        <p:spPr>
          <a:xfrm>
            <a:off x="3131840" y="616530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兵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推演正式演練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907704" y="3461320"/>
            <a:ext cx="2340259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情境說明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腳本推演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355976" y="3753579"/>
            <a:ext cx="1935832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成果檢討</a:t>
            </a:r>
            <a:endParaRPr lang="en-US" altLang="zh-TW" sz="32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826696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兵棋推演</a:t>
            </a:r>
            <a:r>
              <a:rPr lang="zh-TW" altLang="en-U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理論與實務操作</a:t>
            </a:r>
            <a:endParaRPr lang="zh-TW" altLang="en-US" sz="3600" dirty="0">
              <a:solidFill>
                <a:schemeClr val="tx1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1577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理論應用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18159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作業流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程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051720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126289" y="1191105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158302" y="1196752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情境模擬</a:t>
            </a:r>
            <a:endParaRPr lang="zh-TW" altLang="en-US" sz="1800" dirty="0">
              <a:solidFill>
                <a:schemeClr val="bg1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211960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283968" y="1196752"/>
            <a:ext cx="1140143" cy="401479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議題對策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5462558" y="11967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592097" y="1196792"/>
            <a:ext cx="1140143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成效檢討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6804248" y="119675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6" name="內容版面配置區 2"/>
          <p:cNvSpPr>
            <a:spLocks noGrp="1"/>
          </p:cNvSpPr>
          <p:nvPr>
            <p:ph idx="1"/>
          </p:nvPr>
        </p:nvSpPr>
        <p:spPr>
          <a:xfrm>
            <a:off x="1022920" y="2276872"/>
            <a:ext cx="7797552" cy="388843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檢視學校各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單位在面臨災害時，各項工作的整備情形。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強化學校各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單位在災害來臨時，其應變處置能力。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強化學校各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單位在災害時橫向聯繫協調的能力。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使學校各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單位能熟悉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操作現有校園災害防救計畫。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檢核校園災害防救計畫是否落實，瞭解學校防救能量。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提升各單位人員對於災害應變的能力與防災素養。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作為實兵演練腳本撰寫的參考與模擬演練。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6204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成果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7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978962"/>
            <a:ext cx="83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內政部消防署，防震須知。 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921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地震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週年紀念活動中小學校園防災演練展示活動專案，教育部顧問</a:t>
            </a:r>
            <a:r>
              <a:rPr lang="zh-TW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室。 </a:t>
            </a:r>
            <a:endParaRPr lang="zh-TW" altLang="zh-TW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中央氣象局，「氣象防護系列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海嘯防護要點」。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內政部消防署，防災知識網「海嘯防範注意事項」。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教育部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「災害應變參考程序手冊</a:t>
            </a:r>
            <a:r>
              <a:rPr lang="zh-TW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 ，教育部顧問室</a:t>
            </a:r>
            <a:r>
              <a:rPr lang="zh-TW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李文正，教育部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年度「校園防災應變與演練規劃」教材。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馬士元，「災害兵棋推演之規劃」教材。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防災教育數位平台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http://disaster.edu.tw</a:t>
            </a:r>
            <a:r>
              <a:rPr lang="en-US" altLang="zh-TW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行政院原子能委員會全球</a:t>
            </a:r>
            <a:r>
              <a:rPr lang="zh-TW" altLang="en-US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資訊網</a:t>
            </a:r>
            <a:endParaRPr lang="zh-TW" altLang="zh-TW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水利署，水災疏散撤離標準作業程序。 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中央氣象局，宣導教育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氣象百科。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經濟部</a:t>
            </a:r>
            <a:r>
              <a:rPr lang="en-US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中央地質調查所全球資訊網</a:t>
            </a: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水土保持局，土石流防災資訊網。 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zh-TW" altLang="zh-TW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水利署，防災資訊服務網。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校園防災避難演練與兵棋推演設計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F2A3-BB3B-4B97-B434-ED451C79329D}" type="slidenum">
              <a:rPr lang="zh-TW" altLang="en-US" smtClean="0"/>
              <a:pPr/>
              <a:t>46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508104" y="4077072"/>
            <a:ext cx="3056384" cy="188682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TW" alt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簡報完畢</a:t>
            </a:r>
            <a:endParaRPr lang="en-US" altLang="zh-TW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zh-TW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7544" y="1196752"/>
            <a:ext cx="1872208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zh-TW" altLang="en-US" sz="28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 bwMode="auto">
          <a:xfrm>
            <a:off x="1187624" y="1844824"/>
            <a:ext cx="1656184" cy="72008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C0D03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組  織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3061867" y="1844824"/>
            <a:ext cx="1656184" cy="72008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C0D03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環  境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4938148" y="1844824"/>
            <a:ext cx="1656184" cy="72008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C0D03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行  為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6810356" y="1844824"/>
            <a:ext cx="1656184" cy="72008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C0D03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資  源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5323" y="3129490"/>
            <a:ext cx="1415772" cy="3251838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災情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通報</a:t>
            </a:r>
            <a:r>
              <a: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縱向聯繫</a:t>
            </a:r>
            <a:r>
              <a:rPr lang="en-US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救應變組織運作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救應變組織啟動時機</a:t>
            </a:r>
          </a:p>
          <a:p>
            <a:r>
              <a:rPr lang="zh-TW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</a:t>
            </a:r>
            <a:r>
              <a:rPr lang="zh-TW" altLang="zh-TW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救應變</a:t>
            </a:r>
            <a:r>
              <a:rPr lang="zh-TW" altLang="zh-TW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組織</a:t>
            </a:r>
            <a:endParaRPr lang="zh-TW" altLang="en-US" sz="20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200" name="直線單箭頭接點 8199"/>
          <p:cNvCxnSpPr>
            <a:endCxn id="5" idx="0"/>
          </p:cNvCxnSpPr>
          <p:nvPr/>
        </p:nvCxnSpPr>
        <p:spPr bwMode="auto">
          <a:xfrm>
            <a:off x="1953209" y="2564904"/>
            <a:ext cx="0" cy="5645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3182073" y="3129490"/>
            <a:ext cx="1415772" cy="3395854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危險建物與設施區域警戒標示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歷年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災害與災害特性分析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平面及空間配置</a:t>
            </a:r>
          </a:p>
          <a:p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潛勢調查</a:t>
            </a:r>
          </a:p>
        </p:txBody>
      </p:sp>
      <p:cxnSp>
        <p:nvCxnSpPr>
          <p:cNvPr id="46" name="直線單箭頭接點 45"/>
          <p:cNvCxnSpPr>
            <a:endCxn id="45" idx="0"/>
          </p:cNvCxnSpPr>
          <p:nvPr/>
        </p:nvCxnSpPr>
        <p:spPr bwMode="auto">
          <a:xfrm>
            <a:off x="3889959" y="2564904"/>
            <a:ext cx="0" cy="5645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矩形 47"/>
          <p:cNvSpPr/>
          <p:nvPr/>
        </p:nvSpPr>
        <p:spPr>
          <a:xfrm>
            <a:off x="5106552" y="3117809"/>
            <a:ext cx="1415772" cy="3263519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學區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防災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志工組訓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救兵棋推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演</a:t>
            </a:r>
            <a:endParaRPr lang="en-US" altLang="zh-TW" sz="2000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災害防救演練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災害防救教育訓練</a:t>
            </a:r>
          </a:p>
        </p:txBody>
      </p:sp>
      <p:cxnSp>
        <p:nvCxnSpPr>
          <p:cNvPr id="49" name="直線單箭頭接點 48"/>
          <p:cNvCxnSpPr>
            <a:endCxn id="48" idx="0"/>
          </p:cNvCxnSpPr>
          <p:nvPr/>
        </p:nvCxnSpPr>
        <p:spPr bwMode="auto">
          <a:xfrm>
            <a:off x="5814438" y="2553223"/>
            <a:ext cx="0" cy="5645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6978760" y="3133421"/>
            <a:ext cx="1415772" cy="3263519"/>
          </a:xfrm>
          <a:prstGeom prst="rect">
            <a:avLst/>
          </a:prstGeom>
          <a:ln w="28575">
            <a:solidFill>
              <a:srgbClr val="0C0D0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學區防災志工召募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開設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災民收容所規劃與實施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防救資源器材設施整備</a:t>
            </a:r>
          </a:p>
          <a:p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校園</a:t>
            </a:r>
            <a:r>
              <a:rPr lang="zh-TW" altLang="en-US" sz="2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災害防救計畫經費編</a:t>
            </a:r>
            <a:r>
              <a:rPr lang="zh-TW" altLang="en-US" sz="2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列</a:t>
            </a:r>
            <a:endParaRPr lang="zh-TW" altLang="en-US" sz="20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2" name="直線單箭頭接點 51"/>
          <p:cNvCxnSpPr>
            <a:endCxn id="51" idx="0"/>
          </p:cNvCxnSpPr>
          <p:nvPr/>
        </p:nvCxnSpPr>
        <p:spPr bwMode="auto">
          <a:xfrm flipH="1">
            <a:off x="7686646" y="2568835"/>
            <a:ext cx="2" cy="5645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05" name="圓角矩形 8204"/>
          <p:cNvSpPr/>
          <p:nvPr/>
        </p:nvSpPr>
        <p:spPr bwMode="auto">
          <a:xfrm>
            <a:off x="251520" y="1628800"/>
            <a:ext cx="648072" cy="4733944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安全管理四大要素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rgbClr val="0C0D0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1" name="群組 40"/>
          <p:cNvGrpSpPr/>
          <p:nvPr/>
        </p:nvGrpSpPr>
        <p:grpSpPr>
          <a:xfrm>
            <a:off x="1043608" y="1700808"/>
            <a:ext cx="6336704" cy="4608512"/>
            <a:chOff x="1470434" y="1700808"/>
            <a:chExt cx="6336704" cy="46085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434" y="1700808"/>
              <a:ext cx="6336704" cy="405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線接點 8"/>
            <p:cNvCxnSpPr/>
            <p:nvPr/>
          </p:nvCxnSpPr>
          <p:spPr bwMode="auto">
            <a:xfrm>
              <a:off x="7164288" y="5661248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線接點 32"/>
            <p:cNvCxnSpPr/>
            <p:nvPr/>
          </p:nvCxnSpPr>
          <p:spPr bwMode="auto">
            <a:xfrm>
              <a:off x="2051720" y="6309320"/>
              <a:ext cx="51125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線單箭頭接點 30"/>
            <p:cNvCxnSpPr/>
            <p:nvPr/>
          </p:nvCxnSpPr>
          <p:spPr bwMode="auto">
            <a:xfrm flipH="1" flipV="1">
              <a:off x="2046514" y="5689600"/>
              <a:ext cx="5206" cy="61972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直線接點 42"/>
            <p:cNvCxnSpPr/>
            <p:nvPr/>
          </p:nvCxnSpPr>
          <p:spPr bwMode="auto">
            <a:xfrm>
              <a:off x="5940152" y="5661248"/>
              <a:ext cx="0" cy="4320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接點 43"/>
            <p:cNvCxnSpPr/>
            <p:nvPr/>
          </p:nvCxnSpPr>
          <p:spPr bwMode="auto">
            <a:xfrm>
              <a:off x="4638786" y="6093296"/>
              <a:ext cx="130136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單箭頭接點 46"/>
            <p:cNvCxnSpPr/>
            <p:nvPr/>
          </p:nvCxnSpPr>
          <p:spPr bwMode="auto">
            <a:xfrm flipH="1" flipV="1">
              <a:off x="4633580" y="5689600"/>
              <a:ext cx="5206" cy="4036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矩形 38"/>
          <p:cNvSpPr/>
          <p:nvPr/>
        </p:nvSpPr>
        <p:spPr>
          <a:xfrm>
            <a:off x="7596336" y="2276872"/>
            <a:ext cx="1015663" cy="368145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工四十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九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以下之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lang="en-US" altLang="zh-TW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安全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防護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組併入避難引導組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緊急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救護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組併入搶救組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1560" y="2492896"/>
            <a:ext cx="2470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r>
              <a:rPr lang="en-US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b="1" dirty="0" smtClean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災害防救應變</a:t>
            </a:r>
            <a:r>
              <a:rPr lang="zh-TW" altLang="zh-TW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</a:rPr>
              <a:t>組織</a:t>
            </a:r>
            <a:endParaRPr lang="zh-TW" altLang="en-US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848871" cy="49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弧形箭號 (左彎) 1"/>
          <p:cNvSpPr/>
          <p:nvPr/>
        </p:nvSpPr>
        <p:spPr bwMode="auto">
          <a:xfrm>
            <a:off x="6732240" y="2564904"/>
            <a:ext cx="1440160" cy="3456384"/>
          </a:xfrm>
          <a:prstGeom prst="curvedLef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0392" y="2060848"/>
            <a:ext cx="800219" cy="424847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zh-TW" sz="4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演</a:t>
            </a:r>
            <a:r>
              <a:rPr lang="zh-TW" altLang="zh-TW" sz="4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練</a:t>
            </a:r>
            <a:r>
              <a:rPr lang="zh-TW" altLang="en-US" sz="4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工作檢核重點</a:t>
            </a:r>
            <a:endParaRPr lang="zh-TW" altLang="en-US" sz="40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5352"/>
            <a:ext cx="8033801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弧形箭號 (左彎) 30"/>
          <p:cNvSpPr/>
          <p:nvPr/>
        </p:nvSpPr>
        <p:spPr bwMode="auto">
          <a:xfrm>
            <a:off x="6732240" y="2564904"/>
            <a:ext cx="1440160" cy="3456384"/>
          </a:xfrm>
          <a:prstGeom prst="curvedLef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C0D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00392" y="2060848"/>
            <a:ext cx="800219" cy="424847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zh-TW" sz="40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演</a:t>
            </a:r>
            <a:r>
              <a:rPr lang="zh-TW" altLang="zh-TW" sz="4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練</a:t>
            </a:r>
            <a:r>
              <a:rPr lang="zh-TW" altLang="en-US" sz="4000" b="1" dirty="0" smtClean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工作檢核重點</a:t>
            </a:r>
            <a:endParaRPr lang="zh-TW" altLang="en-US" sz="4000" b="1" dirty="0">
              <a:solidFill>
                <a:srgbClr val="0C0D0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2C00-25E4-4FDD-BB3C-FFB30177A0A2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38125"/>
            <a:ext cx="6912768" cy="868363"/>
          </a:xfrm>
          <a:noFill/>
          <a:ln/>
        </p:spPr>
        <p:txBody>
          <a:bodyPr/>
          <a:lstStyle/>
          <a:p>
            <a:pPr algn="ctr"/>
            <a:r>
              <a:rPr lang="zh-TW" altLang="zh-TW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災害</a:t>
            </a:r>
            <a:r>
              <a:rPr lang="zh-TW" altLang="zh-TW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疏散避難與演練規劃</a:t>
            </a:r>
            <a:endParaRPr lang="zh-TW" altLang="en-US" sz="3600" b="0" dirty="0">
              <a:solidFill>
                <a:schemeClr val="tx1">
                  <a:lumMod val="20000"/>
                  <a:lumOff val="80000"/>
                </a:scheme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1196752"/>
            <a:ext cx="1140143" cy="401479"/>
          </a:xfrm>
          <a:prstGeom prst="snip1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緣起目的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2217" y="1223139"/>
            <a:ext cx="1140143" cy="401479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0C0D03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共通事項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763688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1840" y="121749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70287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zh-TW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地震</a:t>
            </a:r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海嘯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322415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22415" y="122313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坡地颱洪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5474543" y="122317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515563" y="1223179"/>
            <a:ext cx="1140143" cy="401479"/>
          </a:xfrm>
          <a:prstGeom prst="snip1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sz="1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輻射人為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6639636" y="1223139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8" y="1700808"/>
            <a:ext cx="80293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3952</Words>
  <Application>Microsoft Office PowerPoint</Application>
  <PresentationFormat>如螢幕大小 (4:3)</PresentationFormat>
  <Paragraphs>746</Paragraphs>
  <Slides>46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574TGp_natural_light_ani</vt:lpstr>
      <vt:lpstr>校園防災避難演練與兵棋推演設計 (理論應用篇)</vt:lpstr>
      <vt:lpstr>避難演練與兵棋推演—課程大綱 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災害疏散避難與演練規劃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兵棋推演理論與實務操作</vt:lpstr>
      <vt:lpstr>校園防災避難演練與兵棋推演設計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</cp:lastModifiedBy>
  <cp:revision>148</cp:revision>
  <dcterms:created xsi:type="dcterms:W3CDTF">2012-12-04T07:40:02Z</dcterms:created>
  <dcterms:modified xsi:type="dcterms:W3CDTF">2014-06-27T03:54:19Z</dcterms:modified>
</cp:coreProperties>
</file>