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8" r:id="rId3"/>
    <p:sldId id="259" r:id="rId4"/>
    <p:sldId id="264" r:id="rId5"/>
    <p:sldId id="265" r:id="rId6"/>
    <p:sldId id="266" r:id="rId7"/>
    <p:sldId id="268" r:id="rId8"/>
    <p:sldId id="267" r:id="rId9"/>
    <p:sldId id="269" r:id="rId10"/>
    <p:sldId id="270" r:id="rId11"/>
    <p:sldId id="271" r:id="rId12"/>
    <p:sldId id="272" r:id="rId13"/>
    <p:sldId id="273" r:id="rId14"/>
    <p:sldId id="298" r:id="rId15"/>
    <p:sldId id="299" r:id="rId16"/>
    <p:sldId id="300" r:id="rId17"/>
    <p:sldId id="301" r:id="rId18"/>
    <p:sldId id="302" r:id="rId19"/>
    <p:sldId id="303" r:id="rId20"/>
    <p:sldId id="304" r:id="rId21"/>
    <p:sldId id="305" r:id="rId22"/>
    <p:sldId id="306" r:id="rId23"/>
    <p:sldId id="297" r:id="rId24"/>
    <p:sldId id="309" r:id="rId25"/>
    <p:sldId id="308" r:id="rId26"/>
    <p:sldId id="310" r:id="rId27"/>
    <p:sldId id="263" r:id="rId28"/>
    <p:sldId id="274" r:id="rId29"/>
    <p:sldId id="275" r:id="rId30"/>
    <p:sldId id="276" r:id="rId31"/>
    <p:sldId id="282" r:id="rId32"/>
    <p:sldId id="283" r:id="rId33"/>
    <p:sldId id="284" r:id="rId34"/>
    <p:sldId id="285" r:id="rId35"/>
    <p:sldId id="286" r:id="rId36"/>
    <p:sldId id="287" r:id="rId37"/>
    <p:sldId id="292" r:id="rId38"/>
    <p:sldId id="288" r:id="rId39"/>
    <p:sldId id="293" r:id="rId40"/>
    <p:sldId id="290" r:id="rId41"/>
    <p:sldId id="291" r:id="rId42"/>
    <p:sldId id="294" r:id="rId43"/>
    <p:sldId id="281" r:id="rId44"/>
    <p:sldId id="295" r:id="rId45"/>
    <p:sldId id="296"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D03"/>
    <a:srgbClr val="267620"/>
    <a:srgbClr val="FFFFFF"/>
    <a:srgbClr val="C5C5C5"/>
    <a:srgbClr val="C0C0C0"/>
    <a:srgbClr val="DDDDDD"/>
    <a:srgbClr val="333333"/>
    <a:srgbClr val="70A8DA"/>
    <a:srgbClr val="649F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8" autoAdjust="0"/>
    <p:restoredTop sz="93743" autoAdjust="0"/>
  </p:normalViewPr>
  <p:slideViewPr>
    <p:cSldViewPr>
      <p:cViewPr>
        <p:scale>
          <a:sx n="66" d="100"/>
          <a:sy n="66" d="100"/>
        </p:scale>
        <p:origin x="-522" y="-1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0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TW"/>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TW"/>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TW"/>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5C6C6EB-022B-4D7F-8863-64D83806235C}" type="slidenum">
              <a:rPr lang="zh-TW" altLang="en-US"/>
              <a:pPr/>
              <a:t>‹#›</a:t>
            </a:fld>
            <a:endParaRPr lang="en-US" altLang="zh-TW"/>
          </a:p>
        </p:txBody>
      </p:sp>
    </p:spTree>
    <p:extLst>
      <p:ext uri="{BB962C8B-B14F-4D97-AF65-F5344CB8AC3E}">
        <p14:creationId xmlns:p14="http://schemas.microsoft.com/office/powerpoint/2010/main" val="23112398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3131" name="Rectangle 59"/>
          <p:cNvSpPr>
            <a:spLocks noChangeArrowheads="1"/>
          </p:cNvSpPr>
          <p:nvPr userDrawn="1"/>
        </p:nvSpPr>
        <p:spPr bwMode="gray">
          <a:xfrm>
            <a:off x="107950" y="4076700"/>
            <a:ext cx="504825" cy="527050"/>
          </a:xfrm>
          <a:prstGeom prst="rect">
            <a:avLst/>
          </a:prstGeom>
          <a:solidFill>
            <a:schemeClr val="tx1"/>
          </a:solidFill>
          <a:ln w="9525">
            <a:noFill/>
            <a:miter lim="800000"/>
            <a:headEnd/>
            <a:tailEnd/>
          </a:ln>
          <a:effectLst/>
        </p:spPr>
        <p:txBody>
          <a:bodyPr wrap="none" anchor="ctr"/>
          <a:lstStyle/>
          <a:p>
            <a:endParaRPr lang="zh-TW" altLang="en-US"/>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zh-TW" altLang="en-US"/>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tx2"/>
            </a:solidFill>
            <a:ln w="9525">
              <a:noFill/>
              <a:round/>
              <a:headEnd/>
              <a:tailEnd/>
            </a:ln>
            <a:effectLst/>
          </p:spPr>
          <p:txBody>
            <a:bodyPr/>
            <a:lstStyle/>
            <a:p>
              <a:endParaRPr lang="zh-TW" altLang="en-US"/>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zh-TW" altLang="en-US"/>
            </a:p>
          </p:txBody>
        </p:sp>
      </p:grpSp>
      <p:grpSp>
        <p:nvGrpSpPr>
          <p:cNvPr id="3079" name="Group 7"/>
          <p:cNvGrpSpPr>
            <a:grpSpLocks/>
          </p:cNvGrpSpPr>
          <p:nvPr/>
        </p:nvGrpSpPr>
        <p:grpSpPr bwMode="auto">
          <a:xfrm rot="10800000">
            <a:off x="6084888" y="1268413"/>
            <a:ext cx="2768600" cy="779462"/>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zh-TW" altLang="en-US"/>
            </a:p>
          </p:txBody>
        </p:sp>
      </p:grpSp>
      <p:sp>
        <p:nvSpPr>
          <p:cNvPr id="3100" name="Rectangle 28"/>
          <p:cNvSpPr>
            <a:spLocks noChangeArrowheads="1"/>
          </p:cNvSpPr>
          <p:nvPr/>
        </p:nvSpPr>
        <p:spPr bwMode="gray">
          <a:xfrm>
            <a:off x="114300" y="6610350"/>
            <a:ext cx="8931275" cy="163513"/>
          </a:xfrm>
          <a:prstGeom prst="rect">
            <a:avLst/>
          </a:prstGeom>
          <a:solidFill>
            <a:srgbClr val="649F29"/>
          </a:solidFill>
          <a:ln w="9525">
            <a:noFill/>
            <a:miter lim="800000"/>
            <a:headEnd/>
            <a:tailEnd/>
          </a:ln>
          <a:effectLst/>
        </p:spPr>
        <p:txBody>
          <a:bodyPr wrap="none" anchor="ctr"/>
          <a:lstStyle/>
          <a:p>
            <a:endParaRPr lang="zh-TW" altLang="en-US"/>
          </a:p>
        </p:txBody>
      </p:sp>
      <p:grpSp>
        <p:nvGrpSpPr>
          <p:cNvPr id="3146" name="Group 74"/>
          <p:cNvGrpSpPr>
            <a:grpSpLocks/>
          </p:cNvGrpSpPr>
          <p:nvPr/>
        </p:nvGrpSpPr>
        <p:grpSpPr bwMode="auto">
          <a:xfrm>
            <a:off x="53975" y="3333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zh-TW" altLang="en-US"/>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gradFill rotWithShape="1">
              <a:gsLst>
                <a:gs pos="0">
                  <a:schemeClr val="bg1"/>
                </a:gs>
                <a:gs pos="100000">
                  <a:schemeClr val="accent1"/>
                </a:gs>
              </a:gsLst>
              <a:lin ang="5400000" scaled="1"/>
            </a:gradFill>
            <a:ln w="9525">
              <a:noFill/>
              <a:round/>
              <a:headEnd/>
              <a:tailEnd/>
            </a:ln>
            <a:effectLst/>
          </p:spPr>
          <p:txBody>
            <a:bodyPr/>
            <a:lstStyle/>
            <a:p>
              <a:endParaRPr lang="zh-TW" altLang="en-US"/>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zh-TW" altLang="en-US"/>
            </a:p>
          </p:txBody>
        </p:sp>
      </p:grpSp>
      <p:sp>
        <p:nvSpPr>
          <p:cNvPr id="3105" name="Rectangle 33"/>
          <p:cNvSpPr>
            <a:spLocks noChangeArrowheads="1"/>
          </p:cNvSpPr>
          <p:nvPr/>
        </p:nvSpPr>
        <p:spPr bwMode="gray">
          <a:xfrm>
            <a:off x="53975" y="115888"/>
            <a:ext cx="8982075" cy="185737"/>
          </a:xfrm>
          <a:prstGeom prst="rect">
            <a:avLst/>
          </a:prstGeom>
          <a:solidFill>
            <a:schemeClr val="accent1"/>
          </a:solidFill>
          <a:ln w="9525">
            <a:noFill/>
            <a:miter lim="800000"/>
            <a:headEnd/>
            <a:tailEnd/>
          </a:ln>
          <a:effectLst/>
        </p:spPr>
        <p:txBody>
          <a:bodyPr wrap="none" anchor="ctr"/>
          <a:lstStyle/>
          <a:p>
            <a:endParaRPr lang="zh-TW" altLang="en-US"/>
          </a:p>
        </p:txBody>
      </p:sp>
      <p:sp>
        <p:nvSpPr>
          <p:cNvPr id="3075" name="Rectangle 3"/>
          <p:cNvSpPr>
            <a:spLocks noGrp="1" noChangeArrowheads="1"/>
          </p:cNvSpPr>
          <p:nvPr>
            <p:ph type="subTitle" idx="1"/>
          </p:nvPr>
        </p:nvSpPr>
        <p:spPr>
          <a:xfrm>
            <a:off x="3851275" y="3933825"/>
            <a:ext cx="4811713" cy="1366838"/>
          </a:xfrm>
        </p:spPr>
        <p:txBody>
          <a:bodyPr/>
          <a:lstStyle>
            <a:lvl1pPr marL="0" indent="0">
              <a:buFontTx/>
              <a:buNone/>
              <a:defRPr sz="1800" b="1">
                <a:solidFill>
                  <a:schemeClr val="tx2"/>
                </a:solidFill>
                <a:latin typeface="華康中黑體" pitchFamily="49" charset="-120"/>
                <a:ea typeface="華康中黑體" pitchFamily="49" charset="-120"/>
              </a:defRPr>
            </a:lvl1pPr>
          </a:lstStyle>
          <a:p>
            <a:r>
              <a:rPr lang="zh-TW" altLang="en-US"/>
              <a:t>按一下以編輯母片副標題樣式</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altLang="zh-TW"/>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ltLang="zh-TW"/>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CD3A7D57-5CDD-4F6E-B50F-64A9FBA35B27}" type="slidenum">
              <a:rPr lang="zh-TW" altLang="en-US"/>
              <a:pPr/>
              <a:t>‹#›</a:t>
            </a:fld>
            <a:endParaRPr lang="en-US" altLang="zh-TW"/>
          </a:p>
        </p:txBody>
      </p:sp>
      <p:sp>
        <p:nvSpPr>
          <p:cNvPr id="3117" name="Text Box 45"/>
          <p:cNvSpPr txBox="1">
            <a:spLocks noChangeArrowheads="1"/>
          </p:cNvSpPr>
          <p:nvPr userDrawn="1"/>
        </p:nvSpPr>
        <p:spPr bwMode="gray">
          <a:xfrm>
            <a:off x="179388" y="404813"/>
            <a:ext cx="3600450" cy="427037"/>
          </a:xfrm>
          <a:prstGeom prst="rect">
            <a:avLst/>
          </a:prstGeom>
          <a:noFill/>
          <a:ln w="9525">
            <a:noFill/>
            <a:miter lim="800000"/>
            <a:headEnd/>
            <a:tailEnd/>
          </a:ln>
          <a:effectLst/>
        </p:spPr>
        <p:txBody>
          <a:bodyPr>
            <a:spAutoFit/>
          </a:bodyPr>
          <a:lstStyle/>
          <a:p>
            <a:r>
              <a:rPr lang="zh-TW" altLang="en-US" sz="2200" b="1">
                <a:solidFill>
                  <a:srgbClr val="FFFFFF"/>
                </a:solidFill>
                <a:latin typeface="Arial Black" pitchFamily="34" charset="0"/>
                <a:ea typeface="標楷體" pitchFamily="65" charset="-120"/>
              </a:rPr>
              <a:t>縣市防災師資培育教材</a:t>
            </a:r>
            <a:r>
              <a:rPr lang="en-US" altLang="zh-TW" sz="2200" b="1">
                <a:solidFill>
                  <a:srgbClr val="FFFFFF"/>
                </a:solidFill>
                <a:latin typeface="Arial Black" pitchFamily="34" charset="0"/>
                <a:ea typeface="標楷體" pitchFamily="65" charset="-120"/>
              </a:rPr>
              <a:t>-</a:t>
            </a:r>
          </a:p>
        </p:txBody>
      </p:sp>
      <p:sp>
        <p:nvSpPr>
          <p:cNvPr id="3122" name="Rectangle 50"/>
          <p:cNvSpPr>
            <a:spLocks noChangeArrowheads="1"/>
          </p:cNvSpPr>
          <p:nvPr/>
        </p:nvSpPr>
        <p:spPr bwMode="gray">
          <a:xfrm>
            <a:off x="107950" y="4652963"/>
            <a:ext cx="863600" cy="647700"/>
          </a:xfrm>
          <a:prstGeom prst="rect">
            <a:avLst/>
          </a:prstGeom>
          <a:solidFill>
            <a:schemeClr val="bg1">
              <a:alpha val="50000"/>
            </a:schemeClr>
          </a:solidFill>
          <a:ln w="9525">
            <a:noFill/>
            <a:miter lim="800000"/>
            <a:headEnd/>
            <a:tailEnd/>
          </a:ln>
          <a:effectLst/>
        </p:spPr>
        <p:txBody>
          <a:bodyPr wrap="none" anchor="ctr"/>
          <a:lstStyle/>
          <a:p>
            <a:endParaRPr lang="zh-TW" altLang="en-US"/>
          </a:p>
        </p:txBody>
      </p:sp>
      <p:sp>
        <p:nvSpPr>
          <p:cNvPr id="3074" name="Rectangle 2"/>
          <p:cNvSpPr>
            <a:spLocks noGrp="1" noChangeArrowheads="1"/>
          </p:cNvSpPr>
          <p:nvPr>
            <p:ph type="ctrTitle"/>
          </p:nvPr>
        </p:nvSpPr>
        <p:spPr>
          <a:xfrm>
            <a:off x="611188" y="2060575"/>
            <a:ext cx="7777162" cy="1470025"/>
          </a:xfrm>
        </p:spPr>
        <p:txBody>
          <a:bodyPr/>
          <a:lstStyle>
            <a:lvl1pPr algn="ctr">
              <a:defRPr>
                <a:solidFill>
                  <a:srgbClr val="000000"/>
                </a:solidFill>
                <a:latin typeface="華康中黑體" pitchFamily="49" charset="-120"/>
                <a:ea typeface="華康中黑體" pitchFamily="49" charset="-120"/>
              </a:defRPr>
            </a:lvl1pPr>
          </a:lstStyle>
          <a:p>
            <a:r>
              <a:rPr lang="zh-TW" altLang="en-US"/>
              <a:t>按一下以編輯母片標題樣式</a:t>
            </a:r>
          </a:p>
        </p:txBody>
      </p:sp>
      <p:pic>
        <p:nvPicPr>
          <p:cNvPr id="3151" name="Picture 79" descr="3"/>
          <p:cNvPicPr>
            <a:picLocks noChangeAspect="1" noChangeArrowheads="1"/>
          </p:cNvPicPr>
          <p:nvPr userDrawn="1"/>
        </p:nvPicPr>
        <p:blipFill>
          <a:blip r:embed="rId2" cstate="print"/>
          <a:srcRect/>
          <a:stretch>
            <a:fillRect/>
          </a:stretch>
        </p:blipFill>
        <p:spPr bwMode="auto">
          <a:xfrm>
            <a:off x="107950" y="5373688"/>
            <a:ext cx="863600" cy="647700"/>
          </a:xfrm>
          <a:prstGeom prst="rect">
            <a:avLst/>
          </a:prstGeom>
          <a:noFill/>
        </p:spPr>
      </p:pic>
      <p:pic>
        <p:nvPicPr>
          <p:cNvPr id="3153" name="Picture 81" descr="4"/>
          <p:cNvPicPr>
            <a:picLocks noChangeAspect="1" noChangeArrowheads="1"/>
          </p:cNvPicPr>
          <p:nvPr userDrawn="1"/>
        </p:nvPicPr>
        <p:blipFill>
          <a:blip r:embed="rId3" cstate="print"/>
          <a:srcRect/>
          <a:stretch>
            <a:fillRect/>
          </a:stretch>
        </p:blipFill>
        <p:spPr bwMode="auto">
          <a:xfrm>
            <a:off x="1044575" y="4652963"/>
            <a:ext cx="863600" cy="649287"/>
          </a:xfrm>
          <a:prstGeom prst="rect">
            <a:avLst/>
          </a:prstGeom>
          <a:noFill/>
        </p:spPr>
      </p:pic>
      <p:pic>
        <p:nvPicPr>
          <p:cNvPr id="3154" name="Picture 82" descr="5"/>
          <p:cNvPicPr>
            <a:picLocks noChangeAspect="1" noChangeArrowheads="1"/>
          </p:cNvPicPr>
          <p:nvPr userDrawn="1"/>
        </p:nvPicPr>
        <p:blipFill>
          <a:blip r:embed="rId4" cstate="print"/>
          <a:srcRect/>
          <a:stretch>
            <a:fillRect/>
          </a:stretch>
        </p:blipFill>
        <p:spPr bwMode="auto">
          <a:xfrm>
            <a:off x="1979613" y="5373688"/>
            <a:ext cx="900112" cy="647700"/>
          </a:xfrm>
          <a:prstGeom prst="rect">
            <a:avLst/>
          </a:prstGeom>
          <a:noFill/>
        </p:spPr>
      </p:pic>
      <p:sp>
        <p:nvSpPr>
          <p:cNvPr id="3155" name="Rectangle 83"/>
          <p:cNvSpPr>
            <a:spLocks noChangeArrowheads="1"/>
          </p:cNvSpPr>
          <p:nvPr userDrawn="1"/>
        </p:nvSpPr>
        <p:spPr bwMode="gray">
          <a:xfrm>
            <a:off x="1042988" y="5373688"/>
            <a:ext cx="863600" cy="647700"/>
          </a:xfrm>
          <a:prstGeom prst="rect">
            <a:avLst/>
          </a:prstGeom>
          <a:solidFill>
            <a:schemeClr val="accent1">
              <a:alpha val="50000"/>
            </a:schemeClr>
          </a:solidFill>
          <a:ln w="9525">
            <a:no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105"/>
                                        </p:tgtEl>
                                        <p:attrNameLst>
                                          <p:attrName>style.visibility</p:attrName>
                                        </p:attrNameLst>
                                      </p:cBhvr>
                                      <p:to>
                                        <p:strVal val="visible"/>
                                      </p:to>
                                    </p:set>
                                    <p:animEffect transition="in" filter="wipe(right)">
                                      <p:cBhvr>
                                        <p:cTn id="7" dur="500"/>
                                        <p:tgtEl>
                                          <p:spTgt spid="3105"/>
                                        </p:tgtEl>
                                      </p:cBhvr>
                                    </p:animEffect>
                                  </p:childTnLst>
                                </p:cTn>
                              </p:par>
                              <p:par>
                                <p:cTn id="8" presetID="22" presetClass="entr" presetSubtype="8" fill="hold" nodeType="withEffect">
                                  <p:stCondLst>
                                    <p:cond delay="0"/>
                                  </p:stCondLst>
                                  <p:childTnLst>
                                    <p:set>
                                      <p:cBhvr>
                                        <p:cTn id="9" dur="1" fill="hold">
                                          <p:stCondLst>
                                            <p:cond delay="0"/>
                                          </p:stCondLst>
                                        </p:cTn>
                                        <p:tgtEl>
                                          <p:spTgt spid="3146"/>
                                        </p:tgtEl>
                                        <p:attrNameLst>
                                          <p:attrName>style.visibility</p:attrName>
                                        </p:attrNameLst>
                                      </p:cBhvr>
                                      <p:to>
                                        <p:strVal val="visible"/>
                                      </p:to>
                                    </p:set>
                                    <p:animEffect transition="in" filter="wipe(left)">
                                      <p:cBhvr>
                                        <p:cTn id="10" dur="500"/>
                                        <p:tgtEl>
                                          <p:spTgt spid="314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100"/>
                                        </p:tgtEl>
                                        <p:attrNameLst>
                                          <p:attrName>style.visibility</p:attrName>
                                        </p:attrNameLst>
                                      </p:cBhvr>
                                      <p:to>
                                        <p:strVal val="visible"/>
                                      </p:to>
                                    </p:set>
                                    <p:animEffect transition="in" filter="wipe(left)">
                                      <p:cBhvr>
                                        <p:cTn id="13" dur="1000"/>
                                        <p:tgtEl>
                                          <p:spTgt spid="3100"/>
                                        </p:tgtEl>
                                      </p:cBhvr>
                                    </p:animEffect>
                                  </p:childTnLst>
                                </p:cTn>
                              </p:par>
                              <p:par>
                                <p:cTn id="14" presetID="22" presetClass="entr" presetSubtype="2" fill="hold" nodeType="withEffect">
                                  <p:stCondLst>
                                    <p:cond delay="0"/>
                                  </p:stCondLst>
                                  <p:childTnLst>
                                    <p:set>
                                      <p:cBhvr>
                                        <p:cTn id="15" dur="1" fill="hold">
                                          <p:stCondLst>
                                            <p:cond delay="0"/>
                                          </p:stCondLst>
                                        </p:cTn>
                                        <p:tgtEl>
                                          <p:spTgt spid="3147"/>
                                        </p:tgtEl>
                                        <p:attrNameLst>
                                          <p:attrName>style.visibility</p:attrName>
                                        </p:attrNameLst>
                                      </p:cBhvr>
                                      <p:to>
                                        <p:strVal val="visible"/>
                                      </p:to>
                                    </p:set>
                                    <p:animEffect transition="in" filter="wipe(right)">
                                      <p:cBhvr>
                                        <p:cTn id="16" dur="500"/>
                                        <p:tgtEl>
                                          <p:spTgt spid="3147"/>
                                        </p:tgtEl>
                                      </p:cBhvr>
                                    </p:animEffect>
                                  </p:childTnLst>
                                </p:cTn>
                              </p:par>
                            </p:childTnLst>
                          </p:cTn>
                        </p:par>
                        <p:par>
                          <p:cTn id="17" fill="hold">
                            <p:stCondLst>
                              <p:cond delay="1000"/>
                            </p:stCondLst>
                            <p:childTnLst>
                              <p:par>
                                <p:cTn id="18" presetID="29" presetClass="entr" presetSubtype="0"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ppt_x</p:attrName>
                                        </p:attrNameLst>
                                      </p:cBhvr>
                                      <p:tavLst>
                                        <p:tav tm="0">
                                          <p:val>
                                            <p:strVal val="#ppt_x-.2"/>
                                          </p:val>
                                        </p:tav>
                                        <p:tav tm="100000">
                                          <p:val>
                                            <p:strVal val="#ppt_x"/>
                                          </p:val>
                                        </p:tav>
                                      </p:tavLst>
                                    </p:anim>
                                    <p:anim calcmode="lin" valueType="num">
                                      <p:cBhvr>
                                        <p:cTn id="21" dur="5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22" dur="500"/>
                                        <p:tgtEl>
                                          <p:spTgt spid="3074"/>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0" animBg="1"/>
      <p:bldP spid="3105" grpId="0" animBg="1"/>
      <p:bldP spid="307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399A1181-8F6B-41F8-B87C-329A53C7D58E}" type="slidenum">
              <a:rPr lang="zh-TW" altLang="en-US"/>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38125"/>
            <a:ext cx="2057400" cy="59340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38125"/>
            <a:ext cx="6019800" cy="59340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CAA7CD6B-6129-4664-AFA3-93BFB24DB931}" type="slidenum">
              <a:rPr lang="zh-TW" altLang="en-US"/>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38125"/>
            <a:ext cx="6477000" cy="8683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438275"/>
            <a:ext cx="40386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438275"/>
            <a:ext cx="40386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3048000" y="6311900"/>
            <a:ext cx="1712913" cy="290513"/>
          </a:xfrm>
        </p:spPr>
        <p:txBody>
          <a:bodyPr/>
          <a:lstStyle>
            <a:lvl1pPr>
              <a:defRPr/>
            </a:lvl1pPr>
          </a:lstStyle>
          <a:p>
            <a:endParaRPr lang="en-US" altLang="zh-TW"/>
          </a:p>
        </p:txBody>
      </p:sp>
      <p:sp>
        <p:nvSpPr>
          <p:cNvPr id="6" name="頁尾版面配置區 5"/>
          <p:cNvSpPr>
            <a:spLocks noGrp="1"/>
          </p:cNvSpPr>
          <p:nvPr>
            <p:ph type="ftr" sz="quarter" idx="11"/>
          </p:nvPr>
        </p:nvSpPr>
        <p:spPr>
          <a:xfrm>
            <a:off x="4830763" y="6323013"/>
            <a:ext cx="2311400" cy="290512"/>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7116763" y="6323013"/>
            <a:ext cx="1616075" cy="290512"/>
          </a:xfrm>
        </p:spPr>
        <p:txBody>
          <a:bodyPr/>
          <a:lstStyle>
            <a:lvl1pPr>
              <a:defRPr/>
            </a:lvl1pPr>
          </a:lstStyle>
          <a:p>
            <a:fld id="{1647361B-039F-450B-836A-C82B4498AA72}" type="slidenum">
              <a:rPr lang="zh-TW" altLang="en-US"/>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FFBFF2A3-BB3B-4B97-B434-ED451C79329D}" type="slidenum">
              <a:rPr lang="zh-TW" altLang="en-US"/>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A406A4C6-D489-472A-8515-DB08992CCF53}" type="slidenum">
              <a:rPr lang="zh-TW" altLang="en-US"/>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3AFA8531-945C-4837-8E57-DD0797D09F19}" type="slidenum">
              <a:rPr lang="zh-TW" altLang="en-US"/>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957A4249-752E-4A6B-B517-174A30221DE2}" type="slidenum">
              <a:rPr lang="zh-TW" altLang="en-US"/>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F65B26FF-B401-4602-BAB6-3B5575030BCD}" type="slidenum">
              <a:rPr lang="zh-TW" altLang="en-US"/>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CB34A1B0-B523-499E-983E-C7E130D4573F}" type="slidenum">
              <a:rPr lang="zh-TW" altLang="en-US"/>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8E2EED15-E317-4DDC-BAE1-0BBC6FA16711}" type="slidenum">
              <a:rPr lang="zh-TW" altLang="en-US"/>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E5CB6FAA-3FE5-4572-99C4-D04E8FD09285}" type="slidenum">
              <a:rPr lang="zh-TW" altLang="en-US"/>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zh-TW" altLang="en-US"/>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zh-TW" altLang="en-US"/>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zh-TW" altLang="en-US"/>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zh-TW" altLang="en-US"/>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zh-TW" altLang="en-US"/>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zh-TW" altLang="en-US"/>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zh-TW" altLang="en-US"/>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endParaRPr lang="zh-TW" altLang="en-US"/>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zh-TW" altLang="en-US"/>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ea typeface="新細明體" pitchFamily="18" charset="-120"/>
              </a:defRPr>
            </a:lvl1pPr>
          </a:lstStyle>
          <a:p>
            <a:endParaRPr lang="en-US" altLang="zh-TW"/>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ea typeface="新細明體" pitchFamily="18" charset="-120"/>
              </a:defRPr>
            </a:lvl1pPr>
          </a:lstStyle>
          <a:p>
            <a:endParaRPr lang="en-US" altLang="zh-TW"/>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ea typeface="新細明體" pitchFamily="18" charset="-120"/>
              </a:defRPr>
            </a:lvl1pPr>
          </a:lstStyle>
          <a:p>
            <a:fld id="{D5180271-007F-4572-B9BF-475DBDB51240}" type="slidenum">
              <a:rPr lang="zh-TW" altLang="en-US"/>
              <a:pPr/>
              <a:t>‹#›</a:t>
            </a:fld>
            <a:endParaRPr lang="en-US" altLang="zh-TW"/>
          </a:p>
        </p:txBody>
      </p:sp>
      <p:pic>
        <p:nvPicPr>
          <p:cNvPr id="1063" name="Picture 39" descr="3"/>
          <p:cNvPicPr>
            <a:picLocks noChangeAspect="1" noChangeArrowheads="1"/>
          </p:cNvPicPr>
          <p:nvPr userDrawn="1"/>
        </p:nvPicPr>
        <p:blipFill>
          <a:blip r:embed="rId14" cstate="print"/>
          <a:srcRect/>
          <a:stretch>
            <a:fillRect/>
          </a:stretch>
        </p:blipFill>
        <p:spPr bwMode="auto">
          <a:xfrm>
            <a:off x="7019925" y="404813"/>
            <a:ext cx="863600" cy="647700"/>
          </a:xfrm>
          <a:prstGeom prst="rect">
            <a:avLst/>
          </a:prstGeom>
          <a:noFill/>
        </p:spPr>
      </p:pic>
      <p:pic>
        <p:nvPicPr>
          <p:cNvPr id="1064" name="Picture 40" descr="5"/>
          <p:cNvPicPr>
            <a:picLocks noChangeAspect="1" noChangeArrowheads="1"/>
          </p:cNvPicPr>
          <p:nvPr userDrawn="1"/>
        </p:nvPicPr>
        <p:blipFill>
          <a:blip r:embed="rId15" cstate="print"/>
          <a:srcRect/>
          <a:stretch>
            <a:fillRect/>
          </a:stretch>
        </p:blipFill>
        <p:spPr bwMode="auto">
          <a:xfrm>
            <a:off x="7956550" y="404813"/>
            <a:ext cx="900113" cy="647700"/>
          </a:xfrm>
          <a:prstGeom prst="rect">
            <a:avLst/>
          </a:prstGeom>
          <a:noFill/>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charset="0"/>
        </a:defRPr>
      </a:lvl2pPr>
      <a:lvl3pPr algn="l" rtl="0" fontAlgn="base">
        <a:spcBef>
          <a:spcPct val="0"/>
        </a:spcBef>
        <a:spcAft>
          <a:spcPct val="0"/>
        </a:spcAft>
        <a:defRPr sz="4400" b="1">
          <a:solidFill>
            <a:srgbClr val="FFFFFF"/>
          </a:solidFill>
          <a:latin typeface="Arial" charset="0"/>
        </a:defRPr>
      </a:lvl3pPr>
      <a:lvl4pPr algn="l" rtl="0" fontAlgn="base">
        <a:spcBef>
          <a:spcPct val="0"/>
        </a:spcBef>
        <a:spcAft>
          <a:spcPct val="0"/>
        </a:spcAft>
        <a:defRPr sz="4400" b="1">
          <a:solidFill>
            <a:srgbClr val="FFFFFF"/>
          </a:solidFill>
          <a:latin typeface="Arial" charset="0"/>
        </a:defRPr>
      </a:lvl4pPr>
      <a:lvl5pPr algn="l" rtl="0" fontAlgn="base">
        <a:spcBef>
          <a:spcPct val="0"/>
        </a:spcBef>
        <a:spcAft>
          <a:spcPct val="0"/>
        </a:spcAft>
        <a:defRPr sz="4400" b="1">
          <a:solidFill>
            <a:srgbClr val="FFFFFF"/>
          </a:solidFill>
          <a:latin typeface="Arial" charset="0"/>
        </a:defRPr>
      </a:lvl5pPr>
      <a:lvl6pPr marL="457200" algn="l" rtl="0" fontAlgn="base">
        <a:spcBef>
          <a:spcPct val="0"/>
        </a:spcBef>
        <a:spcAft>
          <a:spcPct val="0"/>
        </a:spcAft>
        <a:defRPr sz="4400" b="1">
          <a:solidFill>
            <a:srgbClr val="FFFFFF"/>
          </a:solidFill>
          <a:latin typeface="Arial" charset="0"/>
        </a:defRPr>
      </a:lvl6pPr>
      <a:lvl7pPr marL="914400" algn="l" rtl="0" fontAlgn="base">
        <a:spcBef>
          <a:spcPct val="0"/>
        </a:spcBef>
        <a:spcAft>
          <a:spcPct val="0"/>
        </a:spcAft>
        <a:defRPr sz="4400" b="1">
          <a:solidFill>
            <a:srgbClr val="FFFFFF"/>
          </a:solidFill>
          <a:latin typeface="Arial" charset="0"/>
        </a:defRPr>
      </a:lvl7pPr>
      <a:lvl8pPr marL="1371600" algn="l" rtl="0" fontAlgn="base">
        <a:spcBef>
          <a:spcPct val="0"/>
        </a:spcBef>
        <a:spcAft>
          <a:spcPct val="0"/>
        </a:spcAft>
        <a:defRPr sz="4400" b="1">
          <a:solidFill>
            <a:srgbClr val="FFFFFF"/>
          </a:solidFill>
          <a:latin typeface="Arial" charset="0"/>
        </a:defRPr>
      </a:lvl8pPr>
      <a:lvl9pPr marL="1828800" algn="l" rtl="0" fontAlgn="base">
        <a:spcBef>
          <a:spcPct val="0"/>
        </a:spcBef>
        <a:spcAft>
          <a:spcPct val="0"/>
        </a:spcAft>
        <a:defRPr sz="4400" b="1">
          <a:solidFill>
            <a:srgbClr val="FFFFFF"/>
          </a:solidFill>
          <a:latin typeface="Arial" charset="0"/>
        </a:defRPr>
      </a:lvl9pPr>
    </p:titleStyle>
    <p:bodyStyle>
      <a:lvl1pPr marL="342900" indent="-342900" algn="l" rtl="0" fontAlgn="base">
        <a:spcBef>
          <a:spcPct val="20000"/>
        </a:spcBef>
        <a:spcAft>
          <a:spcPct val="0"/>
        </a:spcAft>
        <a:buChar char="•"/>
        <a:defRPr sz="3200">
          <a:solidFill>
            <a:srgbClr val="000000"/>
          </a:solidFill>
          <a:latin typeface="+mn-lt"/>
          <a:ea typeface="+mn-ea"/>
          <a:cs typeface="+mn-cs"/>
        </a:defRPr>
      </a:lvl1pPr>
      <a:lvl2pPr marL="742950" indent="-285750" algn="l" rtl="0" fontAlgn="base">
        <a:spcBef>
          <a:spcPct val="20000"/>
        </a:spcBef>
        <a:spcAft>
          <a:spcPct val="0"/>
        </a:spcAft>
        <a:buChar char="–"/>
        <a:defRPr sz="2800">
          <a:solidFill>
            <a:srgbClr val="000000"/>
          </a:solidFill>
          <a:latin typeface="+mn-lt"/>
        </a:defRPr>
      </a:lvl2pPr>
      <a:lvl3pPr marL="114300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blog.ilc.edu.tw/blog/blog/20984/post/55719/345685"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4"/>
          </p:nvPr>
        </p:nvSpPr>
        <p:spPr/>
        <p:txBody>
          <a:bodyPr/>
          <a:lstStyle/>
          <a:p>
            <a:fld id="{4525222A-E865-4B40-BB4F-23AFDE0848F4}" type="slidenum">
              <a:rPr lang="zh-TW" altLang="en-US"/>
              <a:pPr/>
              <a:t>1</a:t>
            </a:fld>
            <a:endParaRPr lang="en-US" altLang="zh-TW"/>
          </a:p>
        </p:txBody>
      </p:sp>
      <p:sp>
        <p:nvSpPr>
          <p:cNvPr id="2050" name="Rectangle 2"/>
          <p:cNvSpPr>
            <a:spLocks noGrp="1" noChangeArrowheads="1"/>
          </p:cNvSpPr>
          <p:nvPr>
            <p:ph type="ctrTitle"/>
          </p:nvPr>
        </p:nvSpPr>
        <p:spPr>
          <a:xfrm>
            <a:off x="251520" y="1988840"/>
            <a:ext cx="8568952" cy="1470025"/>
          </a:xfrm>
        </p:spPr>
        <p:txBody>
          <a:bodyPr/>
          <a:lstStyle/>
          <a:p>
            <a:r>
              <a:rPr lang="zh-TW" altLang="zh-TW" dirty="0"/>
              <a:t>校園防災避難演練與兵棋推演</a:t>
            </a:r>
            <a:r>
              <a:rPr lang="zh-TW" altLang="zh-TW" dirty="0" smtClean="0"/>
              <a:t>設計</a:t>
            </a:r>
            <a:r>
              <a:rPr lang="en-US" altLang="zh-TW" dirty="0" smtClean="0"/>
              <a:t/>
            </a:r>
            <a:br>
              <a:rPr lang="en-US" altLang="zh-TW" dirty="0" smtClean="0"/>
            </a:br>
            <a:r>
              <a:rPr lang="en-US" altLang="zh-TW" dirty="0" smtClean="0"/>
              <a:t>(</a:t>
            </a:r>
            <a:r>
              <a:rPr lang="zh-TW" altLang="en-US" dirty="0"/>
              <a:t>實務操作篇</a:t>
            </a:r>
            <a:r>
              <a:rPr lang="en-US" altLang="zh-TW" dirty="0" smtClean="0"/>
              <a:t>)</a:t>
            </a:r>
            <a:endParaRPr lang="zh-TW" altLang="en-US" dirty="0"/>
          </a:p>
        </p:txBody>
      </p:sp>
      <p:sp>
        <p:nvSpPr>
          <p:cNvPr id="2051" name="Rectangle 3"/>
          <p:cNvSpPr>
            <a:spLocks noGrp="1" noChangeArrowheads="1"/>
          </p:cNvSpPr>
          <p:nvPr>
            <p:ph type="subTitle" idx="1"/>
          </p:nvPr>
        </p:nvSpPr>
        <p:spPr>
          <a:xfrm>
            <a:off x="3347864" y="4437063"/>
            <a:ext cx="5473874" cy="1223962"/>
          </a:xfrm>
        </p:spPr>
        <p:txBody>
          <a:bodyPr/>
          <a:lstStyle/>
          <a:p>
            <a:r>
              <a:rPr lang="zh-TW" altLang="en-US" sz="2000" b="0" dirty="0">
                <a:latin typeface="+mn-ea"/>
              </a:rPr>
              <a:t>講師</a:t>
            </a:r>
            <a:r>
              <a:rPr lang="en-US" altLang="zh-TW" sz="2000" b="0" dirty="0">
                <a:latin typeface="+mn-ea"/>
              </a:rPr>
              <a:t>:</a:t>
            </a:r>
            <a:r>
              <a:rPr lang="zh-TW" altLang="en-US" sz="2000" b="0" dirty="0">
                <a:latin typeface="+mn-ea"/>
              </a:rPr>
              <a:t> 國立暨南國際大學  陳皆儒 副教授</a:t>
            </a:r>
            <a:endParaRPr lang="en-US" altLang="zh-TW" sz="2000" b="0" dirty="0">
              <a:latin typeface="+mn-ea"/>
            </a:endParaRPr>
          </a:p>
          <a:p>
            <a:endParaRPr lang="en-US" altLang="zh-TW" sz="2000" b="0" dirty="0" smtClean="0"/>
          </a:p>
          <a:p>
            <a:r>
              <a:rPr lang="zh-TW" altLang="en-US" sz="1200" b="0" dirty="0" smtClean="0"/>
              <a:t>教育部</a:t>
            </a:r>
            <a:r>
              <a:rPr lang="zh-TW" altLang="en-US" sz="1200" b="0" dirty="0"/>
              <a:t>資訊及科技教育司</a:t>
            </a:r>
            <a:r>
              <a:rPr lang="en-US" altLang="zh-TW" sz="1200" b="0" dirty="0"/>
              <a:t>(</a:t>
            </a:r>
            <a:r>
              <a:rPr lang="zh-TW" altLang="en-US" sz="1200" b="0" dirty="0"/>
              <a:t>環境及防災教育科</a:t>
            </a:r>
            <a:r>
              <a:rPr lang="en-US" altLang="zh-TW" sz="1200" b="0" dirty="0"/>
              <a:t>) </a:t>
            </a:r>
            <a:endParaRPr lang="en-US" altLang="zh-TW" sz="1200" b="0" dirty="0" smtClean="0"/>
          </a:p>
          <a:p>
            <a:r>
              <a:rPr lang="zh-TW" altLang="en-US" sz="1200" b="0" dirty="0" smtClean="0"/>
              <a:t>撰稿</a:t>
            </a:r>
            <a:r>
              <a:rPr lang="en-US" altLang="zh-TW" sz="1200" b="0" dirty="0" smtClean="0"/>
              <a:t>:</a:t>
            </a:r>
            <a:r>
              <a:rPr lang="zh-TW" altLang="en-US" sz="1200" b="0" dirty="0" smtClean="0"/>
              <a:t>銘傳大學  莊睦雄副教授、馬士元助理教授</a:t>
            </a:r>
            <a:endParaRPr lang="zh-TW" altLang="en-US" sz="1200" b="0" dirty="0"/>
          </a:p>
        </p:txBody>
      </p:sp>
      <p:sp>
        <p:nvSpPr>
          <p:cNvPr id="2052" name="Text Box 4"/>
          <p:cNvSpPr txBox="1">
            <a:spLocks noChangeArrowheads="1"/>
          </p:cNvSpPr>
          <p:nvPr/>
        </p:nvSpPr>
        <p:spPr bwMode="auto">
          <a:xfrm>
            <a:off x="3132138" y="404813"/>
            <a:ext cx="1079822" cy="430887"/>
          </a:xfrm>
          <a:prstGeom prst="rect">
            <a:avLst/>
          </a:prstGeom>
          <a:noFill/>
          <a:ln w="9525">
            <a:noFill/>
            <a:miter lim="800000"/>
            <a:headEnd/>
            <a:tailEnd/>
          </a:ln>
          <a:effectLst/>
        </p:spPr>
        <p:txBody>
          <a:bodyPr wrap="square">
            <a:spAutoFit/>
          </a:bodyPr>
          <a:lstStyle/>
          <a:p>
            <a:pPr>
              <a:spcBef>
                <a:spcPct val="50000"/>
              </a:spcBef>
            </a:pPr>
            <a:r>
              <a:rPr lang="en-US" altLang="zh-TW" sz="2200" b="1" smtClean="0">
                <a:ea typeface="新細明體" pitchFamily="18" charset="-120"/>
              </a:rPr>
              <a:t>10-2</a:t>
            </a:r>
            <a:endParaRPr lang="en-US" altLang="zh-TW" sz="2200" b="1" dirty="0">
              <a:ea typeface="新細明體" pitchFamily="18"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10</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899592" y="1780973"/>
            <a:ext cx="6972513" cy="369332"/>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新北市</a:t>
            </a:r>
            <a:r>
              <a:rPr lang="en-US" altLang="zh-TW" b="1" dirty="0">
                <a:solidFill>
                  <a:srgbClr val="0C0D03"/>
                </a:solidFill>
                <a:latin typeface="微軟正黑體" pitchFamily="34" charset="-120"/>
                <a:ea typeface="微軟正黑體" pitchFamily="34" charset="-120"/>
              </a:rPr>
              <a:t>101</a:t>
            </a:r>
            <a:r>
              <a:rPr lang="zh-TW" altLang="zh-TW" b="1" dirty="0">
                <a:solidFill>
                  <a:srgbClr val="0C0D03"/>
                </a:solidFill>
                <a:latin typeface="微軟正黑體" pitchFamily="34" charset="-120"/>
                <a:ea typeface="微軟正黑體" pitchFamily="34" charset="-120"/>
              </a:rPr>
              <a:t>年度瑞芳區猴硐地區聯合防災工作</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演練活動實施計畫</a:t>
            </a:r>
            <a:endParaRPr lang="zh-TW" altLang="en-US" dirty="0">
              <a:solidFill>
                <a:srgbClr val="0C0D03"/>
              </a:solidFill>
              <a:latin typeface="微軟正黑體" pitchFamily="34" charset="-120"/>
              <a:ea typeface="微軟正黑體" pitchFamily="34" charset="-120"/>
            </a:endParaRPr>
          </a:p>
        </p:txBody>
      </p:sp>
      <p:sp>
        <p:nvSpPr>
          <p:cNvPr id="3" name="矩形 2"/>
          <p:cNvSpPr/>
          <p:nvPr/>
        </p:nvSpPr>
        <p:spPr>
          <a:xfrm>
            <a:off x="899592" y="2276872"/>
            <a:ext cx="7488832" cy="1754326"/>
          </a:xfrm>
          <a:prstGeom prst="rect">
            <a:avLst/>
          </a:prstGeom>
        </p:spPr>
        <p:txBody>
          <a:bodyPr wrap="square">
            <a:spAutoFit/>
          </a:bodyPr>
          <a:lstStyle/>
          <a:p>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瑞芳</a:t>
            </a:r>
            <a:r>
              <a:rPr lang="zh-TW" altLang="zh-TW" b="1" dirty="0">
                <a:solidFill>
                  <a:srgbClr val="0C0D03"/>
                </a:solidFill>
                <a:latin typeface="微軟正黑體" pitchFamily="34" charset="-120"/>
                <a:ea typeface="微軟正黑體" pitchFamily="34" charset="-120"/>
              </a:rPr>
              <a:t>區猴硐地區為</a:t>
            </a:r>
            <a:r>
              <a:rPr lang="en-US" altLang="zh-TW" b="1" dirty="0">
                <a:solidFill>
                  <a:srgbClr val="0C0D03"/>
                </a:solidFill>
                <a:latin typeface="微軟正黑體" pitchFamily="34" charset="-120"/>
                <a:ea typeface="微軟正黑體" pitchFamily="34" charset="-120"/>
              </a:rPr>
              <a:t>101</a:t>
            </a:r>
            <a:r>
              <a:rPr lang="zh-TW" altLang="zh-TW" b="1" dirty="0">
                <a:solidFill>
                  <a:srgbClr val="0C0D03"/>
                </a:solidFill>
                <a:latin typeface="微軟正黑體" pitchFamily="34" charset="-120"/>
                <a:ea typeface="微軟正黑體" pitchFamily="34" charset="-120"/>
              </a:rPr>
              <a:t>年度補助經費之防災社區，為落實推動防災社區工作，已實施相關研習及教育訓練活動，爰以辦理成果發表暨綜合演練，</a:t>
            </a:r>
            <a:r>
              <a:rPr lang="zh-TW" altLang="zh-TW" b="1" dirty="0">
                <a:solidFill>
                  <a:srgbClr val="FF0000"/>
                </a:solidFill>
                <a:latin typeface="微軟正黑體" pitchFamily="34" charset="-120"/>
                <a:ea typeface="微軟正黑體" pitchFamily="34" charset="-120"/>
              </a:rPr>
              <a:t>結合猴硐地區與猴硐國小的防救災體系</a:t>
            </a:r>
            <a:r>
              <a:rPr lang="zh-TW" altLang="zh-TW" b="1" dirty="0">
                <a:solidFill>
                  <a:srgbClr val="0C0D03"/>
                </a:solidFill>
                <a:latin typeface="微軟正黑體" pitchFamily="34" charset="-120"/>
                <a:ea typeface="微軟正黑體" pitchFamily="34" charset="-120"/>
              </a:rPr>
              <a:t>，並整合內、外資源，激發里民確實建立「自救而後人救」的觀念，以提升里防救災組織災害緊急應變措施，並發揮整體性、持續性救災功能，建立永續防災家園，特辦理本計畫。</a:t>
            </a:r>
            <a:endParaRPr lang="zh-TW" altLang="en-US" b="1" dirty="0">
              <a:solidFill>
                <a:srgbClr val="0C0D03"/>
              </a:solidFill>
              <a:latin typeface="微軟正黑體" pitchFamily="34" charset="-120"/>
              <a:ea typeface="微軟正黑體" pitchFamily="34" charset="-12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791407"/>
            <a:ext cx="3928294" cy="270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338" y="4223331"/>
            <a:ext cx="2968980" cy="18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125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11</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2483768" y="6023029"/>
            <a:ext cx="5904656" cy="646331"/>
          </a:xfrm>
          <a:prstGeom prst="rect">
            <a:avLst/>
          </a:prstGeom>
        </p:spPr>
        <p:txBody>
          <a:bodyPr wrap="square">
            <a:spAutoFit/>
          </a:bodyPr>
          <a:lstStyle/>
          <a:p>
            <a:pPr algn="ctr"/>
            <a:r>
              <a:rPr lang="zh-TW" altLang="zh-TW" b="1" dirty="0" smtClean="0">
                <a:solidFill>
                  <a:srgbClr val="7030A0"/>
                </a:solidFill>
                <a:latin typeface="微軟正黑體" pitchFamily="34" charset="-120"/>
                <a:ea typeface="微軟正黑體" pitchFamily="34" charset="-120"/>
              </a:rPr>
              <a:t>瑞芳</a:t>
            </a:r>
            <a:r>
              <a:rPr lang="zh-TW" altLang="zh-TW" b="1" dirty="0">
                <a:solidFill>
                  <a:srgbClr val="7030A0"/>
                </a:solidFill>
                <a:latin typeface="微軟正黑體" pitchFamily="34" charset="-120"/>
                <a:ea typeface="微軟正黑體" pitchFamily="34" charset="-120"/>
              </a:rPr>
              <a:t>區猴硐國民</a:t>
            </a:r>
            <a:r>
              <a:rPr lang="zh-TW" altLang="zh-TW" b="1" dirty="0" smtClean="0">
                <a:solidFill>
                  <a:srgbClr val="7030A0"/>
                </a:solidFill>
                <a:latin typeface="微軟正黑體" pitchFamily="34" charset="-120"/>
                <a:ea typeface="微軟正黑體" pitchFamily="34" charset="-120"/>
              </a:rPr>
              <a:t>小學暨</a:t>
            </a:r>
            <a:r>
              <a:rPr lang="zh-TW" altLang="zh-TW" b="1" dirty="0">
                <a:solidFill>
                  <a:srgbClr val="7030A0"/>
                </a:solidFill>
                <a:latin typeface="微軟正黑體" pitchFamily="34" charset="-120"/>
                <a:ea typeface="微軟正黑體" pitchFamily="34" charset="-120"/>
              </a:rPr>
              <a:t>猴硐里聯合應變</a:t>
            </a:r>
            <a:r>
              <a:rPr lang="zh-TW" altLang="zh-TW" b="1" dirty="0" smtClean="0">
                <a:solidFill>
                  <a:srgbClr val="7030A0"/>
                </a:solidFill>
                <a:latin typeface="微軟正黑體" pitchFamily="34" charset="-120"/>
                <a:ea typeface="微軟正黑體" pitchFamily="34" charset="-120"/>
              </a:rPr>
              <a:t>中心</a:t>
            </a:r>
            <a:endParaRPr lang="en-US" altLang="zh-TW" b="1" dirty="0" smtClean="0">
              <a:solidFill>
                <a:srgbClr val="7030A0"/>
              </a:solidFill>
              <a:latin typeface="微軟正黑體" pitchFamily="34" charset="-120"/>
              <a:ea typeface="微軟正黑體" pitchFamily="34" charset="-120"/>
            </a:endParaRPr>
          </a:p>
          <a:p>
            <a:pPr algn="ctr"/>
            <a:r>
              <a:rPr lang="zh-TW" altLang="zh-TW" b="1" dirty="0" smtClean="0">
                <a:solidFill>
                  <a:srgbClr val="7030A0"/>
                </a:solidFill>
                <a:latin typeface="微軟正黑體" pitchFamily="34" charset="-120"/>
                <a:ea typeface="微軟正黑體" pitchFamily="34" charset="-120"/>
              </a:rPr>
              <a:t>聯合</a:t>
            </a:r>
            <a:r>
              <a:rPr lang="zh-TW" altLang="zh-TW" b="1" dirty="0">
                <a:solidFill>
                  <a:srgbClr val="7030A0"/>
                </a:solidFill>
                <a:latin typeface="微軟正黑體" pitchFamily="34" charset="-120"/>
                <a:ea typeface="微軟正黑體" pitchFamily="34" charset="-120"/>
              </a:rPr>
              <a:t>防災</a:t>
            </a:r>
            <a:r>
              <a:rPr lang="zh-TW" altLang="zh-TW" b="1" dirty="0" smtClean="0">
                <a:solidFill>
                  <a:srgbClr val="7030A0"/>
                </a:solidFill>
                <a:latin typeface="微軟正黑體" pitchFamily="34" charset="-120"/>
                <a:ea typeface="微軟正黑體" pitchFamily="34" charset="-120"/>
              </a:rPr>
              <a:t>演練</a:t>
            </a:r>
            <a:endParaRPr lang="zh-TW" altLang="zh-TW" b="1" dirty="0">
              <a:solidFill>
                <a:srgbClr val="7030A0"/>
              </a:solidFill>
              <a:latin typeface="微軟正黑體" pitchFamily="34" charset="-120"/>
              <a:ea typeface="微軟正黑體" pitchFamily="34" charset="-120"/>
            </a:endParaRPr>
          </a:p>
        </p:txBody>
      </p:sp>
      <p:sp>
        <p:nvSpPr>
          <p:cNvPr id="3" name="矩形 2"/>
          <p:cNvSpPr/>
          <p:nvPr/>
        </p:nvSpPr>
        <p:spPr>
          <a:xfrm>
            <a:off x="251520" y="1598231"/>
            <a:ext cx="8496944" cy="1200329"/>
          </a:xfrm>
          <a:prstGeom prst="rect">
            <a:avLst/>
          </a:prstGeom>
        </p:spPr>
        <p:txBody>
          <a:bodyPr wrap="square">
            <a:spAutoFit/>
          </a:bodyPr>
          <a:lstStyle/>
          <a:p>
            <a:pPr lvl="0"/>
            <a:r>
              <a:rPr lang="zh-TW" altLang="zh-TW" b="1" dirty="0">
                <a:solidFill>
                  <a:srgbClr val="0C0D03"/>
                </a:solidFill>
                <a:latin typeface="微軟正黑體" pitchFamily="34" charset="-120"/>
                <a:ea typeface="微軟正黑體" pitchFamily="34" charset="-120"/>
              </a:rPr>
              <a:t>依據：</a:t>
            </a: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教育部</a:t>
            </a:r>
            <a:r>
              <a:rPr lang="en-US" altLang="zh-TW" b="1" dirty="0">
                <a:solidFill>
                  <a:srgbClr val="0C0D03"/>
                </a:solidFill>
                <a:latin typeface="微軟正黑體" pitchFamily="34" charset="-120"/>
                <a:ea typeface="微軟正黑體" pitchFamily="34" charset="-120"/>
              </a:rPr>
              <a:t>100</a:t>
            </a:r>
            <a:r>
              <a:rPr lang="zh-TW" altLang="zh-TW" b="1" dirty="0">
                <a:solidFill>
                  <a:srgbClr val="0C0D03"/>
                </a:solidFill>
                <a:latin typeface="微軟正黑體" pitchFamily="34" charset="-120"/>
                <a:ea typeface="微軟正黑體" pitchFamily="34" charset="-120"/>
              </a:rPr>
              <a:t>年</a:t>
            </a:r>
            <a:r>
              <a:rPr lang="en-US" altLang="zh-TW" b="1" dirty="0">
                <a:solidFill>
                  <a:srgbClr val="0C0D03"/>
                </a:solidFill>
                <a:latin typeface="微軟正黑體" pitchFamily="34" charset="-120"/>
                <a:ea typeface="微軟正黑體" pitchFamily="34" charset="-120"/>
              </a:rPr>
              <a:t>7</a:t>
            </a:r>
            <a:r>
              <a:rPr lang="zh-TW" altLang="zh-TW" b="1" dirty="0">
                <a:solidFill>
                  <a:srgbClr val="0C0D03"/>
                </a:solidFill>
                <a:latin typeface="微軟正黑體" pitchFamily="34" charset="-120"/>
                <a:ea typeface="微軟正黑體" pitchFamily="34" charset="-120"/>
              </a:rPr>
              <a:t>月</a:t>
            </a:r>
            <a:r>
              <a:rPr lang="en-US" altLang="zh-TW" b="1" dirty="0">
                <a:solidFill>
                  <a:srgbClr val="0C0D03"/>
                </a:solidFill>
                <a:latin typeface="微軟正黑體" pitchFamily="34" charset="-120"/>
                <a:ea typeface="微軟正黑體" pitchFamily="34" charset="-120"/>
              </a:rPr>
              <a:t>18</a:t>
            </a:r>
            <a:r>
              <a:rPr lang="zh-TW" altLang="zh-TW" b="1" dirty="0">
                <a:solidFill>
                  <a:srgbClr val="0C0D03"/>
                </a:solidFill>
                <a:latin typeface="微軟正黑體" pitchFamily="34" charset="-120"/>
                <a:ea typeface="微軟正黑體" pitchFamily="34" charset="-120"/>
              </a:rPr>
              <a:t>日臺國（一）字第</a:t>
            </a:r>
            <a:r>
              <a:rPr lang="en-US" altLang="zh-TW" b="1" dirty="0">
                <a:solidFill>
                  <a:srgbClr val="0C0D03"/>
                </a:solidFill>
                <a:latin typeface="微軟正黑體" pitchFamily="34" charset="-120"/>
                <a:ea typeface="微軟正黑體" pitchFamily="34" charset="-120"/>
              </a:rPr>
              <a:t>1000124827</a:t>
            </a:r>
            <a:r>
              <a:rPr lang="zh-TW" altLang="zh-TW" b="1" dirty="0">
                <a:solidFill>
                  <a:srgbClr val="0C0D03"/>
                </a:solidFill>
                <a:latin typeface="微軟正黑體" pitchFamily="34" charset="-120"/>
                <a:ea typeface="微軟正黑體" pitchFamily="34" charset="-120"/>
              </a:rPr>
              <a:t>號函「加強辦理校園安全，宣導教育研習暨防災演練」規定。</a:t>
            </a: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災害防救法第二十三條第一項第二款規定執行。</a:t>
            </a:r>
          </a:p>
        </p:txBody>
      </p:sp>
      <p:sp>
        <p:nvSpPr>
          <p:cNvPr id="4" name="矩形 3"/>
          <p:cNvSpPr/>
          <p:nvPr/>
        </p:nvSpPr>
        <p:spPr>
          <a:xfrm>
            <a:off x="251520" y="2748984"/>
            <a:ext cx="8856984" cy="3416320"/>
          </a:xfrm>
          <a:prstGeom prst="rect">
            <a:avLst/>
          </a:prstGeom>
        </p:spPr>
        <p:txBody>
          <a:bodyPr wrap="square">
            <a:spAutoFit/>
          </a:bodyPr>
          <a:lstStyle/>
          <a:p>
            <a:pPr lvl="0"/>
            <a:r>
              <a:rPr lang="zh-TW" altLang="zh-TW" b="1" dirty="0">
                <a:solidFill>
                  <a:srgbClr val="0C0D03"/>
                </a:solidFill>
                <a:latin typeface="微軟正黑體" pitchFamily="34" charset="-120"/>
                <a:ea typeface="微軟正黑體" pitchFamily="34" charset="-120"/>
              </a:rPr>
              <a:t>目的：</a:t>
            </a: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鑒於</a:t>
            </a:r>
            <a:r>
              <a:rPr lang="en-US" altLang="zh-TW" b="1" dirty="0">
                <a:solidFill>
                  <a:srgbClr val="0C0D03"/>
                </a:solidFill>
                <a:latin typeface="微軟正黑體" pitchFamily="34" charset="-120"/>
                <a:ea typeface="微軟正黑體" pitchFamily="34" charset="-120"/>
              </a:rPr>
              <a:t>100</a:t>
            </a:r>
            <a:r>
              <a:rPr lang="zh-TW" altLang="zh-TW" b="1" dirty="0">
                <a:solidFill>
                  <a:srgbClr val="0C0D03"/>
                </a:solidFill>
                <a:latin typeface="微軟正黑體" pitchFamily="34" charset="-120"/>
                <a:ea typeface="微軟正黑體" pitchFamily="34" charset="-120"/>
              </a:rPr>
              <a:t>年</a:t>
            </a:r>
            <a:r>
              <a:rPr lang="en-US" altLang="zh-TW" b="1" dirty="0">
                <a:solidFill>
                  <a:srgbClr val="0C0D03"/>
                </a:solidFill>
                <a:latin typeface="微軟正黑體" pitchFamily="34" charset="-120"/>
                <a:ea typeface="微軟正黑體" pitchFamily="34" charset="-120"/>
              </a:rPr>
              <a:t>3</a:t>
            </a:r>
            <a:r>
              <a:rPr lang="zh-TW" altLang="zh-TW" b="1" dirty="0">
                <a:solidFill>
                  <a:srgbClr val="0C0D03"/>
                </a:solidFill>
                <a:latin typeface="微軟正黑體" pitchFamily="34" charset="-120"/>
                <a:ea typeface="微軟正黑體" pitchFamily="34" charset="-120"/>
              </a:rPr>
              <a:t>月</a:t>
            </a:r>
            <a:r>
              <a:rPr lang="en-US" altLang="zh-TW" b="1" dirty="0">
                <a:solidFill>
                  <a:srgbClr val="0C0D03"/>
                </a:solidFill>
                <a:latin typeface="微軟正黑體" pitchFamily="34" charset="-120"/>
                <a:ea typeface="微軟正黑體" pitchFamily="34" charset="-120"/>
              </a:rPr>
              <a:t>11</a:t>
            </a:r>
            <a:r>
              <a:rPr lang="zh-TW" altLang="zh-TW" b="1" dirty="0">
                <a:solidFill>
                  <a:srgbClr val="0C0D03"/>
                </a:solidFill>
                <a:latin typeface="微軟正黑體" pitchFamily="34" charset="-120"/>
                <a:ea typeface="微軟正黑體" pitchFamily="34" charset="-120"/>
              </a:rPr>
              <a:t>日，日本東北大地震引發建築物倒塌、海嘯、大火等複合型災害，造成嚴重災損及人員傷亡，爰辦理複合型（防震、防火等）防災宣導教育及演練活動，提升師生對天然災害應變之能力。</a:t>
            </a: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期能透過相關單位及專家指導，統一操作觀摩，建立校園師生應變處置知能及防災自救能力，減低人員與財務損害，達到「防災自救、珍惜生命」之目標。</a:t>
            </a: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本市瑞芳區猴硐里聯合應變中心為新北市</a:t>
            </a:r>
            <a:r>
              <a:rPr lang="en-US" altLang="zh-TW" b="1" dirty="0">
                <a:solidFill>
                  <a:srgbClr val="0C0D03"/>
                </a:solidFill>
                <a:latin typeface="微軟正黑體" pitchFamily="34" charset="-120"/>
                <a:ea typeface="微軟正黑體" pitchFamily="34" charset="-120"/>
              </a:rPr>
              <a:t>101</a:t>
            </a:r>
            <a:r>
              <a:rPr lang="zh-TW" altLang="zh-TW" b="1" dirty="0">
                <a:solidFill>
                  <a:srgbClr val="0C0D03"/>
                </a:solidFill>
                <a:latin typeface="微軟正黑體" pitchFamily="34" charset="-120"/>
                <a:ea typeface="微軟正黑體" pitchFamily="34" charset="-120"/>
              </a:rPr>
              <a:t>年度防救災深耕計畫補助經費之防災社區，為落實推動防災社區工作，已實施相關研習及教育訓練活動，爰以辦理成果發表暨綜合演練，結合猴硐里聯合應變中心與猴硐國小的防救災體系，並整合內、外資源，激發里民確實建立「自救而後人救」的觀念，以提升里防救災組織災害緊急應變措施，並發揮整體性、持續性救災功能，建立永續防災家園，特辦理本</a:t>
            </a:r>
            <a:r>
              <a:rPr lang="zh-TW" altLang="zh-TW" b="1" dirty="0" smtClean="0">
                <a:solidFill>
                  <a:srgbClr val="0C0D03"/>
                </a:solidFill>
                <a:latin typeface="微軟正黑體" pitchFamily="34" charset="-120"/>
                <a:ea typeface="微軟正黑體" pitchFamily="34" charset="-120"/>
              </a:rPr>
              <a:t>計畫。</a:t>
            </a:r>
            <a:endParaRPr lang="zh-TW" altLang="zh-TW" b="1"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915076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12</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467544" y="1779781"/>
            <a:ext cx="8496944" cy="2585323"/>
          </a:xfrm>
          <a:prstGeom prst="rect">
            <a:avLst/>
          </a:prstGeom>
        </p:spPr>
        <p:txBody>
          <a:bodyPr wrap="square">
            <a:spAutoFit/>
          </a:bodyPr>
          <a:lstStyle/>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指導單位：教育部、新北市政府消防局、北區防災教育服務團</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主辦單位：新北市瑞芳區猴硐國民小學、新北市瑞芳區猴硐里聯合應變中心</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承辦單位：國立臺灣大學氣候天氣災害研究中心</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協辦單位：新北市消防局第六大隊、新北市瑞芳區公所、瑞芳區猴硐里</a:t>
            </a:r>
            <a:r>
              <a:rPr lang="zh-TW" altLang="zh-TW" b="1" dirty="0" smtClean="0">
                <a:solidFill>
                  <a:srgbClr val="0C0D03"/>
                </a:solidFill>
                <a:latin typeface="微軟正黑體" pitchFamily="34" charset="-120"/>
                <a:ea typeface="微軟正黑體" pitchFamily="34" charset="-120"/>
              </a:rPr>
              <a:t>、</a:t>
            </a:r>
            <a:r>
              <a:rPr lang="en-US" altLang="zh-TW" b="1" dirty="0" smtClean="0">
                <a:solidFill>
                  <a:srgbClr val="0C0D03"/>
                </a:solidFill>
                <a:latin typeface="微軟正黑體" pitchFamily="34" charset="-120"/>
                <a:ea typeface="微軟正黑體" pitchFamily="34" charset="-120"/>
              </a:rPr>
              <a:t/>
            </a:r>
            <a:br>
              <a:rPr lang="en-US" altLang="zh-TW" b="1" dirty="0" smtClean="0">
                <a:solidFill>
                  <a:srgbClr val="0C0D03"/>
                </a:solidFill>
                <a:latin typeface="微軟正黑體" pitchFamily="34" charset="-120"/>
                <a:ea typeface="微軟正黑體" pitchFamily="34" charset="-120"/>
              </a:rPr>
            </a:br>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瑞芳</a:t>
            </a:r>
            <a:r>
              <a:rPr lang="zh-TW" altLang="zh-TW" b="1" dirty="0">
                <a:solidFill>
                  <a:srgbClr val="0C0D03"/>
                </a:solidFill>
                <a:latin typeface="微軟正黑體" pitchFamily="34" charset="-120"/>
                <a:ea typeface="微軟正黑體" pitchFamily="34" charset="-120"/>
              </a:rPr>
              <a:t>區光復里、瑞芳區弓橋里、新北市瑞芳分局</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參加對象：新北市瑞芳區猴硐國民小學（含幼稚園）全體師生及教職員工</a:t>
            </a:r>
            <a:r>
              <a:rPr lang="zh-TW" altLang="zh-TW" b="1" dirty="0" smtClean="0">
                <a:solidFill>
                  <a:srgbClr val="0C0D03"/>
                </a:solidFill>
                <a:latin typeface="微軟正黑體" pitchFamily="34" charset="-120"/>
                <a:ea typeface="微軟正黑體" pitchFamily="34" charset="-120"/>
              </a:rPr>
              <a:t>、</a:t>
            </a:r>
            <a:r>
              <a:rPr lang="en-US" altLang="zh-TW" b="1" dirty="0" smtClean="0">
                <a:solidFill>
                  <a:srgbClr val="0C0D03"/>
                </a:solidFill>
                <a:latin typeface="微軟正黑體" pitchFamily="34" charset="-120"/>
                <a:ea typeface="微軟正黑體" pitchFamily="34" charset="-120"/>
              </a:rPr>
              <a:t/>
            </a:r>
            <a:br>
              <a:rPr lang="en-US" altLang="zh-TW" b="1" dirty="0" smtClean="0">
                <a:solidFill>
                  <a:srgbClr val="0C0D03"/>
                </a:solidFill>
                <a:latin typeface="微軟正黑體" pitchFamily="34" charset="-120"/>
                <a:ea typeface="微軟正黑體" pitchFamily="34" charset="-120"/>
              </a:rPr>
            </a:br>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新</a:t>
            </a:r>
            <a:r>
              <a:rPr lang="zh-TW" altLang="zh-TW" b="1" dirty="0">
                <a:solidFill>
                  <a:srgbClr val="0C0D03"/>
                </a:solidFill>
                <a:latin typeface="微軟正黑體" pitchFamily="34" charset="-120"/>
                <a:ea typeface="微軟正黑體" pitchFamily="34" charset="-120"/>
              </a:rPr>
              <a:t>北市瑞芳區猴硐里聯合應變中心</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猴硐里、弓橋里、光復里</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民眾</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實施時間：</a:t>
            </a:r>
            <a:r>
              <a:rPr lang="en-US" altLang="zh-TW" b="1" dirty="0">
                <a:solidFill>
                  <a:srgbClr val="0C0D03"/>
                </a:solidFill>
                <a:latin typeface="微軟正黑體" pitchFamily="34" charset="-120"/>
                <a:ea typeface="微軟正黑體" pitchFamily="34" charset="-120"/>
              </a:rPr>
              <a:t>101</a:t>
            </a:r>
            <a:r>
              <a:rPr lang="zh-TW" altLang="zh-TW" b="1" dirty="0">
                <a:solidFill>
                  <a:srgbClr val="0C0D03"/>
                </a:solidFill>
                <a:latin typeface="微軟正黑體" pitchFamily="34" charset="-120"/>
                <a:ea typeface="微軟正黑體" pitchFamily="34" charset="-120"/>
              </a:rPr>
              <a:t>年</a:t>
            </a:r>
            <a:r>
              <a:rPr lang="en-US" altLang="zh-TW" b="1" dirty="0">
                <a:solidFill>
                  <a:srgbClr val="0C0D03"/>
                </a:solidFill>
                <a:latin typeface="微軟正黑體" pitchFamily="34" charset="-120"/>
                <a:ea typeface="微軟正黑體" pitchFamily="34" charset="-120"/>
              </a:rPr>
              <a:t>9</a:t>
            </a:r>
            <a:r>
              <a:rPr lang="zh-TW" altLang="zh-TW" b="1" dirty="0">
                <a:solidFill>
                  <a:srgbClr val="0C0D03"/>
                </a:solidFill>
                <a:latin typeface="微軟正黑體" pitchFamily="34" charset="-120"/>
                <a:ea typeface="微軟正黑體" pitchFamily="34" charset="-120"/>
              </a:rPr>
              <a:t>月</a:t>
            </a:r>
            <a:r>
              <a:rPr lang="en-US" altLang="zh-TW" b="1" dirty="0">
                <a:solidFill>
                  <a:srgbClr val="0C0D03"/>
                </a:solidFill>
                <a:latin typeface="微軟正黑體" pitchFamily="34" charset="-120"/>
                <a:ea typeface="微軟正黑體" pitchFamily="34" charset="-120"/>
              </a:rPr>
              <a:t>28</a:t>
            </a:r>
            <a:r>
              <a:rPr lang="zh-TW" altLang="zh-TW" b="1" dirty="0">
                <a:solidFill>
                  <a:srgbClr val="0C0D03"/>
                </a:solidFill>
                <a:latin typeface="微軟正黑體" pitchFamily="34" charset="-120"/>
                <a:ea typeface="微軟正黑體" pitchFamily="34" charset="-120"/>
              </a:rPr>
              <a:t>日（星期五）上午</a:t>
            </a:r>
            <a:r>
              <a:rPr lang="en-US" altLang="zh-TW" b="1" dirty="0">
                <a:solidFill>
                  <a:srgbClr val="0C0D03"/>
                </a:solidFill>
                <a:latin typeface="微軟正黑體" pitchFamily="34" charset="-120"/>
                <a:ea typeface="微軟正黑體" pitchFamily="34" charset="-120"/>
              </a:rPr>
              <a:t>09</a:t>
            </a:r>
            <a:r>
              <a:rPr lang="zh-TW" altLang="zh-TW" b="1" dirty="0">
                <a:solidFill>
                  <a:srgbClr val="0C0D03"/>
                </a:solidFill>
                <a:latin typeface="微軟正黑體" pitchFamily="34" charset="-120"/>
                <a:ea typeface="微軟正黑體" pitchFamily="34" charset="-120"/>
              </a:rPr>
              <a:t>時</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詳見</a:t>
            </a:r>
            <a:r>
              <a:rPr lang="zh-TW" altLang="zh-TW" b="1" dirty="0" smtClean="0">
                <a:solidFill>
                  <a:srgbClr val="0C0D03"/>
                </a:solidFill>
                <a:latin typeface="微軟正黑體" pitchFamily="34" charset="-120"/>
                <a:ea typeface="微軟正黑體" pitchFamily="34" charset="-120"/>
              </a:rPr>
              <a:t>附件 </a:t>
            </a:r>
            <a:r>
              <a:rPr lang="zh-TW" altLang="zh-TW" b="1" dirty="0">
                <a:solidFill>
                  <a:srgbClr val="0C0D03"/>
                </a:solidFill>
                <a:latin typeface="微軟正黑體" pitchFamily="34" charset="-120"/>
                <a:ea typeface="微軟正黑體" pitchFamily="34" charset="-120"/>
              </a:rPr>
              <a:t>正式演練程序表</a:t>
            </a:r>
            <a:r>
              <a:rPr lang="en-US" altLang="zh-TW" b="1" dirty="0">
                <a:solidFill>
                  <a:srgbClr val="0C0D03"/>
                </a:solidFill>
                <a:latin typeface="微軟正黑體" pitchFamily="34" charset="-120"/>
                <a:ea typeface="微軟正黑體" pitchFamily="34" charset="-120"/>
              </a:rPr>
              <a:t>)</a:t>
            </a:r>
            <a:endParaRPr lang="zh-TW" altLang="zh-TW" b="1" dirty="0">
              <a:solidFill>
                <a:srgbClr val="0C0D03"/>
              </a:solidFill>
              <a:latin typeface="微軟正黑體" pitchFamily="34" charset="-120"/>
              <a:ea typeface="微軟正黑體" pitchFamily="34" charset="-120"/>
            </a:endParaRP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實施地點：新北市瑞芳區猴硐國民小學</a:t>
            </a:r>
          </a:p>
        </p:txBody>
      </p:sp>
      <p:pic>
        <p:nvPicPr>
          <p:cNvPr id="133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653136"/>
            <a:ext cx="42481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198" y="5091286"/>
            <a:ext cx="416242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4077071"/>
            <a:ext cx="1368152" cy="102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076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13</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413859" y="1772816"/>
            <a:ext cx="8496944" cy="1754326"/>
          </a:xfrm>
          <a:prstGeom prst="rect">
            <a:avLst/>
          </a:prstGeom>
        </p:spPr>
        <p:txBody>
          <a:bodyPr wrap="square">
            <a:spAutoFit/>
          </a:bodyPr>
          <a:lstStyle/>
          <a:p>
            <a:pPr lvl="0"/>
            <a:r>
              <a:rPr lang="zh-TW" altLang="zh-TW" b="1" dirty="0" smtClean="0">
                <a:solidFill>
                  <a:srgbClr val="0C0D03"/>
                </a:solidFill>
                <a:latin typeface="微軟正黑體" pitchFamily="34" charset="-120"/>
                <a:ea typeface="微軟正黑體" pitchFamily="34" charset="-120"/>
              </a:rPr>
              <a:t>演練</a:t>
            </a:r>
            <a:r>
              <a:rPr lang="zh-TW" altLang="en-US" b="1" dirty="0" smtClean="0">
                <a:solidFill>
                  <a:srgbClr val="0C0D03"/>
                </a:solidFill>
                <a:latin typeface="微軟正黑體" pitchFamily="34" charset="-120"/>
                <a:ea typeface="微軟正黑體" pitchFamily="34" charset="-120"/>
              </a:rPr>
              <a:t>情境說</a:t>
            </a:r>
            <a:r>
              <a:rPr lang="zh-TW" altLang="en-US" b="1" dirty="0">
                <a:solidFill>
                  <a:srgbClr val="0C0D03"/>
                </a:solidFill>
                <a:latin typeface="微軟正黑體" pitchFamily="34" charset="-120"/>
                <a:ea typeface="微軟正黑體" pitchFamily="34" charset="-120"/>
              </a:rPr>
              <a:t>明</a:t>
            </a:r>
            <a:r>
              <a:rPr lang="zh-TW" altLang="zh-TW" b="1" dirty="0" smtClean="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如演練狀況及處置一覽表）</a:t>
            </a:r>
          </a:p>
          <a:p>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本</a:t>
            </a:r>
            <a:r>
              <a:rPr lang="zh-TW" altLang="zh-TW" b="1" dirty="0">
                <a:solidFill>
                  <a:srgbClr val="0C0D03"/>
                </a:solidFill>
                <a:latin typeface="微軟正黑體" pitchFamily="34" charset="-120"/>
                <a:ea typeface="微軟正黑體" pitchFamily="34" charset="-120"/>
              </a:rPr>
              <a:t>日</a:t>
            </a:r>
            <a:r>
              <a:rPr lang="en-US" altLang="zh-TW" b="1" dirty="0">
                <a:solidFill>
                  <a:srgbClr val="0C0D03"/>
                </a:solidFill>
                <a:latin typeface="微軟正黑體" pitchFamily="34" charset="-120"/>
                <a:ea typeface="微軟正黑體" pitchFamily="34" charset="-120"/>
              </a:rPr>
              <a:t>101</a:t>
            </a:r>
            <a:r>
              <a:rPr lang="zh-TW" altLang="zh-TW" b="1" dirty="0">
                <a:solidFill>
                  <a:srgbClr val="0C0D03"/>
                </a:solidFill>
                <a:latin typeface="微軟正黑體" pitchFamily="34" charset="-120"/>
                <a:ea typeface="微軟正黑體" pitchFamily="34" charset="-120"/>
              </a:rPr>
              <a:t>年</a:t>
            </a:r>
            <a:r>
              <a:rPr lang="en-US" altLang="zh-TW" b="1" dirty="0">
                <a:solidFill>
                  <a:srgbClr val="0C0D03"/>
                </a:solidFill>
                <a:latin typeface="微軟正黑體" pitchFamily="34" charset="-120"/>
                <a:ea typeface="微軟正黑體" pitchFamily="34" charset="-120"/>
              </a:rPr>
              <a:t>9</a:t>
            </a:r>
            <a:r>
              <a:rPr lang="zh-TW" altLang="zh-TW" b="1" dirty="0">
                <a:solidFill>
                  <a:srgbClr val="0C0D03"/>
                </a:solidFill>
                <a:latin typeface="微軟正黑體" pitchFamily="34" charset="-120"/>
                <a:ea typeface="微軟正黑體" pitchFamily="34" charset="-120"/>
              </a:rPr>
              <a:t>月</a:t>
            </a:r>
            <a:r>
              <a:rPr lang="en-US" altLang="zh-TW" b="1" dirty="0">
                <a:solidFill>
                  <a:srgbClr val="0C0D03"/>
                </a:solidFill>
                <a:latin typeface="微軟正黑體" pitchFamily="34" charset="-120"/>
                <a:ea typeface="微軟正黑體" pitchFamily="34" charset="-120"/>
              </a:rPr>
              <a:t>28</a:t>
            </a:r>
            <a:r>
              <a:rPr lang="zh-TW" altLang="zh-TW" b="1" dirty="0">
                <a:solidFill>
                  <a:srgbClr val="0C0D03"/>
                </a:solidFill>
                <a:latin typeface="微軟正黑體" pitchFamily="34" charset="-120"/>
                <a:ea typeface="微軟正黑體" pitchFamily="34" charset="-120"/>
              </a:rPr>
              <a:t>日上午</a:t>
            </a:r>
            <a:r>
              <a:rPr lang="en-US" altLang="zh-TW" b="1" dirty="0">
                <a:solidFill>
                  <a:srgbClr val="0C0D03"/>
                </a:solidFill>
                <a:latin typeface="微軟正黑體" pitchFamily="34" charset="-120"/>
                <a:ea typeface="微軟正黑體" pitchFamily="34" charset="-120"/>
              </a:rPr>
              <a:t>9</a:t>
            </a:r>
            <a:r>
              <a:rPr lang="zh-TW" altLang="zh-TW" b="1" dirty="0">
                <a:solidFill>
                  <a:srgbClr val="0C0D03"/>
                </a:solidFill>
                <a:latin typeface="微軟正黑體" pitchFamily="34" charset="-120"/>
                <a:ea typeface="微軟正黑體" pitchFamily="34" charset="-120"/>
              </a:rPr>
              <a:t>時，依據農委會水保局資訊，連日豪大雨，猴硐地區相關土石流警戒值已達黃色警戒，猴硐國小小小氣象站雨量已測得累積降雨</a:t>
            </a:r>
            <a:r>
              <a:rPr lang="en-US" altLang="zh-TW" b="1" dirty="0">
                <a:solidFill>
                  <a:srgbClr val="0C0D03"/>
                </a:solidFill>
                <a:latin typeface="微軟正黑體" pitchFamily="34" charset="-120"/>
                <a:ea typeface="微軟正黑體" pitchFamily="34" charset="-120"/>
              </a:rPr>
              <a:t>350</a:t>
            </a:r>
            <a:r>
              <a:rPr lang="zh-TW" altLang="zh-TW" b="1" dirty="0">
                <a:solidFill>
                  <a:srgbClr val="0C0D03"/>
                </a:solidFill>
                <a:latin typeface="微軟正黑體" pitchFamily="34" charset="-120"/>
                <a:ea typeface="微軟正黑體" pitchFamily="34" charset="-120"/>
              </a:rPr>
              <a:t>毫米，雨勢持續增強，並通知猴硐里居民需加強警戒；持續強降雨的情況下，雨量值已達紅色警戒標準，須進行強制撤離，部分居民因不願撤離，則請警員協助進行強制撤離</a:t>
            </a:r>
            <a:r>
              <a:rPr lang="zh-TW" altLang="zh-TW" b="1" dirty="0" smtClean="0">
                <a:solidFill>
                  <a:srgbClr val="0C0D03"/>
                </a:solidFill>
                <a:latin typeface="微軟正黑體" pitchFamily="34" charset="-120"/>
                <a:ea typeface="微軟正黑體" pitchFamily="34" charset="-120"/>
              </a:rPr>
              <a:t>工作</a:t>
            </a:r>
            <a:r>
              <a:rPr lang="zh-TW" altLang="en-US" b="1" dirty="0" smtClean="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猴硐國小</a:t>
            </a:r>
            <a:r>
              <a:rPr lang="zh-TW" altLang="en-US" b="1" dirty="0">
                <a:solidFill>
                  <a:srgbClr val="0C0D03"/>
                </a:solidFill>
                <a:latin typeface="微軟正黑體" pitchFamily="34" charset="-120"/>
                <a:ea typeface="微軟正黑體" pitchFamily="34" charset="-120"/>
              </a:rPr>
              <a:t>為短期收容場所。</a:t>
            </a:r>
            <a:endParaRPr lang="zh-TW" altLang="zh-TW" b="1" dirty="0">
              <a:solidFill>
                <a:srgbClr val="0C0D03"/>
              </a:solidFill>
              <a:latin typeface="微軟正黑體" pitchFamily="34" charset="-120"/>
              <a:ea typeface="微軟正黑體" pitchFamily="34" charset="-120"/>
            </a:endParaRPr>
          </a:p>
        </p:txBody>
      </p:sp>
      <p:pic>
        <p:nvPicPr>
          <p:cNvPr id="12289" name="物件 2"/>
          <p:cNvPicPr>
            <a:picLocks noChangeArrowheads="1"/>
          </p:cNvPicPr>
          <p:nvPr/>
        </p:nvPicPr>
        <p:blipFill>
          <a:blip r:embed="rId2" cstate="print">
            <a:extLst>
              <a:ext uri="{28A0092B-C50C-407E-A947-70E740481C1C}">
                <a14:useLocalDpi xmlns:a14="http://schemas.microsoft.com/office/drawing/2010/main" val="0"/>
              </a:ext>
            </a:extLst>
          </a:blip>
          <a:srcRect t="-143" r="-63" b="-229"/>
          <a:stretch>
            <a:fillRect/>
          </a:stretch>
        </p:blipFill>
        <p:spPr bwMode="auto">
          <a:xfrm>
            <a:off x="611560" y="4223218"/>
            <a:ext cx="2018273" cy="224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圖片 3"/>
          <p:cNvPicPr>
            <a:picLocks noChangeAspect="1" noChangeArrowheads="1"/>
          </p:cNvPicPr>
          <p:nvPr/>
        </p:nvPicPr>
        <p:blipFill>
          <a:blip r:embed="rId3" cstate="print">
            <a:extLst>
              <a:ext uri="{28A0092B-C50C-407E-A947-70E740481C1C}">
                <a14:useLocalDpi xmlns:a14="http://schemas.microsoft.com/office/drawing/2010/main" val="0"/>
              </a:ext>
            </a:extLst>
          </a:blip>
          <a:srcRect t="60104"/>
          <a:stretch>
            <a:fillRect/>
          </a:stretch>
        </p:blipFill>
        <p:spPr bwMode="auto">
          <a:xfrm>
            <a:off x="4283968" y="4189051"/>
            <a:ext cx="39338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94457" y="6185610"/>
            <a:ext cx="1338828" cy="369332"/>
          </a:xfrm>
          <a:prstGeom prst="rect">
            <a:avLst/>
          </a:prstGeom>
        </p:spPr>
        <p:txBody>
          <a:bodyPr wrap="none">
            <a:spAutoFit/>
          </a:bodyPr>
          <a:lstStyle/>
          <a:p>
            <a:r>
              <a:rPr lang="zh-TW" altLang="zh-TW" b="1" dirty="0">
                <a:solidFill>
                  <a:srgbClr val="0C0D03"/>
                </a:solidFill>
                <a:latin typeface="微軟正黑體" pitchFamily="34" charset="-120"/>
                <a:ea typeface="微軟正黑體" pitchFamily="34" charset="-120"/>
              </a:rPr>
              <a:t>累積雨量圖</a:t>
            </a:r>
            <a:endParaRPr lang="zh-TW" altLang="en-US" b="1" dirty="0">
              <a:solidFill>
                <a:srgbClr val="0C0D03"/>
              </a:solidFill>
              <a:latin typeface="微軟正黑體" pitchFamily="34" charset="-120"/>
              <a:ea typeface="微軟正黑體" pitchFamily="34" charset="-120"/>
            </a:endParaRPr>
          </a:p>
        </p:txBody>
      </p:sp>
      <p:sp>
        <p:nvSpPr>
          <p:cNvPr id="4" name="矩形 3"/>
          <p:cNvSpPr/>
          <p:nvPr/>
        </p:nvSpPr>
        <p:spPr>
          <a:xfrm>
            <a:off x="5959175" y="5873955"/>
            <a:ext cx="1633781" cy="369332"/>
          </a:xfrm>
          <a:prstGeom prst="rect">
            <a:avLst/>
          </a:prstGeom>
        </p:spPr>
        <p:txBody>
          <a:bodyPr wrap="none">
            <a:spAutoFit/>
          </a:bodyPr>
          <a:lstStyle/>
          <a:p>
            <a:r>
              <a:rPr lang="zh-TW" altLang="zh-TW" dirty="0">
                <a:solidFill>
                  <a:schemeClr val="tx1">
                    <a:lumMod val="20000"/>
                    <a:lumOff val="80000"/>
                  </a:schemeClr>
                </a:solidFill>
                <a:latin typeface="微軟正黑體" pitchFamily="34" charset="-120"/>
                <a:ea typeface="微軟正黑體" pitchFamily="34" charset="-120"/>
              </a:rPr>
              <a:t>河川暴漲 現況</a:t>
            </a:r>
            <a:endParaRPr lang="zh-TW" altLang="en-US" dirty="0">
              <a:solidFill>
                <a:schemeClr val="tx1">
                  <a:lumMod val="20000"/>
                  <a:lumOff val="80000"/>
                </a:schemeClr>
              </a:solidFill>
              <a:latin typeface="微軟正黑體" pitchFamily="34" charset="-120"/>
              <a:ea typeface="微軟正黑體" pitchFamily="34" charset="-120"/>
            </a:endParaRPr>
          </a:p>
        </p:txBody>
      </p:sp>
      <p:sp>
        <p:nvSpPr>
          <p:cNvPr id="5" name="矩形 4"/>
          <p:cNvSpPr/>
          <p:nvPr/>
        </p:nvSpPr>
        <p:spPr>
          <a:xfrm>
            <a:off x="476705" y="3501008"/>
            <a:ext cx="8371251" cy="646331"/>
          </a:xfrm>
          <a:prstGeom prst="rect">
            <a:avLst/>
          </a:prstGeom>
        </p:spPr>
        <p:txBody>
          <a:bodyPr wrap="square">
            <a:spAutoFit/>
          </a:bodyPr>
          <a:lstStyle/>
          <a:p>
            <a:r>
              <a:rPr lang="en-US" altLang="zh-TW" dirty="0" smtClean="0"/>
              <a:t>        </a:t>
            </a:r>
            <a:r>
              <a:rPr lang="zh-TW" altLang="zh-TW" b="1" dirty="0">
                <a:solidFill>
                  <a:srgbClr val="0C0D03"/>
                </a:solidFill>
                <a:latin typeface="微軟正黑體" pitchFamily="34" charset="-120"/>
                <a:ea typeface="微軟正黑體" pitchFamily="34" charset="-120"/>
              </a:rPr>
              <a:t>宜蘭斷層發生錯動，產生芮氏規模</a:t>
            </a:r>
            <a:r>
              <a:rPr lang="en-US" altLang="zh-TW" b="1" dirty="0">
                <a:solidFill>
                  <a:srgbClr val="0C0D03"/>
                </a:solidFill>
                <a:latin typeface="微軟正黑體" pitchFamily="34" charset="-120"/>
                <a:ea typeface="微軟正黑體" pitchFamily="34" charset="-120"/>
              </a:rPr>
              <a:t>6.8</a:t>
            </a:r>
            <a:r>
              <a:rPr lang="zh-TW" altLang="zh-TW" b="1" dirty="0">
                <a:solidFill>
                  <a:srgbClr val="0C0D03"/>
                </a:solidFill>
                <a:latin typeface="微軟正黑體" pitchFamily="34" charset="-120"/>
                <a:ea typeface="微軟正黑體" pitchFamily="34" charset="-120"/>
              </a:rPr>
              <a:t>的地震，瑞芳區猴硐里聯合應變中心震度為</a:t>
            </a:r>
            <a:r>
              <a:rPr lang="en-US" altLang="zh-TW" b="1" dirty="0">
                <a:solidFill>
                  <a:srgbClr val="0C0D03"/>
                </a:solidFill>
                <a:latin typeface="微軟正黑體" pitchFamily="34" charset="-120"/>
                <a:ea typeface="微軟正黑體" pitchFamily="34" charset="-120"/>
              </a:rPr>
              <a:t>5</a:t>
            </a:r>
            <a:r>
              <a:rPr lang="zh-TW" altLang="zh-TW" b="1" dirty="0">
                <a:solidFill>
                  <a:srgbClr val="0C0D03"/>
                </a:solidFill>
                <a:latin typeface="微軟正黑體" pitchFamily="34" charset="-120"/>
                <a:ea typeface="微軟正黑體" pitchFamily="34" charset="-120"/>
              </a:rPr>
              <a:t>級，猴硐國小師生及在猴硐國小避難之居民進行掩避與疏散工作。</a:t>
            </a:r>
            <a:endParaRPr lang="zh-TW" altLang="en-US" b="1"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915076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14</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395536" y="1844824"/>
            <a:ext cx="8352928" cy="1477328"/>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一、應變中心</a:t>
            </a:r>
            <a:r>
              <a:rPr lang="x-none" altLang="zh-TW" b="1" dirty="0">
                <a:solidFill>
                  <a:srgbClr val="0C0D03"/>
                </a:solidFill>
                <a:latin typeface="微軟正黑體" pitchFamily="34" charset="-120"/>
                <a:ea typeface="微軟正黑體" pitchFamily="34" charset="-120"/>
              </a:rPr>
              <a:t>成立</a:t>
            </a:r>
            <a:endParaRPr lang="zh-TW" altLang="zh-TW" b="1" dirty="0">
              <a:solidFill>
                <a:srgbClr val="0C0D03"/>
              </a:solidFill>
              <a:latin typeface="微軟正黑體" pitchFamily="34" charset="-120"/>
              <a:ea typeface="微軟正黑體" pitchFamily="34" charset="-120"/>
            </a:endParaRPr>
          </a:p>
          <a:p>
            <a:r>
              <a:rPr lang="x-none" altLang="zh-TW" b="1" dirty="0">
                <a:solidFill>
                  <a:srgbClr val="0C0D03"/>
                </a:solidFill>
                <a:latin typeface="微軟正黑體" pitchFamily="34" charset="-120"/>
                <a:ea typeface="微軟正黑體" pitchFamily="34" charset="-120"/>
              </a:rPr>
              <a:t>        </a:t>
            </a:r>
            <a:r>
              <a:rPr lang="zh-TW" altLang="zh-TW" b="1" dirty="0">
                <a:solidFill>
                  <a:srgbClr val="0C0D03"/>
                </a:solidFill>
                <a:latin typeface="微軟正黑體" pitchFamily="34" charset="-120"/>
                <a:ea typeface="微軟正黑體" pitchFamily="34" charset="-120"/>
              </a:rPr>
              <a:t>此次</a:t>
            </a:r>
            <a:r>
              <a:rPr lang="x-none" altLang="zh-TW" b="1" dirty="0">
                <a:solidFill>
                  <a:srgbClr val="0C0D03"/>
                </a:solidFill>
                <a:latin typeface="微軟正黑體" pitchFamily="34" charset="-120"/>
                <a:ea typeface="微軟正黑體" pitchFamily="34" charset="-120"/>
              </a:rPr>
              <a:t>防救災綜合演練係假設猴硐里聯合應變中心連日豪大雨</a:t>
            </a:r>
            <a:r>
              <a:rPr lang="zh-TW" altLang="zh-TW" b="1" dirty="0">
                <a:solidFill>
                  <a:srgbClr val="0C0D03"/>
                </a:solidFill>
                <a:latin typeface="微軟正黑體" pitchFamily="34" charset="-120"/>
                <a:ea typeface="微軟正黑體" pitchFamily="34" charset="-120"/>
              </a:rPr>
              <a:t>，由</a:t>
            </a:r>
            <a:r>
              <a:rPr lang="x-none" altLang="zh-TW" b="1" dirty="0">
                <a:solidFill>
                  <a:srgbClr val="0C0D03"/>
                </a:solidFill>
                <a:latin typeface="微軟正黑體" pitchFamily="34" charset="-120"/>
                <a:ea typeface="微軟正黑體" pitchFamily="34" charset="-120"/>
              </a:rPr>
              <a:t>猴硐國小小小氣象</a:t>
            </a:r>
            <a:r>
              <a:rPr lang="zh-TW" altLang="zh-TW" b="1" dirty="0">
                <a:solidFill>
                  <a:srgbClr val="0C0D03"/>
                </a:solidFill>
                <a:latin typeface="微軟正黑體" pitchFamily="34" charset="-120"/>
                <a:ea typeface="微軟正黑體" pitchFamily="34" charset="-120"/>
              </a:rPr>
              <a:t>站監測警戒</a:t>
            </a:r>
            <a:r>
              <a:rPr lang="x-none" altLang="zh-TW" b="1" dirty="0">
                <a:solidFill>
                  <a:srgbClr val="0C0D03"/>
                </a:solidFill>
                <a:latin typeface="微軟正黑體" pitchFamily="34" charset="-120"/>
                <a:ea typeface="微軟正黑體" pitchFamily="34" charset="-120"/>
              </a:rPr>
              <a:t>雨量</a:t>
            </a:r>
            <a:r>
              <a:rPr lang="zh-TW" altLang="zh-TW" b="1" dirty="0">
                <a:solidFill>
                  <a:srgbClr val="0C0D03"/>
                </a:solidFill>
                <a:latin typeface="微軟正黑體" pitchFamily="34" charset="-120"/>
                <a:ea typeface="微軟正黑體" pitchFamily="34" charset="-120"/>
              </a:rPr>
              <a:t>值之變化</a:t>
            </a:r>
            <a:r>
              <a:rPr lang="x-none"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通知</a:t>
            </a:r>
            <a:r>
              <a:rPr lang="x-none" altLang="zh-TW" b="1" dirty="0">
                <a:solidFill>
                  <a:srgbClr val="0C0D03"/>
                </a:solidFill>
                <a:latin typeface="微軟正黑體" pitchFamily="34" charset="-120"/>
                <a:ea typeface="微軟正黑體" pitchFamily="34" charset="-120"/>
              </a:rPr>
              <a:t>猴硐里</a:t>
            </a:r>
            <a:r>
              <a:rPr lang="zh-TW" altLang="zh-TW" b="1" dirty="0">
                <a:solidFill>
                  <a:srgbClr val="0C0D03"/>
                </a:solidFill>
                <a:latin typeface="微軟正黑體" pitchFamily="34" charset="-120"/>
                <a:ea typeface="微軟正黑體" pitchFamily="34" charset="-120"/>
              </a:rPr>
              <a:t>、弓橋里、光復里三位</a:t>
            </a:r>
            <a:r>
              <a:rPr lang="x-none" altLang="zh-TW" b="1" dirty="0">
                <a:solidFill>
                  <a:srgbClr val="0C0D03"/>
                </a:solidFill>
                <a:latin typeface="微軟正黑體" pitchFamily="34" charset="-120"/>
                <a:ea typeface="微軟正黑體" pitchFamily="34" charset="-120"/>
              </a:rPr>
              <a:t>里長</a:t>
            </a:r>
            <a:r>
              <a:rPr lang="zh-TW" altLang="zh-TW" b="1" dirty="0">
                <a:solidFill>
                  <a:srgbClr val="0C0D03"/>
                </a:solidFill>
                <a:latin typeface="微軟正黑體" pitchFamily="34" charset="-120"/>
                <a:ea typeface="微軟正黑體" pitchFamily="34" charset="-120"/>
              </a:rPr>
              <a:t>加強警戒，並同時成立應變中心，</a:t>
            </a:r>
            <a:r>
              <a:rPr lang="x-none" altLang="zh-TW" b="1" dirty="0">
                <a:solidFill>
                  <a:srgbClr val="0C0D03"/>
                </a:solidFill>
                <a:latin typeface="微軟正黑體" pitchFamily="34" charset="-120"/>
                <a:ea typeface="微軟正黑體" pitchFamily="34" charset="-120"/>
              </a:rPr>
              <a:t>進行防災工作準備。</a:t>
            </a:r>
            <a:r>
              <a:rPr lang="zh-TW" altLang="zh-TW" b="1" dirty="0">
                <a:solidFill>
                  <a:srgbClr val="0C0D03"/>
                </a:solidFill>
                <a:latin typeface="微軟正黑體" pitchFamily="34" charset="-120"/>
                <a:ea typeface="微軟正黑體" pitchFamily="34" charset="-120"/>
              </a:rPr>
              <a:t>此時</a:t>
            </a:r>
            <a:r>
              <a:rPr lang="x-none" altLang="zh-TW" b="1" dirty="0">
                <a:solidFill>
                  <a:srgbClr val="0C0D03"/>
                </a:solidFill>
                <a:latin typeface="微軟正黑體" pitchFamily="34" charset="-120"/>
                <a:ea typeface="微軟正黑體" pitchFamily="34" charset="-120"/>
              </a:rPr>
              <a:t>里聯合應變中心</a:t>
            </a:r>
            <a:r>
              <a:rPr lang="zh-TW" altLang="zh-TW" b="1" dirty="0">
                <a:solidFill>
                  <a:srgbClr val="0C0D03"/>
                </a:solidFill>
                <a:latin typeface="微軟正黑體" pitchFamily="34" charset="-120"/>
                <a:ea typeface="微軟正黑體" pitchFamily="34" charset="-120"/>
              </a:rPr>
              <a:t>以及消防宣導車進行防災宣導，讓居民了解隨時做好</a:t>
            </a:r>
            <a:r>
              <a:rPr lang="x-none" altLang="zh-TW" b="1" dirty="0">
                <a:solidFill>
                  <a:srgbClr val="0C0D03"/>
                </a:solidFill>
                <a:latin typeface="微軟正黑體" pitchFamily="34" charset="-120"/>
                <a:ea typeface="微軟正黑體" pitchFamily="34" charset="-120"/>
              </a:rPr>
              <a:t>疏散避難工作</a:t>
            </a:r>
            <a:r>
              <a:rPr lang="zh-TW" altLang="zh-TW" b="1" dirty="0">
                <a:solidFill>
                  <a:srgbClr val="0C0D03"/>
                </a:solidFill>
                <a:latin typeface="微軟正黑體" pitchFamily="34" charset="-120"/>
                <a:ea typeface="微軟正黑體" pitchFamily="34" charset="-120"/>
              </a:rPr>
              <a:t>準備</a:t>
            </a:r>
            <a:r>
              <a:rPr lang="x-none" altLang="zh-TW" b="1" dirty="0">
                <a:solidFill>
                  <a:srgbClr val="0C0D03"/>
                </a:solidFill>
                <a:latin typeface="微軟正黑體" pitchFamily="34" charset="-120"/>
                <a:ea typeface="微軟正黑體" pitchFamily="34" charset="-120"/>
              </a:rPr>
              <a:t>。</a:t>
            </a:r>
            <a:endParaRPr lang="zh-TW" altLang="zh-TW" b="1" dirty="0">
              <a:solidFill>
                <a:srgbClr val="0C0D03"/>
              </a:solidFill>
              <a:latin typeface="微軟正黑體" pitchFamily="34" charset="-120"/>
              <a:ea typeface="微軟正黑體" pitchFamily="34" charset="-120"/>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3314512"/>
            <a:ext cx="4021832" cy="316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023" y="3314512"/>
            <a:ext cx="3443927" cy="23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4598027"/>
            <a:ext cx="1296740" cy="188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6091" y="5135489"/>
            <a:ext cx="1713781" cy="136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15</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611560" y="1772816"/>
            <a:ext cx="8064896" cy="1200329"/>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 二、應變中心整備及物資運送</a:t>
            </a:r>
          </a:p>
          <a:p>
            <a:r>
              <a:rPr lang="x-none" altLang="zh-TW" b="1" dirty="0">
                <a:solidFill>
                  <a:srgbClr val="0C0D03"/>
                </a:solidFill>
                <a:latin typeface="微軟正黑體" pitchFamily="34" charset="-120"/>
                <a:ea typeface="微軟正黑體" pitchFamily="34" charset="-120"/>
              </a:rPr>
              <a:t>     </a:t>
            </a:r>
            <a:r>
              <a:rPr lang="x-none" altLang="zh-TW" b="1" dirty="0">
                <a:solidFill>
                  <a:srgbClr val="FF0000"/>
                </a:solidFill>
                <a:latin typeface="微軟正黑體" pitchFamily="34" charset="-120"/>
                <a:ea typeface="微軟正黑體" pitchFamily="34" charset="-120"/>
              </a:rPr>
              <a:t>猴硐國小指揮官(</a:t>
            </a:r>
            <a:r>
              <a:rPr lang="zh-TW" altLang="zh-TW" b="1" dirty="0">
                <a:solidFill>
                  <a:srgbClr val="FF0000"/>
                </a:solidFill>
                <a:latin typeface="微軟正黑體" pitchFamily="34" charset="-120"/>
                <a:ea typeface="微軟正黑體" pitchFamily="34" charset="-120"/>
              </a:rPr>
              <a:t>陳志鉉</a:t>
            </a:r>
            <a:r>
              <a:rPr lang="x-none" altLang="zh-TW" b="1" dirty="0">
                <a:solidFill>
                  <a:srgbClr val="FF0000"/>
                </a:solidFill>
                <a:latin typeface="微軟正黑體" pitchFamily="34" charset="-120"/>
                <a:ea typeface="微軟正黑體" pitchFamily="34" charset="-120"/>
              </a:rPr>
              <a:t>)</a:t>
            </a:r>
            <a:r>
              <a:rPr lang="zh-TW" altLang="zh-TW" b="1" dirty="0">
                <a:solidFill>
                  <a:srgbClr val="FF0000"/>
                </a:solidFill>
                <a:latin typeface="微軟正黑體" pitchFamily="34" charset="-120"/>
                <a:ea typeface="微軟正黑體" pitchFamily="34" charset="-120"/>
              </a:rPr>
              <a:t>及</a:t>
            </a:r>
            <a:r>
              <a:rPr lang="x-none" altLang="zh-TW" b="1" dirty="0">
                <a:solidFill>
                  <a:srgbClr val="FF0000"/>
                </a:solidFill>
                <a:latin typeface="微軟正黑體" pitchFamily="34" charset="-120"/>
                <a:ea typeface="微軟正黑體" pitchFamily="34" charset="-120"/>
              </a:rPr>
              <a:t>猴硐</a:t>
            </a:r>
            <a:r>
              <a:rPr lang="zh-TW" altLang="zh-TW" b="1" dirty="0">
                <a:solidFill>
                  <a:srgbClr val="FF0000"/>
                </a:solidFill>
                <a:latin typeface="微軟正黑體" pitchFamily="34" charset="-120"/>
                <a:ea typeface="微軟正黑體" pitchFamily="34" charset="-120"/>
              </a:rPr>
              <a:t>里聯合防災應變中心進行無線電測試</a:t>
            </a:r>
            <a:r>
              <a:rPr lang="zh-TW" altLang="zh-TW" b="1" dirty="0">
                <a:solidFill>
                  <a:srgbClr val="0C0D03"/>
                </a:solidFill>
                <a:latin typeface="微軟正黑體" pitchFamily="34" charset="-120"/>
                <a:ea typeface="微軟正黑體" pitchFamily="34" charset="-120"/>
              </a:rPr>
              <a:t>，並做好應變中心開設防救災整備。</a:t>
            </a:r>
            <a:r>
              <a:rPr lang="x-none" altLang="zh-TW" b="1" dirty="0">
                <a:solidFill>
                  <a:srgbClr val="0C0D03"/>
                </a:solidFill>
                <a:latin typeface="微軟正黑體" pitchFamily="34" charset="-120"/>
                <a:ea typeface="微軟正黑體" pitchFamily="34" charset="-120"/>
              </a:rPr>
              <a:t>猴硐國小</a:t>
            </a:r>
            <a:r>
              <a:rPr lang="zh-TW" altLang="zh-TW" b="1" dirty="0">
                <a:solidFill>
                  <a:srgbClr val="0C0D03"/>
                </a:solidFill>
                <a:latin typeface="微軟正黑體" pitchFamily="34" charset="-120"/>
                <a:ea typeface="微軟正黑體" pitchFamily="34" charset="-120"/>
              </a:rPr>
              <a:t>避難引導組及緊急救護組請求瑞芳區公所支援醫療器材及相關物資。</a:t>
            </a:r>
          </a:p>
        </p:txBody>
      </p:sp>
      <p:grpSp>
        <p:nvGrpSpPr>
          <p:cNvPr id="3" name="群組 2"/>
          <p:cNvGrpSpPr/>
          <p:nvPr/>
        </p:nvGrpSpPr>
        <p:grpSpPr>
          <a:xfrm>
            <a:off x="539632" y="3284984"/>
            <a:ext cx="8371088" cy="2459702"/>
            <a:chOff x="-545364" y="2973145"/>
            <a:chExt cx="9383996" cy="2915557"/>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6052" y="2973145"/>
              <a:ext cx="5092580" cy="291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364" y="2973145"/>
              <a:ext cx="4415794" cy="291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16</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611560" y="1844824"/>
            <a:ext cx="8136904" cy="1477328"/>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三、避難收容所開設及預防性疏散撤離</a:t>
            </a:r>
          </a:p>
          <a:p>
            <a:r>
              <a:rPr lang="en-US" altLang="zh-TW" b="1" dirty="0" smtClean="0">
                <a:solidFill>
                  <a:srgbClr val="0C0D03"/>
                </a:solidFill>
                <a:latin typeface="微軟正黑體" pitchFamily="34" charset="-120"/>
                <a:ea typeface="微軟正黑體" pitchFamily="34" charset="-120"/>
              </a:rPr>
              <a:t>        </a:t>
            </a:r>
            <a:r>
              <a:rPr lang="x-none" altLang="zh-TW" b="1" dirty="0" smtClean="0">
                <a:solidFill>
                  <a:srgbClr val="FF0000"/>
                </a:solidFill>
                <a:latin typeface="微軟正黑體" pitchFamily="34" charset="-120"/>
                <a:ea typeface="微軟正黑體" pitchFamily="34" charset="-120"/>
              </a:rPr>
              <a:t>猴硐</a:t>
            </a:r>
            <a:r>
              <a:rPr lang="zh-TW" altLang="zh-TW" b="1" dirty="0">
                <a:solidFill>
                  <a:srgbClr val="FF0000"/>
                </a:solidFill>
                <a:latin typeface="微軟正黑體" pitchFamily="34" charset="-120"/>
                <a:ea typeface="微軟正黑體" pitchFamily="34" charset="-120"/>
              </a:rPr>
              <a:t>里聯合防災應變中心</a:t>
            </a:r>
            <a:r>
              <a:rPr lang="zh-TW" altLang="zh-TW" b="1" dirty="0">
                <a:solidFill>
                  <a:srgbClr val="0C0D03"/>
                </a:solidFill>
                <a:latin typeface="微軟正黑體" pitchFamily="34" charset="-120"/>
                <a:ea typeface="微軟正黑體" pitchFamily="34" charset="-120"/>
              </a:rPr>
              <a:t>的</a:t>
            </a:r>
            <a:r>
              <a:rPr lang="x-none" altLang="zh-TW" b="1" dirty="0">
                <a:solidFill>
                  <a:srgbClr val="0C0D03"/>
                </a:solidFill>
                <a:latin typeface="微軟正黑體" pitchFamily="34" charset="-120"/>
                <a:ea typeface="微軟正黑體" pitchFamily="34" charset="-120"/>
              </a:rPr>
              <a:t>行政後勤組支援學校開設避難收容所，避難收容所</a:t>
            </a:r>
            <a:r>
              <a:rPr lang="zh-TW" altLang="zh-TW" b="1" dirty="0">
                <a:solidFill>
                  <a:srgbClr val="0C0D03"/>
                </a:solidFill>
                <a:latin typeface="微軟正黑體" pitchFamily="34" charset="-120"/>
                <a:ea typeface="微軟正黑體" pitchFamily="34" charset="-120"/>
              </a:rPr>
              <a:t>開設演練</a:t>
            </a:r>
            <a:r>
              <a:rPr lang="x-none"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因雨勢漸大，且水保局發佈猴硐地區已達土石流黃色警戒，</a:t>
            </a:r>
            <a:r>
              <a:rPr lang="x-none" altLang="zh-TW" b="1" dirty="0">
                <a:solidFill>
                  <a:srgbClr val="0C0D03"/>
                </a:solidFill>
                <a:latin typeface="微軟正黑體" pitchFamily="34" charset="-120"/>
                <a:ea typeface="微軟正黑體" pitchFamily="34" charset="-120"/>
              </a:rPr>
              <a:t>猴硐</a:t>
            </a:r>
            <a:r>
              <a:rPr lang="zh-TW" altLang="zh-TW" b="1" dirty="0">
                <a:solidFill>
                  <a:srgbClr val="0C0D03"/>
                </a:solidFill>
                <a:latin typeface="微軟正黑體" pitchFamily="34" charset="-120"/>
                <a:ea typeface="微軟正黑體" pitchFamily="34" charset="-120"/>
              </a:rPr>
              <a:t>里聯合防災應變中心派巡視預警組進行勸導進行預防性疏散撤離，將居民撤離至</a:t>
            </a:r>
            <a:r>
              <a:rPr lang="x-none" altLang="zh-TW" b="1" dirty="0">
                <a:solidFill>
                  <a:srgbClr val="FF0000"/>
                </a:solidFill>
                <a:latin typeface="微軟正黑體" pitchFamily="34" charset="-120"/>
                <a:ea typeface="微軟正黑體" pitchFamily="34" charset="-120"/>
              </a:rPr>
              <a:t>猴硐國小避難收容所</a:t>
            </a:r>
            <a:r>
              <a:rPr lang="zh-TW" altLang="zh-TW" b="1" dirty="0">
                <a:solidFill>
                  <a:srgbClr val="0C0D03"/>
                </a:solidFill>
                <a:latin typeface="微軟正黑體" pitchFamily="34" charset="-120"/>
                <a:ea typeface="微軟正黑體" pitchFamily="34" charset="-120"/>
              </a:rPr>
              <a:t>。</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741" y="3789040"/>
            <a:ext cx="4101271" cy="240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551" y="2996952"/>
            <a:ext cx="3544369" cy="240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9585" y="4520210"/>
            <a:ext cx="3286522" cy="175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17</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537298" y="1813173"/>
            <a:ext cx="8208912" cy="1200329"/>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 四、紅色警戒發佈、強制撤離</a:t>
            </a:r>
          </a:p>
          <a:p>
            <a:r>
              <a:rPr lang="x-none" altLang="zh-TW" b="1" dirty="0">
                <a:solidFill>
                  <a:srgbClr val="0C0D03"/>
                </a:solidFill>
                <a:latin typeface="微軟正黑體" pitchFamily="34" charset="-120"/>
                <a:ea typeface="微軟正黑體" pitchFamily="34" charset="-120"/>
              </a:rPr>
              <a:t>   </a:t>
            </a:r>
            <a:r>
              <a:rPr lang="en-US" altLang="zh-TW" b="1" dirty="0" smtClean="0">
                <a:solidFill>
                  <a:srgbClr val="0C0D03"/>
                </a:solidFill>
                <a:latin typeface="微軟正黑體" pitchFamily="34" charset="-120"/>
                <a:ea typeface="微軟正黑體" pitchFamily="34" charset="-120"/>
              </a:rPr>
              <a:t>   </a:t>
            </a:r>
            <a:r>
              <a:rPr lang="x-none" altLang="zh-TW" b="1" dirty="0" smtClean="0">
                <a:solidFill>
                  <a:srgbClr val="0C0D03"/>
                </a:solidFill>
                <a:latin typeface="微軟正黑體" pitchFamily="34" charset="-120"/>
                <a:ea typeface="微軟正黑體" pitchFamily="34" charset="-120"/>
              </a:rPr>
              <a:t>  </a:t>
            </a:r>
            <a:r>
              <a:rPr lang="x-none" altLang="zh-TW" b="1" dirty="0">
                <a:solidFill>
                  <a:srgbClr val="FF0000"/>
                </a:solidFill>
                <a:latin typeface="微軟正黑體" pitchFamily="34" charset="-120"/>
                <a:ea typeface="微軟正黑體" pitchFamily="34" charset="-120"/>
              </a:rPr>
              <a:t>豪雨持續不斷</a:t>
            </a:r>
            <a:r>
              <a:rPr lang="x-none" altLang="zh-TW" b="1" dirty="0">
                <a:solidFill>
                  <a:srgbClr val="0C0D03"/>
                </a:solidFill>
                <a:latin typeface="微軟正黑體" pitchFamily="34" charset="-120"/>
                <a:ea typeface="微軟正黑體" pitchFamily="34" charset="-120"/>
              </a:rPr>
              <a:t>，猴硐國小氣象</a:t>
            </a:r>
            <a:r>
              <a:rPr lang="zh-TW" altLang="zh-TW" b="1" dirty="0">
                <a:solidFill>
                  <a:srgbClr val="0C0D03"/>
                </a:solidFill>
                <a:latin typeface="微軟正黑體" pitchFamily="34" charset="-120"/>
                <a:ea typeface="微軟正黑體" pitchFamily="34" charset="-120"/>
              </a:rPr>
              <a:t>站監測警戒</a:t>
            </a:r>
            <a:r>
              <a:rPr lang="x-none" altLang="zh-TW" b="1" dirty="0">
                <a:solidFill>
                  <a:srgbClr val="0C0D03"/>
                </a:solidFill>
                <a:latin typeface="微軟正黑體" pitchFamily="34" charset="-120"/>
                <a:ea typeface="微軟正黑體" pitchFamily="34" charset="-120"/>
              </a:rPr>
              <a:t>雨量</a:t>
            </a:r>
            <a:r>
              <a:rPr lang="zh-TW" altLang="zh-TW" b="1" dirty="0">
                <a:solidFill>
                  <a:srgbClr val="0C0D03"/>
                </a:solidFill>
                <a:latin typeface="微軟正黑體" pitchFamily="34" charset="-120"/>
                <a:ea typeface="微軟正黑體" pitchFamily="34" charset="-120"/>
              </a:rPr>
              <a:t>值</a:t>
            </a:r>
            <a:r>
              <a:rPr lang="x-none" altLang="zh-TW" b="1" dirty="0">
                <a:solidFill>
                  <a:srgbClr val="0C0D03"/>
                </a:solidFill>
                <a:latin typeface="微軟正黑體" pitchFamily="34" charset="-120"/>
                <a:ea typeface="微軟正黑體" pitchFamily="34" charset="-120"/>
              </a:rPr>
              <a:t>累積降雨量已達「土石流紅色警戒」，位於土石流潛勢區內有住戶不願離開居住地點，</a:t>
            </a:r>
            <a:r>
              <a:rPr lang="x-none" altLang="zh-TW" b="1" dirty="0" smtClean="0">
                <a:solidFill>
                  <a:srgbClr val="0C0D03"/>
                </a:solidFill>
                <a:latin typeface="微軟正黑體" pitchFamily="34" charset="-120"/>
                <a:ea typeface="微軟正黑體" pitchFamily="34" charset="-120"/>
              </a:rPr>
              <a:t>猴硐里聯合應變中心防救災組織協同消防單位及派出所員警進行強制撤離</a:t>
            </a:r>
            <a:r>
              <a:rPr lang="zh-TW" altLang="en-US" b="1" dirty="0" smtClean="0">
                <a:solidFill>
                  <a:srgbClr val="0C0D03"/>
                </a:solidFill>
                <a:latin typeface="微軟正黑體" pitchFamily="34" charset="-120"/>
                <a:ea typeface="微軟正黑體" pitchFamily="34" charset="-120"/>
              </a:rPr>
              <a:t>至</a:t>
            </a:r>
            <a:r>
              <a:rPr lang="x-none" altLang="zh-TW" b="1" dirty="0">
                <a:solidFill>
                  <a:srgbClr val="FF0000"/>
                </a:solidFill>
                <a:latin typeface="微軟正黑體" pitchFamily="34" charset="-120"/>
                <a:ea typeface="微軟正黑體" pitchFamily="34" charset="-120"/>
              </a:rPr>
              <a:t>猴硐國小避難收容所 </a:t>
            </a:r>
            <a:r>
              <a:rPr lang="x-none" altLang="zh-TW" b="1" dirty="0" smtClean="0">
                <a:solidFill>
                  <a:srgbClr val="0C0D03"/>
                </a:solidFill>
                <a:latin typeface="微軟正黑體" pitchFamily="34" charset="-120"/>
                <a:ea typeface="微軟正黑體" pitchFamily="34" charset="-120"/>
              </a:rPr>
              <a:t>。</a:t>
            </a:r>
            <a:endParaRPr lang="zh-TW" altLang="zh-TW" b="1" dirty="0">
              <a:solidFill>
                <a:srgbClr val="0C0D03"/>
              </a:solidFill>
              <a:latin typeface="微軟正黑體" pitchFamily="34" charset="-120"/>
              <a:ea typeface="微軟正黑體" pitchFamily="34" charset="-120"/>
            </a:endParaRP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064" y="3013502"/>
            <a:ext cx="4135469" cy="272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466030"/>
            <a:ext cx="4597524" cy="279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18</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611560" y="1844824"/>
            <a:ext cx="8064896" cy="1200329"/>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 五、地震發生與察覺</a:t>
            </a:r>
          </a:p>
          <a:p>
            <a:r>
              <a:rPr lang="en-US" altLang="zh-TW" b="1" dirty="0" smtClean="0">
                <a:solidFill>
                  <a:srgbClr val="0C0D03"/>
                </a:solidFill>
                <a:latin typeface="微軟正黑體" pitchFamily="34" charset="-120"/>
                <a:ea typeface="微軟正黑體" pitchFamily="34" charset="-120"/>
              </a:rPr>
              <a:t>        </a:t>
            </a:r>
            <a:r>
              <a:rPr lang="x-none" altLang="zh-TW" b="1" dirty="0" smtClean="0">
                <a:solidFill>
                  <a:srgbClr val="0C0D03"/>
                </a:solidFill>
                <a:latin typeface="微軟正黑體" pitchFamily="34" charset="-120"/>
                <a:ea typeface="微軟正黑體" pitchFamily="34" charset="-120"/>
              </a:rPr>
              <a:t>本日</a:t>
            </a:r>
            <a:r>
              <a:rPr lang="x-none" altLang="zh-TW" b="1" dirty="0">
                <a:solidFill>
                  <a:srgbClr val="0C0D03"/>
                </a:solidFill>
                <a:latin typeface="微軟正黑體" pitchFamily="34" charset="-120"/>
                <a:ea typeface="微軟正黑體" pitchFamily="34" charset="-120"/>
              </a:rPr>
              <a:t>101年9月28日上午09時45分，宜蘭斷層發生錯動，產生芮氏規模6.8的地震，本校所在地新北市震度為5級。</a:t>
            </a:r>
            <a:r>
              <a:rPr lang="x-none" altLang="zh-TW" b="1" dirty="0">
                <a:solidFill>
                  <a:srgbClr val="FF0000"/>
                </a:solidFill>
                <a:latin typeface="微軟正黑體" pitchFamily="34" charset="-120"/>
                <a:ea typeface="微軟正黑體" pitchFamily="34" charset="-120"/>
              </a:rPr>
              <a:t>猴硐國小</a:t>
            </a:r>
            <a:r>
              <a:rPr lang="zh-TW" altLang="zh-TW" b="1" dirty="0">
                <a:solidFill>
                  <a:srgbClr val="FF0000"/>
                </a:solidFill>
                <a:latin typeface="微軟正黑體" pitchFamily="34" charset="-120"/>
                <a:ea typeface="微軟正黑體" pitchFamily="34" charset="-120"/>
              </a:rPr>
              <a:t>緊急救護組安撫學生與居民，以避免恐慌</a:t>
            </a:r>
            <a:r>
              <a:rPr lang="zh-TW" altLang="zh-TW" b="1" dirty="0">
                <a:solidFill>
                  <a:srgbClr val="0C0D03"/>
                </a:solidFill>
                <a:latin typeface="微軟正黑體" pitchFamily="34" charset="-120"/>
                <a:ea typeface="微軟正黑體" pitchFamily="34" charset="-120"/>
              </a:rPr>
              <a:t>。</a:t>
            </a:r>
          </a:p>
        </p:txBody>
      </p:sp>
      <p:pic>
        <p:nvPicPr>
          <p:cNvPr id="204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852936"/>
            <a:ext cx="3330346" cy="218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953" y="4211212"/>
            <a:ext cx="3276997" cy="20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081" y="4293096"/>
            <a:ext cx="2815936" cy="20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8962" y="3796031"/>
            <a:ext cx="5113189" cy="164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投影片編號版面配置區 6"/>
          <p:cNvSpPr>
            <a:spLocks noGrp="1"/>
          </p:cNvSpPr>
          <p:nvPr>
            <p:ph type="sldNum" sz="quarter" idx="12"/>
          </p:nvPr>
        </p:nvSpPr>
        <p:spPr/>
        <p:txBody>
          <a:bodyPr/>
          <a:lstStyle/>
          <a:p>
            <a:fld id="{C4732C00-25E4-4FDD-BB3C-FFB30177A0A2}" type="slidenum">
              <a:rPr lang="zh-TW" altLang="en-US"/>
              <a:pPr/>
              <a:t>19</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539552" y="1916832"/>
            <a:ext cx="8208912" cy="1754326"/>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 六、學生、鄉親</a:t>
            </a:r>
            <a:r>
              <a:rPr lang="x-none" altLang="zh-TW" b="1" dirty="0">
                <a:solidFill>
                  <a:srgbClr val="0C0D03"/>
                </a:solidFill>
                <a:latin typeface="微軟正黑體" pitchFamily="34" charset="-120"/>
                <a:ea typeface="微軟正黑體" pitchFamily="34" charset="-120"/>
              </a:rPr>
              <a:t>避難</a:t>
            </a:r>
            <a:r>
              <a:rPr lang="zh-TW" altLang="zh-TW" b="1" dirty="0">
                <a:solidFill>
                  <a:srgbClr val="0C0D03"/>
                </a:solidFill>
                <a:latin typeface="微軟正黑體" pitchFamily="34" charset="-120"/>
                <a:ea typeface="微軟正黑體" pitchFamily="34" charset="-120"/>
              </a:rPr>
              <a:t>引導</a:t>
            </a:r>
          </a:p>
          <a:p>
            <a:r>
              <a:rPr lang="x-none" altLang="zh-TW" b="1" dirty="0">
                <a:solidFill>
                  <a:srgbClr val="0C0D03"/>
                </a:solidFill>
                <a:latin typeface="微軟正黑體" pitchFamily="34" charset="-120"/>
                <a:ea typeface="微軟正黑體" pitchFamily="34" charset="-120"/>
              </a:rPr>
              <a:t>   </a:t>
            </a:r>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將</a:t>
            </a:r>
            <a:r>
              <a:rPr lang="zh-TW" altLang="zh-TW" b="1" dirty="0">
                <a:solidFill>
                  <a:srgbClr val="0C0D03"/>
                </a:solidFill>
                <a:latin typeface="微軟正黑體" pitchFamily="34" charset="-120"/>
                <a:ea typeface="微軟正黑體" pitchFamily="34" charset="-120"/>
              </a:rPr>
              <a:t>教室學生與</a:t>
            </a:r>
            <a:r>
              <a:rPr lang="x-none" altLang="zh-TW" b="1" dirty="0">
                <a:solidFill>
                  <a:srgbClr val="0C0D03"/>
                </a:solidFill>
                <a:latin typeface="微軟正黑體" pitchFamily="34" charset="-120"/>
                <a:ea typeface="微軟正黑體" pitchFamily="34" charset="-120"/>
              </a:rPr>
              <a:t>收容所</a:t>
            </a:r>
            <a:r>
              <a:rPr lang="zh-TW" altLang="zh-TW" b="1" dirty="0">
                <a:solidFill>
                  <a:srgbClr val="0C0D03"/>
                </a:solidFill>
                <a:latin typeface="微軟正黑體" pitchFamily="34" charset="-120"/>
                <a:ea typeface="微軟正黑體" pitchFamily="34" charset="-120"/>
              </a:rPr>
              <a:t>居民引導至學校中庭避難</a:t>
            </a:r>
            <a:r>
              <a:rPr lang="x-none" altLang="zh-TW" b="1" dirty="0" smtClean="0">
                <a:solidFill>
                  <a:srgbClr val="0C0D03"/>
                </a:solidFill>
                <a:latin typeface="微軟正黑體" pitchFamily="34" charset="-120"/>
                <a:ea typeface="微軟正黑體" pitchFamily="34" charset="-120"/>
              </a:rPr>
              <a:t>。</a:t>
            </a:r>
            <a:r>
              <a:rPr lang="en-US" altLang="zh-TW" b="1" dirty="0" smtClean="0">
                <a:solidFill>
                  <a:srgbClr val="0C0D03"/>
                </a:solidFill>
                <a:latin typeface="微軟正黑體" pitchFamily="34" charset="-120"/>
                <a:ea typeface="微軟正黑體" pitchFamily="34" charset="-120"/>
              </a:rPr>
              <a:t/>
            </a:r>
            <a:br>
              <a:rPr lang="en-US" altLang="zh-TW" b="1" dirty="0" smtClean="0">
                <a:solidFill>
                  <a:srgbClr val="0C0D03"/>
                </a:solidFill>
                <a:latin typeface="微軟正黑體" pitchFamily="34" charset="-120"/>
                <a:ea typeface="微軟正黑體" pitchFamily="34" charset="-120"/>
              </a:rPr>
            </a:br>
            <a:endParaRPr lang="zh-TW" altLang="zh-TW" b="1" dirty="0">
              <a:solidFill>
                <a:srgbClr val="0C0D03"/>
              </a:solidFill>
              <a:latin typeface="微軟正黑體" pitchFamily="34" charset="-120"/>
              <a:ea typeface="微軟正黑體" pitchFamily="34" charset="-120"/>
            </a:endParaRPr>
          </a:p>
          <a:p>
            <a:r>
              <a:rPr lang="zh-TW" altLang="zh-TW" b="1" dirty="0" smtClean="0">
                <a:solidFill>
                  <a:srgbClr val="0C0D03"/>
                </a:solidFill>
                <a:latin typeface="微軟正黑體" pitchFamily="34" charset="-120"/>
                <a:ea typeface="微軟正黑體" pitchFamily="34" charset="-120"/>
              </a:rPr>
              <a:t>七</a:t>
            </a:r>
            <a:r>
              <a:rPr lang="zh-TW" altLang="zh-TW" b="1" dirty="0">
                <a:solidFill>
                  <a:srgbClr val="0C0D03"/>
                </a:solidFill>
                <a:latin typeface="微軟正黑體" pitchFamily="34" charset="-120"/>
                <a:ea typeface="微軟正黑體" pitchFamily="34" charset="-120"/>
              </a:rPr>
              <a:t>、應變組織啟動與災情回報</a:t>
            </a:r>
          </a:p>
          <a:p>
            <a:r>
              <a:rPr lang="x-none" altLang="zh-TW" b="1" dirty="0">
                <a:solidFill>
                  <a:srgbClr val="0C0D03"/>
                </a:solidFill>
                <a:latin typeface="微軟正黑體" pitchFamily="34" charset="-120"/>
                <a:ea typeface="微軟正黑體" pitchFamily="34" charset="-120"/>
              </a:rPr>
              <a:t>    </a:t>
            </a:r>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地震</a:t>
            </a:r>
            <a:r>
              <a:rPr lang="zh-TW" altLang="zh-TW" b="1" dirty="0">
                <a:solidFill>
                  <a:srgbClr val="0C0D03"/>
                </a:solidFill>
                <a:latin typeface="微軟正黑體" pitchFamily="34" charset="-120"/>
                <a:ea typeface="微軟正黑體" pitchFamily="34" charset="-120"/>
              </a:rPr>
              <a:t>過後，</a:t>
            </a:r>
            <a:r>
              <a:rPr lang="x-none" altLang="zh-TW" b="1" dirty="0">
                <a:solidFill>
                  <a:srgbClr val="0C0D03"/>
                </a:solidFill>
                <a:latin typeface="微軟正黑體" pitchFamily="34" charset="-120"/>
                <a:ea typeface="微軟正黑體" pitchFamily="34" charset="-120"/>
              </a:rPr>
              <a:t>猴硐國小</a:t>
            </a:r>
            <a:r>
              <a:rPr lang="zh-TW" altLang="zh-TW" b="1" dirty="0">
                <a:solidFill>
                  <a:srgbClr val="0C0D03"/>
                </a:solidFill>
                <a:latin typeface="微軟正黑體" pitchFamily="34" charset="-120"/>
                <a:ea typeface="微軟正黑體" pitchFamily="34" charset="-120"/>
              </a:rPr>
              <a:t>及</a:t>
            </a:r>
            <a:r>
              <a:rPr lang="x-none" altLang="zh-TW" b="1" dirty="0">
                <a:solidFill>
                  <a:srgbClr val="0C0D03"/>
                </a:solidFill>
                <a:latin typeface="微軟正黑體" pitchFamily="34" charset="-120"/>
                <a:ea typeface="微軟正黑體" pitchFamily="34" charset="-120"/>
              </a:rPr>
              <a:t>猴硐</a:t>
            </a:r>
            <a:r>
              <a:rPr lang="zh-TW" altLang="zh-TW" b="1" dirty="0">
                <a:solidFill>
                  <a:srgbClr val="0C0D03"/>
                </a:solidFill>
                <a:latin typeface="微軟正黑體" pitchFamily="34" charset="-120"/>
                <a:ea typeface="微軟正黑體" pitchFamily="34" charset="-120"/>
              </a:rPr>
              <a:t>里聯合防災應變中心重新測試無線電</a:t>
            </a:r>
            <a:r>
              <a:rPr lang="zh-TW" altLang="zh-TW" b="1" dirty="0" smtClean="0">
                <a:solidFill>
                  <a:srgbClr val="0C0D03"/>
                </a:solidFill>
                <a:latin typeface="微軟正黑體" pitchFamily="34" charset="-120"/>
                <a:ea typeface="微軟正黑體" pitchFamily="34" charset="-120"/>
              </a:rPr>
              <a:t>，</a:t>
            </a:r>
            <a:r>
              <a:rPr lang="en-US" altLang="zh-TW" b="1" dirty="0" smtClean="0">
                <a:solidFill>
                  <a:srgbClr val="0C0D03"/>
                </a:solidFill>
                <a:latin typeface="微軟正黑體" pitchFamily="34" charset="-120"/>
                <a:ea typeface="微軟正黑體" pitchFamily="34" charset="-120"/>
              </a:rPr>
              <a:t/>
            </a:r>
            <a:br>
              <a:rPr lang="en-US" altLang="zh-TW" b="1" dirty="0" smtClean="0">
                <a:solidFill>
                  <a:srgbClr val="0C0D03"/>
                </a:solidFill>
                <a:latin typeface="微軟正黑體" pitchFamily="34" charset="-120"/>
                <a:ea typeface="微軟正黑體" pitchFamily="34" charset="-120"/>
              </a:rPr>
            </a:br>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各個</a:t>
            </a:r>
            <a:r>
              <a:rPr lang="zh-TW" altLang="zh-TW" b="1" dirty="0">
                <a:solidFill>
                  <a:srgbClr val="0C0D03"/>
                </a:solidFill>
                <a:latin typeface="微軟正黑體" pitchFamily="34" charset="-120"/>
                <a:ea typeface="微軟正黑體" pitchFamily="34" charset="-120"/>
              </a:rPr>
              <a:t>組別回報目前災情狀況與人數。</a:t>
            </a: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223" y="4149080"/>
            <a:ext cx="3421466" cy="213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065" y="4927432"/>
            <a:ext cx="2746981" cy="169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5445481"/>
            <a:ext cx="2771428" cy="122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223" y="3671158"/>
            <a:ext cx="23622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投影片編號版面配置區 5"/>
          <p:cNvSpPr>
            <a:spLocks noGrp="1"/>
          </p:cNvSpPr>
          <p:nvPr>
            <p:ph type="sldNum" sz="quarter" idx="12"/>
          </p:nvPr>
        </p:nvSpPr>
        <p:spPr/>
        <p:txBody>
          <a:bodyPr/>
          <a:lstStyle/>
          <a:p>
            <a:fld id="{54165237-2A66-4AB3-8DAF-F97F15E101AA}" type="slidenum">
              <a:rPr lang="zh-TW" altLang="en-US"/>
              <a:pPr/>
              <a:t>2</a:t>
            </a:fld>
            <a:endParaRPr lang="en-US" altLang="zh-TW"/>
          </a:p>
        </p:txBody>
      </p:sp>
      <p:grpSp>
        <p:nvGrpSpPr>
          <p:cNvPr id="7171" name="Group 3"/>
          <p:cNvGrpSpPr>
            <a:grpSpLocks/>
          </p:cNvGrpSpPr>
          <p:nvPr/>
        </p:nvGrpSpPr>
        <p:grpSpPr bwMode="auto">
          <a:xfrm>
            <a:off x="756346" y="2205038"/>
            <a:ext cx="7550756" cy="688975"/>
            <a:chOff x="720" y="1392"/>
            <a:chExt cx="4058" cy="480"/>
          </a:xfrm>
        </p:grpSpPr>
        <p:sp>
          <p:nvSpPr>
            <p:cNvPr id="7172" name="AutoShape 4"/>
            <p:cNvSpPr>
              <a:spLocks noChangeArrowheads="1"/>
            </p:cNvSpPr>
            <p:nvPr/>
          </p:nvSpPr>
          <p:spPr bwMode="gray">
            <a:xfrm>
              <a:off x="720" y="1392"/>
              <a:ext cx="4058" cy="480"/>
            </a:xfrm>
            <a:prstGeom prst="roundRect">
              <a:avLst>
                <a:gd name="adj" fmla="val 17509"/>
              </a:avLst>
            </a:prstGeom>
            <a:solidFill>
              <a:srgbClr val="70A8DA"/>
            </a:solidFill>
            <a:ln w="9525">
              <a:noFill/>
              <a:round/>
              <a:headEnd/>
              <a:tailEnd/>
            </a:ln>
            <a:effectLst/>
          </p:spPr>
          <p:txBody>
            <a:bodyPr wrap="none" anchor="ctr"/>
            <a:lstStyle/>
            <a:p>
              <a:endParaRPr lang="zh-TW" altLang="en-US"/>
            </a:p>
          </p:txBody>
        </p:sp>
        <p:grpSp>
          <p:nvGrpSpPr>
            <p:cNvPr id="7173" name="Group 5"/>
            <p:cNvGrpSpPr>
              <a:grpSpLocks/>
            </p:cNvGrpSpPr>
            <p:nvPr/>
          </p:nvGrpSpPr>
          <p:grpSpPr bwMode="auto">
            <a:xfrm>
              <a:off x="730" y="1407"/>
              <a:ext cx="4043" cy="444"/>
              <a:chOff x="744" y="1407"/>
              <a:chExt cx="3988" cy="444"/>
            </a:xfrm>
          </p:grpSpPr>
          <p:sp>
            <p:nvSpPr>
              <p:cNvPr id="7174"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endParaRPr lang="zh-TW" altLang="en-US"/>
              </a:p>
            </p:txBody>
          </p:sp>
          <p:sp>
            <p:nvSpPr>
              <p:cNvPr id="7175"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headEnd/>
                <a:tailEnd/>
              </a:ln>
              <a:effectLst/>
            </p:spPr>
            <p:txBody>
              <a:bodyPr wrap="none" anchor="ctr"/>
              <a:lstStyle/>
              <a:p>
                <a:endParaRPr lang="zh-TW" altLang="en-US"/>
              </a:p>
            </p:txBody>
          </p:sp>
        </p:grpSp>
      </p:grpSp>
      <p:grpSp>
        <p:nvGrpSpPr>
          <p:cNvPr id="7176" name="Group 8"/>
          <p:cNvGrpSpPr>
            <a:grpSpLocks/>
          </p:cNvGrpSpPr>
          <p:nvPr/>
        </p:nvGrpSpPr>
        <p:grpSpPr bwMode="auto">
          <a:xfrm>
            <a:off x="756345" y="2997200"/>
            <a:ext cx="7541453" cy="688975"/>
            <a:chOff x="720" y="1392"/>
            <a:chExt cx="4058" cy="480"/>
          </a:xfrm>
        </p:grpSpPr>
        <p:sp>
          <p:nvSpPr>
            <p:cNvPr id="7177" name="AutoShape 9"/>
            <p:cNvSpPr>
              <a:spLocks noChangeArrowheads="1"/>
            </p:cNvSpPr>
            <p:nvPr/>
          </p:nvSpPr>
          <p:spPr bwMode="gray">
            <a:xfrm>
              <a:off x="720" y="1392"/>
              <a:ext cx="4058" cy="480"/>
            </a:xfrm>
            <a:prstGeom prst="roundRect">
              <a:avLst>
                <a:gd name="adj" fmla="val 17509"/>
              </a:avLst>
            </a:prstGeom>
            <a:solidFill>
              <a:schemeClr val="accent1"/>
            </a:solidFill>
            <a:ln w="9525">
              <a:noFill/>
              <a:round/>
              <a:headEnd/>
              <a:tailEnd/>
            </a:ln>
            <a:effectLst/>
          </p:spPr>
          <p:txBody>
            <a:bodyPr wrap="none" anchor="ctr"/>
            <a:lstStyle/>
            <a:p>
              <a:endParaRPr lang="zh-TW" altLang="en-US"/>
            </a:p>
          </p:txBody>
        </p:sp>
        <p:grpSp>
          <p:nvGrpSpPr>
            <p:cNvPr id="7178" name="Group 10"/>
            <p:cNvGrpSpPr>
              <a:grpSpLocks/>
            </p:cNvGrpSpPr>
            <p:nvPr/>
          </p:nvGrpSpPr>
          <p:grpSpPr bwMode="auto">
            <a:xfrm>
              <a:off x="730" y="1407"/>
              <a:ext cx="4043" cy="444"/>
              <a:chOff x="744" y="1407"/>
              <a:chExt cx="3988" cy="444"/>
            </a:xfrm>
          </p:grpSpPr>
          <p:sp>
            <p:nvSpPr>
              <p:cNvPr id="7179" name="AutoShape 11"/>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endParaRPr lang="zh-TW" altLang="en-US"/>
              </a:p>
            </p:txBody>
          </p:sp>
          <p:sp>
            <p:nvSpPr>
              <p:cNvPr id="7180" name="AutoShape 12"/>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w="9525">
                <a:noFill/>
                <a:round/>
                <a:headEnd/>
                <a:tailEnd/>
              </a:ln>
              <a:effectLst/>
            </p:spPr>
            <p:txBody>
              <a:bodyPr wrap="none" anchor="ctr"/>
              <a:lstStyle/>
              <a:p>
                <a:endParaRPr lang="zh-TW" altLang="en-US"/>
              </a:p>
            </p:txBody>
          </p:sp>
        </p:grpSp>
      </p:grpSp>
      <p:grpSp>
        <p:nvGrpSpPr>
          <p:cNvPr id="7181" name="Group 13"/>
          <p:cNvGrpSpPr>
            <a:grpSpLocks/>
          </p:cNvGrpSpPr>
          <p:nvPr/>
        </p:nvGrpSpPr>
        <p:grpSpPr bwMode="auto">
          <a:xfrm>
            <a:off x="756345" y="3789363"/>
            <a:ext cx="7532161" cy="688975"/>
            <a:chOff x="720" y="1392"/>
            <a:chExt cx="4058" cy="480"/>
          </a:xfrm>
        </p:grpSpPr>
        <p:sp>
          <p:nvSpPr>
            <p:cNvPr id="7182" name="AutoShape 14"/>
            <p:cNvSpPr>
              <a:spLocks noChangeArrowheads="1"/>
            </p:cNvSpPr>
            <p:nvPr/>
          </p:nvSpPr>
          <p:spPr bwMode="gray">
            <a:xfrm>
              <a:off x="720" y="1392"/>
              <a:ext cx="4058" cy="480"/>
            </a:xfrm>
            <a:prstGeom prst="roundRect">
              <a:avLst>
                <a:gd name="adj" fmla="val 17509"/>
              </a:avLst>
            </a:prstGeom>
            <a:solidFill>
              <a:srgbClr val="70A8DA"/>
            </a:solidFill>
            <a:ln w="9525">
              <a:noFill/>
              <a:round/>
              <a:headEnd/>
              <a:tailEnd/>
            </a:ln>
            <a:effectLst/>
          </p:spPr>
          <p:txBody>
            <a:bodyPr wrap="none" anchor="ctr"/>
            <a:lstStyle/>
            <a:p>
              <a:endParaRPr lang="zh-TW" altLang="en-US"/>
            </a:p>
          </p:txBody>
        </p:sp>
        <p:grpSp>
          <p:nvGrpSpPr>
            <p:cNvPr id="7183" name="Group 15"/>
            <p:cNvGrpSpPr>
              <a:grpSpLocks/>
            </p:cNvGrpSpPr>
            <p:nvPr/>
          </p:nvGrpSpPr>
          <p:grpSpPr bwMode="auto">
            <a:xfrm>
              <a:off x="730" y="1407"/>
              <a:ext cx="4043" cy="444"/>
              <a:chOff x="744" y="1407"/>
              <a:chExt cx="3988" cy="444"/>
            </a:xfrm>
          </p:grpSpPr>
          <p:sp>
            <p:nvSpPr>
              <p:cNvPr id="7184" name="AutoShape 16"/>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w="9525">
                <a:noFill/>
                <a:round/>
                <a:headEnd/>
                <a:tailEnd/>
              </a:ln>
              <a:effectLst/>
            </p:spPr>
            <p:txBody>
              <a:bodyPr wrap="none" anchor="ctr"/>
              <a:lstStyle/>
              <a:p>
                <a:endParaRPr lang="zh-TW" altLang="en-US"/>
              </a:p>
            </p:txBody>
          </p:sp>
          <p:sp>
            <p:nvSpPr>
              <p:cNvPr id="7185" name="AutoShape 17"/>
              <p:cNvSpPr>
                <a:spLocks noChangeArrowheads="1"/>
              </p:cNvSpPr>
              <p:nvPr/>
            </p:nvSpPr>
            <p:spPr bwMode="gray">
              <a:xfrm>
                <a:off x="744" y="1407"/>
                <a:ext cx="3988" cy="115"/>
              </a:xfrm>
              <a:prstGeom prst="roundRect">
                <a:avLst>
                  <a:gd name="adj" fmla="val 50000"/>
                </a:avLst>
              </a:prstGeom>
              <a:gradFill rotWithShape="1">
                <a:gsLst>
                  <a:gs pos="0">
                    <a:schemeClr val="folHlink">
                      <a:gamma/>
                      <a:tint val="0"/>
                      <a:invGamma/>
                    </a:schemeClr>
                  </a:gs>
                  <a:gs pos="100000">
                    <a:schemeClr val="folHlink">
                      <a:alpha val="0"/>
                    </a:schemeClr>
                  </a:gs>
                </a:gsLst>
                <a:lin ang="5400000" scaled="1"/>
              </a:gradFill>
              <a:ln w="9525">
                <a:noFill/>
                <a:round/>
                <a:headEnd/>
                <a:tailEnd/>
              </a:ln>
              <a:effectLst/>
            </p:spPr>
            <p:txBody>
              <a:bodyPr wrap="none" anchor="ctr"/>
              <a:lstStyle/>
              <a:p>
                <a:endParaRPr lang="zh-TW" altLang="en-US"/>
              </a:p>
            </p:txBody>
          </p:sp>
        </p:grpSp>
      </p:grpSp>
      <p:grpSp>
        <p:nvGrpSpPr>
          <p:cNvPr id="7186" name="Group 18"/>
          <p:cNvGrpSpPr>
            <a:grpSpLocks/>
          </p:cNvGrpSpPr>
          <p:nvPr/>
        </p:nvGrpSpPr>
        <p:grpSpPr bwMode="auto">
          <a:xfrm>
            <a:off x="756345" y="1412875"/>
            <a:ext cx="7560071" cy="688975"/>
            <a:chOff x="720" y="1392"/>
            <a:chExt cx="4058" cy="480"/>
          </a:xfrm>
        </p:grpSpPr>
        <p:sp>
          <p:nvSpPr>
            <p:cNvPr id="7187" name="AutoShape 19"/>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endParaRPr lang="zh-TW" altLang="en-US"/>
            </a:p>
          </p:txBody>
        </p:sp>
        <p:grpSp>
          <p:nvGrpSpPr>
            <p:cNvPr id="7188" name="Group 20"/>
            <p:cNvGrpSpPr>
              <a:grpSpLocks/>
            </p:cNvGrpSpPr>
            <p:nvPr/>
          </p:nvGrpSpPr>
          <p:grpSpPr bwMode="auto">
            <a:xfrm>
              <a:off x="730" y="1407"/>
              <a:ext cx="4043" cy="444"/>
              <a:chOff x="744" y="1407"/>
              <a:chExt cx="3988" cy="444"/>
            </a:xfrm>
          </p:grpSpPr>
          <p:sp>
            <p:nvSpPr>
              <p:cNvPr id="7189" name="AutoShape 21"/>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w="9525">
                <a:noFill/>
                <a:round/>
                <a:headEnd/>
                <a:tailEnd/>
              </a:ln>
              <a:effectLst/>
            </p:spPr>
            <p:txBody>
              <a:bodyPr wrap="none" anchor="ctr"/>
              <a:lstStyle/>
              <a:p>
                <a:endParaRPr lang="zh-TW" altLang="en-US"/>
              </a:p>
            </p:txBody>
          </p:sp>
          <p:sp>
            <p:nvSpPr>
              <p:cNvPr id="7190" name="AutoShape 22"/>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w="9525">
                <a:noFill/>
                <a:round/>
                <a:headEnd/>
                <a:tailEnd/>
              </a:ln>
              <a:effectLst/>
            </p:spPr>
            <p:txBody>
              <a:bodyPr wrap="none" anchor="ctr"/>
              <a:lstStyle/>
              <a:p>
                <a:endParaRPr lang="zh-TW" altLang="en-US"/>
              </a:p>
            </p:txBody>
          </p:sp>
        </p:grpSp>
      </p:grpSp>
      <p:sp>
        <p:nvSpPr>
          <p:cNvPr id="7199" name="Text Box 31"/>
          <p:cNvSpPr txBox="1">
            <a:spLocks noChangeArrowheads="1"/>
          </p:cNvSpPr>
          <p:nvPr/>
        </p:nvSpPr>
        <p:spPr bwMode="white">
          <a:xfrm>
            <a:off x="827782" y="3933825"/>
            <a:ext cx="381000" cy="457200"/>
          </a:xfrm>
          <a:prstGeom prst="rect">
            <a:avLst/>
          </a:prstGeom>
          <a:noFill/>
          <a:ln w="9525">
            <a:noFill/>
            <a:miter lim="800000"/>
            <a:headEnd/>
            <a:tailEnd/>
          </a:ln>
          <a:effectLst/>
        </p:spPr>
        <p:txBody>
          <a:bodyPr>
            <a:spAutoFit/>
          </a:bodyPr>
          <a:lstStyle/>
          <a:p>
            <a:pPr algn="ctr">
              <a:spcBef>
                <a:spcPct val="50000"/>
              </a:spcBef>
            </a:pPr>
            <a:r>
              <a:rPr lang="en-US" altLang="zh-TW" sz="2400" b="1">
                <a:solidFill>
                  <a:srgbClr val="333333"/>
                </a:solidFill>
                <a:ea typeface="新細明體" pitchFamily="18" charset="-120"/>
                <a:cs typeface="Arial" charset="0"/>
              </a:rPr>
              <a:t>4</a:t>
            </a:r>
          </a:p>
        </p:txBody>
      </p:sp>
      <p:sp>
        <p:nvSpPr>
          <p:cNvPr id="7200" name="Text Box 32"/>
          <p:cNvSpPr txBox="1">
            <a:spLocks noChangeArrowheads="1"/>
          </p:cNvSpPr>
          <p:nvPr/>
        </p:nvSpPr>
        <p:spPr bwMode="white">
          <a:xfrm>
            <a:off x="827782" y="1484313"/>
            <a:ext cx="381000" cy="457200"/>
          </a:xfrm>
          <a:prstGeom prst="rect">
            <a:avLst/>
          </a:prstGeom>
          <a:noFill/>
          <a:ln w="9525">
            <a:noFill/>
            <a:miter lim="800000"/>
            <a:headEnd/>
            <a:tailEnd/>
          </a:ln>
          <a:effectLst/>
        </p:spPr>
        <p:txBody>
          <a:bodyPr>
            <a:spAutoFit/>
          </a:bodyPr>
          <a:lstStyle/>
          <a:p>
            <a:pPr algn="ctr">
              <a:spcBef>
                <a:spcPct val="50000"/>
              </a:spcBef>
            </a:pPr>
            <a:r>
              <a:rPr lang="en-US" altLang="zh-TW" sz="2400" b="1">
                <a:solidFill>
                  <a:srgbClr val="333333"/>
                </a:solidFill>
                <a:ea typeface="新細明體" pitchFamily="18" charset="-120"/>
                <a:cs typeface="Arial" charset="0"/>
              </a:rPr>
              <a:t>1</a:t>
            </a:r>
          </a:p>
        </p:txBody>
      </p:sp>
      <p:sp>
        <p:nvSpPr>
          <p:cNvPr id="7201" name="Text Box 33"/>
          <p:cNvSpPr txBox="1">
            <a:spLocks noChangeArrowheads="1"/>
          </p:cNvSpPr>
          <p:nvPr/>
        </p:nvSpPr>
        <p:spPr bwMode="white">
          <a:xfrm>
            <a:off x="807145" y="2276475"/>
            <a:ext cx="381000" cy="457200"/>
          </a:xfrm>
          <a:prstGeom prst="rect">
            <a:avLst/>
          </a:prstGeom>
          <a:noFill/>
          <a:ln w="9525">
            <a:noFill/>
            <a:miter lim="800000"/>
            <a:headEnd/>
            <a:tailEnd/>
          </a:ln>
          <a:effectLst/>
        </p:spPr>
        <p:txBody>
          <a:bodyPr>
            <a:spAutoFit/>
          </a:bodyPr>
          <a:lstStyle/>
          <a:p>
            <a:pPr algn="ctr">
              <a:spcBef>
                <a:spcPct val="50000"/>
              </a:spcBef>
            </a:pPr>
            <a:r>
              <a:rPr lang="en-US" altLang="zh-TW" sz="2400" b="1">
                <a:solidFill>
                  <a:srgbClr val="333333"/>
                </a:solidFill>
                <a:ea typeface="新細明體" pitchFamily="18" charset="-120"/>
                <a:cs typeface="Arial" charset="0"/>
              </a:rPr>
              <a:t>2</a:t>
            </a:r>
          </a:p>
        </p:txBody>
      </p:sp>
      <p:sp>
        <p:nvSpPr>
          <p:cNvPr id="7202" name="Text Box 34"/>
          <p:cNvSpPr txBox="1">
            <a:spLocks noChangeArrowheads="1"/>
          </p:cNvSpPr>
          <p:nvPr/>
        </p:nvSpPr>
        <p:spPr bwMode="white">
          <a:xfrm>
            <a:off x="827782" y="3141663"/>
            <a:ext cx="381000" cy="457200"/>
          </a:xfrm>
          <a:prstGeom prst="rect">
            <a:avLst/>
          </a:prstGeom>
          <a:noFill/>
          <a:ln w="9525">
            <a:noFill/>
            <a:miter lim="800000"/>
            <a:headEnd/>
            <a:tailEnd/>
          </a:ln>
          <a:effectLst/>
        </p:spPr>
        <p:txBody>
          <a:bodyPr>
            <a:spAutoFit/>
          </a:bodyPr>
          <a:lstStyle/>
          <a:p>
            <a:pPr algn="ctr">
              <a:spcBef>
                <a:spcPct val="50000"/>
              </a:spcBef>
            </a:pPr>
            <a:r>
              <a:rPr lang="en-US" altLang="zh-TW" sz="2400" b="1">
                <a:solidFill>
                  <a:srgbClr val="333333"/>
                </a:solidFill>
                <a:ea typeface="新細明體" pitchFamily="18" charset="-120"/>
                <a:cs typeface="Arial" charset="0"/>
              </a:rPr>
              <a:t>3</a:t>
            </a:r>
          </a:p>
        </p:txBody>
      </p:sp>
      <p:sp>
        <p:nvSpPr>
          <p:cNvPr id="7204" name="Text Box 36"/>
          <p:cNvSpPr txBox="1">
            <a:spLocks noChangeArrowheads="1"/>
          </p:cNvSpPr>
          <p:nvPr/>
        </p:nvSpPr>
        <p:spPr bwMode="white">
          <a:xfrm>
            <a:off x="1402706" y="1484313"/>
            <a:ext cx="7129462" cy="584775"/>
          </a:xfrm>
          <a:prstGeom prst="rect">
            <a:avLst/>
          </a:prstGeom>
          <a:noFill/>
          <a:ln w="9525">
            <a:noFill/>
            <a:miter lim="800000"/>
            <a:headEnd/>
            <a:tailEnd/>
          </a:ln>
          <a:effectLst/>
        </p:spPr>
        <p:txBody>
          <a:bodyPr>
            <a:spAutoFit/>
          </a:bodyPr>
          <a:lstStyle/>
          <a:p>
            <a:pPr marL="457200" indent="-457200">
              <a:spcBef>
                <a:spcPct val="50000"/>
              </a:spcBef>
              <a:buClr>
                <a:schemeClr val="tx1"/>
              </a:buClr>
            </a:pPr>
            <a:r>
              <a:rPr lang="zh-TW" altLang="zh-TW" sz="3200" b="1" dirty="0">
                <a:solidFill>
                  <a:srgbClr val="C00000"/>
                </a:solidFill>
                <a:latin typeface="標楷體" pitchFamily="65" charset="-120"/>
                <a:ea typeface="標楷體" pitchFamily="65" charset="-120"/>
                <a:cs typeface="Arial" charset="0"/>
              </a:rPr>
              <a:t>地震</a:t>
            </a:r>
            <a:r>
              <a:rPr lang="zh-TW" altLang="en-US" sz="3200" b="1" dirty="0">
                <a:solidFill>
                  <a:srgbClr val="C00000"/>
                </a:solidFill>
                <a:latin typeface="標楷體" pitchFamily="65" charset="-120"/>
                <a:ea typeface="標楷體" pitchFamily="65" charset="-120"/>
                <a:cs typeface="Arial" charset="0"/>
              </a:rPr>
              <a:t>海嘯</a:t>
            </a:r>
            <a:r>
              <a:rPr lang="zh-TW" altLang="zh-TW" sz="3200" b="1" dirty="0" smtClean="0">
                <a:solidFill>
                  <a:srgbClr val="C00000"/>
                </a:solidFill>
                <a:latin typeface="標楷體" pitchFamily="65" charset="-120"/>
                <a:ea typeface="標楷體" pitchFamily="65" charset="-120"/>
                <a:cs typeface="Arial" charset="0"/>
              </a:rPr>
              <a:t>災害疏散避難與演練</a:t>
            </a:r>
            <a:r>
              <a:rPr lang="zh-TW" altLang="en-US" sz="3200" b="1" dirty="0" smtClean="0">
                <a:solidFill>
                  <a:srgbClr val="C00000"/>
                </a:solidFill>
                <a:latin typeface="標楷體" pitchFamily="65" charset="-120"/>
                <a:ea typeface="標楷體" pitchFamily="65" charset="-120"/>
                <a:cs typeface="Arial" charset="0"/>
              </a:rPr>
              <a:t>案例</a:t>
            </a:r>
            <a:endParaRPr lang="zh-TW" altLang="en-US" sz="3200" b="1" dirty="0">
              <a:solidFill>
                <a:srgbClr val="C00000"/>
              </a:solidFill>
              <a:latin typeface="標楷體" pitchFamily="65" charset="-120"/>
              <a:ea typeface="標楷體" pitchFamily="65" charset="-120"/>
              <a:cs typeface="Arial" charset="0"/>
            </a:endParaRPr>
          </a:p>
        </p:txBody>
      </p:sp>
      <p:grpSp>
        <p:nvGrpSpPr>
          <p:cNvPr id="7205" name="Group 37"/>
          <p:cNvGrpSpPr>
            <a:grpSpLocks/>
          </p:cNvGrpSpPr>
          <p:nvPr/>
        </p:nvGrpSpPr>
        <p:grpSpPr bwMode="auto">
          <a:xfrm>
            <a:off x="756346" y="4581525"/>
            <a:ext cx="7522880" cy="688975"/>
            <a:chOff x="720" y="1392"/>
            <a:chExt cx="4058" cy="480"/>
          </a:xfrm>
        </p:grpSpPr>
        <p:sp>
          <p:nvSpPr>
            <p:cNvPr id="7206" name="AutoShape 38"/>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endParaRPr lang="zh-TW" altLang="en-US"/>
            </a:p>
          </p:txBody>
        </p:sp>
        <p:grpSp>
          <p:nvGrpSpPr>
            <p:cNvPr id="7207" name="Group 39"/>
            <p:cNvGrpSpPr>
              <a:grpSpLocks/>
            </p:cNvGrpSpPr>
            <p:nvPr/>
          </p:nvGrpSpPr>
          <p:grpSpPr bwMode="auto">
            <a:xfrm>
              <a:off x="730" y="1407"/>
              <a:ext cx="4043" cy="444"/>
              <a:chOff x="744" y="1407"/>
              <a:chExt cx="3988" cy="444"/>
            </a:xfrm>
          </p:grpSpPr>
          <p:sp>
            <p:nvSpPr>
              <p:cNvPr id="7208" name="AutoShape 40"/>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w="9525">
                <a:noFill/>
                <a:round/>
                <a:headEnd/>
                <a:tailEnd/>
              </a:ln>
              <a:effectLst/>
            </p:spPr>
            <p:txBody>
              <a:bodyPr wrap="none" anchor="ctr"/>
              <a:lstStyle/>
              <a:p>
                <a:endParaRPr lang="zh-TW" altLang="en-US"/>
              </a:p>
            </p:txBody>
          </p:sp>
          <p:sp>
            <p:nvSpPr>
              <p:cNvPr id="7209" name="AutoShape 41"/>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w="9525">
                <a:noFill/>
                <a:round/>
                <a:headEnd/>
                <a:tailEnd/>
              </a:ln>
              <a:effectLst/>
            </p:spPr>
            <p:txBody>
              <a:bodyPr wrap="none" anchor="ctr"/>
              <a:lstStyle/>
              <a:p>
                <a:endParaRPr lang="zh-TW" altLang="en-US"/>
              </a:p>
            </p:txBody>
          </p:sp>
        </p:grpSp>
      </p:grpSp>
      <p:sp>
        <p:nvSpPr>
          <p:cNvPr id="7210" name="Text Box 42"/>
          <p:cNvSpPr txBox="1">
            <a:spLocks noChangeArrowheads="1"/>
          </p:cNvSpPr>
          <p:nvPr/>
        </p:nvSpPr>
        <p:spPr bwMode="white">
          <a:xfrm>
            <a:off x="827782" y="4724400"/>
            <a:ext cx="381000" cy="457200"/>
          </a:xfrm>
          <a:prstGeom prst="rect">
            <a:avLst/>
          </a:prstGeom>
          <a:noFill/>
          <a:ln w="9525">
            <a:noFill/>
            <a:miter lim="800000"/>
            <a:headEnd/>
            <a:tailEnd/>
          </a:ln>
          <a:effectLst/>
        </p:spPr>
        <p:txBody>
          <a:bodyPr>
            <a:spAutoFit/>
          </a:bodyPr>
          <a:lstStyle/>
          <a:p>
            <a:pPr algn="ctr">
              <a:spcBef>
                <a:spcPct val="50000"/>
              </a:spcBef>
            </a:pPr>
            <a:r>
              <a:rPr lang="en-US" altLang="zh-TW" sz="2400" b="1">
                <a:solidFill>
                  <a:srgbClr val="333333"/>
                </a:solidFill>
                <a:ea typeface="新細明體" pitchFamily="18" charset="-120"/>
                <a:cs typeface="Arial" charset="0"/>
              </a:rPr>
              <a:t>5</a:t>
            </a:r>
          </a:p>
        </p:txBody>
      </p:sp>
      <p:sp>
        <p:nvSpPr>
          <p:cNvPr id="7211" name="Text Box 43"/>
          <p:cNvSpPr txBox="1">
            <a:spLocks noChangeArrowheads="1"/>
          </p:cNvSpPr>
          <p:nvPr/>
        </p:nvSpPr>
        <p:spPr bwMode="white">
          <a:xfrm>
            <a:off x="1402706" y="2276475"/>
            <a:ext cx="7129462" cy="584775"/>
          </a:xfrm>
          <a:prstGeom prst="rect">
            <a:avLst/>
          </a:prstGeom>
          <a:noFill/>
          <a:ln w="9525">
            <a:noFill/>
            <a:miter lim="800000"/>
            <a:headEnd/>
            <a:tailEnd/>
          </a:ln>
          <a:effectLst/>
        </p:spPr>
        <p:txBody>
          <a:bodyPr>
            <a:spAutoFit/>
          </a:bodyPr>
          <a:lstStyle/>
          <a:p>
            <a:pPr marL="457200" indent="-457200">
              <a:spcBef>
                <a:spcPct val="50000"/>
              </a:spcBef>
              <a:buClr>
                <a:schemeClr val="tx1"/>
              </a:buClr>
            </a:pPr>
            <a:r>
              <a:rPr lang="zh-TW" altLang="zh-TW" sz="3200" b="1" dirty="0">
                <a:solidFill>
                  <a:srgbClr val="333333"/>
                </a:solidFill>
                <a:latin typeface="標楷體" pitchFamily="65" charset="-120"/>
                <a:ea typeface="標楷體" pitchFamily="65" charset="-120"/>
                <a:cs typeface="Arial" charset="0"/>
              </a:rPr>
              <a:t>颱洪坡地災害疏散避難與演</a:t>
            </a:r>
            <a:r>
              <a:rPr lang="zh-TW" altLang="zh-TW" sz="3200" b="1" dirty="0" smtClean="0">
                <a:solidFill>
                  <a:srgbClr val="333333"/>
                </a:solidFill>
                <a:latin typeface="標楷體" pitchFamily="65" charset="-120"/>
                <a:ea typeface="標楷體" pitchFamily="65" charset="-120"/>
                <a:cs typeface="Arial" charset="0"/>
              </a:rPr>
              <a:t>練</a:t>
            </a:r>
            <a:r>
              <a:rPr lang="zh-TW" altLang="en-US" sz="3200" b="1" dirty="0">
                <a:solidFill>
                  <a:srgbClr val="333333"/>
                </a:solidFill>
                <a:latin typeface="標楷體" pitchFamily="65" charset="-120"/>
                <a:ea typeface="標楷體" pitchFamily="65" charset="-120"/>
                <a:cs typeface="Arial" charset="0"/>
              </a:rPr>
              <a:t>案例</a:t>
            </a:r>
          </a:p>
        </p:txBody>
      </p:sp>
      <p:sp>
        <p:nvSpPr>
          <p:cNvPr id="7212" name="Text Box 44"/>
          <p:cNvSpPr txBox="1">
            <a:spLocks noChangeArrowheads="1"/>
          </p:cNvSpPr>
          <p:nvPr/>
        </p:nvSpPr>
        <p:spPr bwMode="white">
          <a:xfrm>
            <a:off x="1402706" y="3068638"/>
            <a:ext cx="7129462" cy="584775"/>
          </a:xfrm>
          <a:prstGeom prst="rect">
            <a:avLst/>
          </a:prstGeom>
          <a:noFill/>
          <a:ln w="9525">
            <a:noFill/>
            <a:miter lim="800000"/>
            <a:headEnd/>
            <a:tailEnd/>
          </a:ln>
          <a:effectLst/>
        </p:spPr>
        <p:txBody>
          <a:bodyPr>
            <a:spAutoFit/>
          </a:bodyPr>
          <a:lstStyle/>
          <a:p>
            <a:pPr marL="457200" indent="-457200">
              <a:spcBef>
                <a:spcPct val="50000"/>
              </a:spcBef>
              <a:buClr>
                <a:schemeClr val="tx1"/>
              </a:buClr>
            </a:pPr>
            <a:r>
              <a:rPr lang="zh-TW" altLang="en-US" sz="3200" b="1" dirty="0">
                <a:solidFill>
                  <a:srgbClr val="C00000"/>
                </a:solidFill>
                <a:latin typeface="標楷體" pitchFamily="65" charset="-120"/>
                <a:ea typeface="標楷體" pitchFamily="65" charset="-120"/>
                <a:cs typeface="Arial" charset="0"/>
              </a:rPr>
              <a:t>輻射</a:t>
            </a:r>
            <a:r>
              <a:rPr lang="zh-TW" altLang="zh-TW" sz="3200" b="1" dirty="0">
                <a:solidFill>
                  <a:srgbClr val="C00000"/>
                </a:solidFill>
                <a:latin typeface="標楷體" pitchFamily="65" charset="-120"/>
                <a:ea typeface="標楷體" pitchFamily="65" charset="-120"/>
                <a:cs typeface="Arial" charset="0"/>
              </a:rPr>
              <a:t>人為災害疏散避難與演</a:t>
            </a:r>
            <a:r>
              <a:rPr lang="zh-TW" altLang="zh-TW" sz="3200" b="1" dirty="0" smtClean="0">
                <a:solidFill>
                  <a:srgbClr val="C00000"/>
                </a:solidFill>
                <a:latin typeface="標楷體" pitchFamily="65" charset="-120"/>
                <a:ea typeface="標楷體" pitchFamily="65" charset="-120"/>
                <a:cs typeface="Arial" charset="0"/>
              </a:rPr>
              <a:t>練</a:t>
            </a:r>
            <a:r>
              <a:rPr lang="zh-TW" altLang="en-US" sz="3200" b="1" dirty="0">
                <a:solidFill>
                  <a:srgbClr val="C00000"/>
                </a:solidFill>
                <a:latin typeface="標楷體" pitchFamily="65" charset="-120"/>
                <a:ea typeface="標楷體" pitchFamily="65" charset="-120"/>
                <a:cs typeface="Arial" charset="0"/>
              </a:rPr>
              <a:t>案例</a:t>
            </a:r>
          </a:p>
        </p:txBody>
      </p:sp>
      <p:sp>
        <p:nvSpPr>
          <p:cNvPr id="7213" name="Text Box 45"/>
          <p:cNvSpPr txBox="1">
            <a:spLocks noChangeArrowheads="1"/>
          </p:cNvSpPr>
          <p:nvPr/>
        </p:nvSpPr>
        <p:spPr bwMode="white">
          <a:xfrm>
            <a:off x="1424948" y="4581128"/>
            <a:ext cx="6819460" cy="584775"/>
          </a:xfrm>
          <a:prstGeom prst="rect">
            <a:avLst/>
          </a:prstGeom>
          <a:noFill/>
          <a:ln w="9525">
            <a:noFill/>
            <a:miter lim="800000"/>
            <a:headEnd/>
            <a:tailEnd/>
          </a:ln>
          <a:effectLst/>
        </p:spPr>
        <p:txBody>
          <a:bodyPr wrap="square">
            <a:spAutoFit/>
          </a:bodyPr>
          <a:lstStyle/>
          <a:p>
            <a:pPr marL="457200" indent="-457200">
              <a:spcBef>
                <a:spcPct val="50000"/>
              </a:spcBef>
              <a:buClr>
                <a:schemeClr val="tx1"/>
              </a:buClr>
            </a:pPr>
            <a:r>
              <a:rPr lang="zh-TW" altLang="zh-TW" sz="3200" b="1" dirty="0">
                <a:solidFill>
                  <a:srgbClr val="C00000"/>
                </a:solidFill>
                <a:latin typeface="標楷體" pitchFamily="65" charset="-120"/>
                <a:ea typeface="標楷體" pitchFamily="65" charset="-120"/>
                <a:cs typeface="Arial" charset="0"/>
              </a:rPr>
              <a:t>兵棋推演情境模擬</a:t>
            </a:r>
            <a:r>
              <a:rPr lang="zh-TW" altLang="en-US" sz="3200" b="1" dirty="0" smtClean="0">
                <a:solidFill>
                  <a:srgbClr val="C00000"/>
                </a:solidFill>
                <a:latin typeface="標楷體" pitchFamily="65" charset="-120"/>
                <a:ea typeface="標楷體" pitchFamily="65" charset="-120"/>
                <a:cs typeface="Arial" charset="0"/>
              </a:rPr>
              <a:t>與</a:t>
            </a:r>
            <a:r>
              <a:rPr lang="zh-TW" altLang="en-US" sz="3200" b="1" dirty="0">
                <a:solidFill>
                  <a:srgbClr val="C00000"/>
                </a:solidFill>
                <a:latin typeface="標楷體" pitchFamily="65" charset="-120"/>
                <a:ea typeface="標楷體" pitchFamily="65" charset="-120"/>
                <a:cs typeface="Arial" charset="0"/>
              </a:rPr>
              <a:t>議題</a:t>
            </a:r>
            <a:r>
              <a:rPr lang="zh-TW" altLang="en-US" sz="3200" b="1" dirty="0" smtClean="0">
                <a:solidFill>
                  <a:srgbClr val="C00000"/>
                </a:solidFill>
                <a:latin typeface="標楷體" pitchFamily="65" charset="-120"/>
                <a:ea typeface="標楷體" pitchFamily="65" charset="-120"/>
                <a:cs typeface="Arial" charset="0"/>
              </a:rPr>
              <a:t>對策操作</a:t>
            </a:r>
            <a:endParaRPr lang="zh-TW" altLang="en-US" sz="3200" b="1" dirty="0">
              <a:solidFill>
                <a:srgbClr val="C00000"/>
              </a:solidFill>
              <a:latin typeface="標楷體" pitchFamily="65" charset="-120"/>
              <a:ea typeface="標楷體" pitchFamily="65" charset="-120"/>
              <a:cs typeface="Arial" charset="0"/>
            </a:endParaRPr>
          </a:p>
        </p:txBody>
      </p:sp>
      <p:sp>
        <p:nvSpPr>
          <p:cNvPr id="7214" name="Text Box 46"/>
          <p:cNvSpPr txBox="1">
            <a:spLocks noChangeArrowheads="1"/>
          </p:cNvSpPr>
          <p:nvPr/>
        </p:nvSpPr>
        <p:spPr bwMode="white">
          <a:xfrm>
            <a:off x="1402656" y="3852337"/>
            <a:ext cx="7129462" cy="584775"/>
          </a:xfrm>
          <a:prstGeom prst="rect">
            <a:avLst/>
          </a:prstGeom>
          <a:noFill/>
          <a:ln w="9525">
            <a:noFill/>
            <a:miter lim="800000"/>
            <a:headEnd/>
            <a:tailEnd/>
          </a:ln>
          <a:effectLst/>
        </p:spPr>
        <p:txBody>
          <a:bodyPr>
            <a:spAutoFit/>
          </a:bodyPr>
          <a:lstStyle/>
          <a:p>
            <a:pPr marL="457200" indent="-457200">
              <a:spcBef>
                <a:spcPct val="50000"/>
              </a:spcBef>
              <a:buClr>
                <a:schemeClr val="tx1"/>
              </a:buClr>
            </a:pPr>
            <a:r>
              <a:rPr lang="zh-TW" altLang="zh-TW" sz="3200" b="1" dirty="0">
                <a:solidFill>
                  <a:srgbClr val="333333"/>
                </a:solidFill>
                <a:latin typeface="標楷體" pitchFamily="65" charset="-120"/>
                <a:ea typeface="標楷體" pitchFamily="65" charset="-120"/>
                <a:cs typeface="Arial" charset="0"/>
              </a:rPr>
              <a:t>兵棋</a:t>
            </a:r>
            <a:r>
              <a:rPr lang="zh-TW" altLang="zh-TW" sz="3200" b="1" dirty="0" smtClean="0">
                <a:solidFill>
                  <a:srgbClr val="333333"/>
                </a:solidFill>
                <a:latin typeface="標楷體" pitchFamily="65" charset="-120"/>
                <a:ea typeface="標楷體" pitchFamily="65" charset="-120"/>
                <a:cs typeface="Arial" charset="0"/>
              </a:rPr>
              <a:t>推演</a:t>
            </a:r>
            <a:r>
              <a:rPr lang="zh-TW" altLang="en-US" sz="3200" b="1" dirty="0">
                <a:solidFill>
                  <a:srgbClr val="333333"/>
                </a:solidFill>
                <a:latin typeface="標楷體" pitchFamily="65" charset="-120"/>
                <a:ea typeface="標楷體" pitchFamily="65" charset="-120"/>
                <a:cs typeface="Arial" charset="0"/>
              </a:rPr>
              <a:t>先期</a:t>
            </a:r>
            <a:r>
              <a:rPr lang="zh-TW" altLang="en-US" sz="3200" b="1" dirty="0" smtClean="0">
                <a:solidFill>
                  <a:srgbClr val="333333"/>
                </a:solidFill>
                <a:latin typeface="標楷體" pitchFamily="65" charset="-120"/>
                <a:ea typeface="標楷體" pitchFamily="65" charset="-120"/>
                <a:cs typeface="Arial" charset="0"/>
              </a:rPr>
              <a:t>規劃與作業流</a:t>
            </a:r>
            <a:r>
              <a:rPr lang="zh-TW" altLang="en-US" sz="3200" b="1" dirty="0">
                <a:solidFill>
                  <a:srgbClr val="333333"/>
                </a:solidFill>
                <a:latin typeface="標楷體" pitchFamily="65" charset="-120"/>
                <a:ea typeface="標楷體" pitchFamily="65" charset="-120"/>
                <a:cs typeface="Arial" charset="0"/>
              </a:rPr>
              <a:t>程</a:t>
            </a:r>
            <a:r>
              <a:rPr lang="zh-TW" altLang="en-US" sz="3200" b="1" dirty="0" smtClean="0">
                <a:solidFill>
                  <a:srgbClr val="333333"/>
                </a:solidFill>
                <a:latin typeface="標楷體" pitchFamily="65" charset="-120"/>
                <a:ea typeface="標楷體" pitchFamily="65" charset="-120"/>
                <a:cs typeface="Arial" charset="0"/>
              </a:rPr>
              <a:t>重點</a:t>
            </a:r>
            <a:endParaRPr lang="zh-TW" altLang="en-US" sz="3200" b="1" dirty="0">
              <a:solidFill>
                <a:srgbClr val="333333"/>
              </a:solidFill>
              <a:latin typeface="標楷體" pitchFamily="65" charset="-120"/>
              <a:ea typeface="標楷體" pitchFamily="65" charset="-120"/>
              <a:cs typeface="Arial" charset="0"/>
            </a:endParaRPr>
          </a:p>
        </p:txBody>
      </p:sp>
      <p:sp>
        <p:nvSpPr>
          <p:cNvPr id="2" name="標題 1"/>
          <p:cNvSpPr>
            <a:spLocks noGrp="1"/>
          </p:cNvSpPr>
          <p:nvPr>
            <p:ph type="title"/>
          </p:nvPr>
        </p:nvSpPr>
        <p:spPr>
          <a:xfrm>
            <a:off x="107504" y="332657"/>
            <a:ext cx="6912768" cy="1080218"/>
          </a:xfrm>
        </p:spPr>
        <p:txBody>
          <a:bodyPr/>
          <a:lstStyle/>
          <a:p>
            <a:pPr algn="ctr">
              <a:spcBef>
                <a:spcPts val="600"/>
              </a:spcBef>
            </a:pPr>
            <a:r>
              <a:rPr lang="zh-TW" altLang="zh-TW" sz="3600" dirty="0">
                <a:latin typeface="微軟正黑體" pitchFamily="34" charset="-120"/>
                <a:ea typeface="微軟正黑體" pitchFamily="34" charset="-120"/>
              </a:rPr>
              <a:t>避難演練與兵棋推演</a:t>
            </a:r>
            <a:r>
              <a:rPr lang="en-US" altLang="zh-TW" sz="3600" dirty="0">
                <a:latin typeface="微軟正黑體" pitchFamily="34" charset="-120"/>
                <a:ea typeface="微軟正黑體" pitchFamily="34" charset="-120"/>
              </a:rPr>
              <a:t>—</a:t>
            </a:r>
            <a:r>
              <a:rPr lang="zh-TW" altLang="en-US" sz="3600" dirty="0">
                <a:latin typeface="微軟正黑體" pitchFamily="34" charset="-120"/>
                <a:ea typeface="微軟正黑體" pitchFamily="34" charset="-120"/>
              </a:rPr>
              <a:t>課程大綱</a:t>
            </a:r>
            <a:r>
              <a:rPr lang="zh-TW" altLang="en-US" sz="2800" dirty="0">
                <a:latin typeface="微軟正黑體" pitchFamily="34" charset="-120"/>
                <a:ea typeface="微軟正黑體" pitchFamily="34" charset="-120"/>
              </a:rPr>
              <a:t/>
            </a:r>
            <a:br>
              <a:rPr lang="zh-TW" altLang="en-US" sz="2800" dirty="0">
                <a:latin typeface="微軟正黑體" pitchFamily="34" charset="-120"/>
                <a:ea typeface="微軟正黑體" pitchFamily="34" charset="-120"/>
              </a:rPr>
            </a:br>
            <a:endParaRPr lang="zh-TW" altLang="en-US" sz="2800" dirty="0">
              <a:latin typeface="微軟正黑體" pitchFamily="34" charset="-120"/>
              <a:ea typeface="微軟正黑體" pitchFamily="34" charset="-120"/>
            </a:endParaRPr>
          </a:p>
        </p:txBody>
      </p:sp>
      <p:grpSp>
        <p:nvGrpSpPr>
          <p:cNvPr id="42" name="Group 13"/>
          <p:cNvGrpSpPr>
            <a:grpSpLocks/>
          </p:cNvGrpSpPr>
          <p:nvPr/>
        </p:nvGrpSpPr>
        <p:grpSpPr bwMode="auto">
          <a:xfrm>
            <a:off x="756667" y="5404321"/>
            <a:ext cx="7541131" cy="688975"/>
            <a:chOff x="720" y="1392"/>
            <a:chExt cx="4058" cy="480"/>
          </a:xfrm>
        </p:grpSpPr>
        <p:sp>
          <p:nvSpPr>
            <p:cNvPr id="43" name="AutoShape 14"/>
            <p:cNvSpPr>
              <a:spLocks noChangeArrowheads="1"/>
            </p:cNvSpPr>
            <p:nvPr/>
          </p:nvSpPr>
          <p:spPr bwMode="gray">
            <a:xfrm>
              <a:off x="720" y="1392"/>
              <a:ext cx="4058" cy="480"/>
            </a:xfrm>
            <a:prstGeom prst="roundRect">
              <a:avLst>
                <a:gd name="adj" fmla="val 17509"/>
              </a:avLst>
            </a:prstGeom>
            <a:solidFill>
              <a:srgbClr val="70A8DA"/>
            </a:solidFill>
            <a:ln w="9525">
              <a:noFill/>
              <a:round/>
              <a:headEnd/>
              <a:tailEnd/>
            </a:ln>
            <a:effectLst/>
          </p:spPr>
          <p:txBody>
            <a:bodyPr wrap="none" anchor="ctr"/>
            <a:lstStyle/>
            <a:p>
              <a:endParaRPr lang="zh-TW" altLang="en-US"/>
            </a:p>
          </p:txBody>
        </p:sp>
        <p:grpSp>
          <p:nvGrpSpPr>
            <p:cNvPr id="44" name="Group 15"/>
            <p:cNvGrpSpPr>
              <a:grpSpLocks/>
            </p:cNvGrpSpPr>
            <p:nvPr/>
          </p:nvGrpSpPr>
          <p:grpSpPr bwMode="auto">
            <a:xfrm>
              <a:off x="730" y="1407"/>
              <a:ext cx="4043" cy="444"/>
              <a:chOff x="744" y="1407"/>
              <a:chExt cx="3988" cy="444"/>
            </a:xfrm>
          </p:grpSpPr>
          <p:sp>
            <p:nvSpPr>
              <p:cNvPr id="45" name="AutoShape 16"/>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w="9525">
                <a:noFill/>
                <a:round/>
                <a:headEnd/>
                <a:tailEnd/>
              </a:ln>
              <a:effectLst/>
            </p:spPr>
            <p:txBody>
              <a:bodyPr wrap="none" anchor="ctr"/>
              <a:lstStyle/>
              <a:p>
                <a:endParaRPr lang="zh-TW" altLang="en-US"/>
              </a:p>
            </p:txBody>
          </p:sp>
          <p:sp>
            <p:nvSpPr>
              <p:cNvPr id="46" name="AutoShape 17"/>
              <p:cNvSpPr>
                <a:spLocks noChangeArrowheads="1"/>
              </p:cNvSpPr>
              <p:nvPr/>
            </p:nvSpPr>
            <p:spPr bwMode="gray">
              <a:xfrm>
                <a:off x="744" y="1407"/>
                <a:ext cx="3988" cy="115"/>
              </a:xfrm>
              <a:prstGeom prst="roundRect">
                <a:avLst>
                  <a:gd name="adj" fmla="val 50000"/>
                </a:avLst>
              </a:prstGeom>
              <a:gradFill rotWithShape="1">
                <a:gsLst>
                  <a:gs pos="0">
                    <a:schemeClr val="folHlink">
                      <a:gamma/>
                      <a:tint val="0"/>
                      <a:invGamma/>
                    </a:schemeClr>
                  </a:gs>
                  <a:gs pos="100000">
                    <a:schemeClr val="folHlink">
                      <a:alpha val="0"/>
                    </a:schemeClr>
                  </a:gs>
                </a:gsLst>
                <a:lin ang="5400000" scaled="1"/>
              </a:gradFill>
              <a:ln w="9525">
                <a:noFill/>
                <a:round/>
                <a:headEnd/>
                <a:tailEnd/>
              </a:ln>
              <a:effectLst/>
            </p:spPr>
            <p:txBody>
              <a:bodyPr wrap="none" anchor="ctr"/>
              <a:lstStyle/>
              <a:p>
                <a:endParaRPr lang="zh-TW" altLang="en-US"/>
              </a:p>
            </p:txBody>
          </p:sp>
        </p:grpSp>
      </p:grpSp>
      <p:sp>
        <p:nvSpPr>
          <p:cNvPr id="47" name="Text Box 31"/>
          <p:cNvSpPr txBox="1">
            <a:spLocks noChangeArrowheads="1"/>
          </p:cNvSpPr>
          <p:nvPr/>
        </p:nvSpPr>
        <p:spPr bwMode="white">
          <a:xfrm>
            <a:off x="828104" y="5548783"/>
            <a:ext cx="381000" cy="457200"/>
          </a:xfrm>
          <a:prstGeom prst="rect">
            <a:avLst/>
          </a:prstGeom>
          <a:noFill/>
          <a:ln w="9525">
            <a:noFill/>
            <a:miter lim="800000"/>
            <a:headEnd/>
            <a:tailEnd/>
          </a:ln>
          <a:effectLst/>
        </p:spPr>
        <p:txBody>
          <a:bodyPr>
            <a:spAutoFit/>
          </a:bodyPr>
          <a:lstStyle/>
          <a:p>
            <a:pPr algn="ctr">
              <a:spcBef>
                <a:spcPct val="50000"/>
              </a:spcBef>
            </a:pPr>
            <a:r>
              <a:rPr lang="en-US" altLang="zh-TW" sz="2400" b="1" dirty="0" smtClean="0">
                <a:solidFill>
                  <a:srgbClr val="333333"/>
                </a:solidFill>
                <a:ea typeface="新細明體" pitchFamily="18" charset="-120"/>
                <a:cs typeface="Arial" charset="0"/>
              </a:rPr>
              <a:t>6</a:t>
            </a:r>
            <a:endParaRPr lang="en-US" altLang="zh-TW" sz="2400" b="1" dirty="0">
              <a:solidFill>
                <a:srgbClr val="333333"/>
              </a:solidFill>
              <a:ea typeface="新細明體" pitchFamily="18" charset="-120"/>
              <a:cs typeface="Arial" charset="0"/>
            </a:endParaRPr>
          </a:p>
        </p:txBody>
      </p:sp>
      <p:sp>
        <p:nvSpPr>
          <p:cNvPr id="48" name="Text Box 46"/>
          <p:cNvSpPr txBox="1">
            <a:spLocks noChangeArrowheads="1"/>
          </p:cNvSpPr>
          <p:nvPr/>
        </p:nvSpPr>
        <p:spPr bwMode="white">
          <a:xfrm>
            <a:off x="1402978" y="5482763"/>
            <a:ext cx="7129462" cy="584775"/>
          </a:xfrm>
          <a:prstGeom prst="rect">
            <a:avLst/>
          </a:prstGeom>
          <a:noFill/>
          <a:ln w="9525">
            <a:noFill/>
            <a:miter lim="800000"/>
            <a:headEnd/>
            <a:tailEnd/>
          </a:ln>
          <a:effectLst/>
        </p:spPr>
        <p:txBody>
          <a:bodyPr>
            <a:spAutoFit/>
          </a:bodyPr>
          <a:lstStyle/>
          <a:p>
            <a:pPr marL="457200" indent="-457200">
              <a:spcBef>
                <a:spcPct val="50000"/>
              </a:spcBef>
              <a:buClr>
                <a:schemeClr val="tx1"/>
              </a:buClr>
            </a:pPr>
            <a:r>
              <a:rPr lang="zh-TW" altLang="zh-TW" sz="3200" b="1" dirty="0">
                <a:solidFill>
                  <a:srgbClr val="333333"/>
                </a:solidFill>
                <a:latin typeface="標楷體" pitchFamily="65" charset="-120"/>
                <a:ea typeface="標楷體" pitchFamily="65" charset="-120"/>
                <a:cs typeface="Arial" charset="0"/>
              </a:rPr>
              <a:t>兵棋</a:t>
            </a:r>
            <a:r>
              <a:rPr lang="zh-TW" altLang="zh-TW" sz="3200" b="1" dirty="0" smtClean="0">
                <a:solidFill>
                  <a:srgbClr val="333333"/>
                </a:solidFill>
                <a:latin typeface="標楷體" pitchFamily="65" charset="-120"/>
                <a:ea typeface="標楷體" pitchFamily="65" charset="-120"/>
                <a:cs typeface="Arial" charset="0"/>
              </a:rPr>
              <a:t>推演</a:t>
            </a:r>
            <a:r>
              <a:rPr lang="zh-TW" altLang="en-US" sz="3200" b="1" dirty="0" smtClean="0">
                <a:solidFill>
                  <a:srgbClr val="333333"/>
                </a:solidFill>
                <a:latin typeface="標楷體" pitchFamily="65" charset="-120"/>
                <a:ea typeface="標楷體" pitchFamily="65" charset="-120"/>
                <a:cs typeface="Arial" charset="0"/>
              </a:rPr>
              <a:t>腳本撰</a:t>
            </a:r>
            <a:r>
              <a:rPr lang="zh-TW" altLang="en-US" sz="3200" b="1" dirty="0">
                <a:solidFill>
                  <a:srgbClr val="333333"/>
                </a:solidFill>
                <a:latin typeface="標楷體" pitchFamily="65" charset="-120"/>
                <a:ea typeface="標楷體" pitchFamily="65" charset="-120"/>
                <a:cs typeface="Arial" charset="0"/>
              </a:rPr>
              <a:t>寫</a:t>
            </a:r>
            <a:r>
              <a:rPr lang="zh-TW" altLang="en-US" sz="3200" b="1" dirty="0" smtClean="0">
                <a:solidFill>
                  <a:srgbClr val="333333"/>
                </a:solidFill>
                <a:latin typeface="標楷體" pitchFamily="65" charset="-120"/>
                <a:ea typeface="標楷體" pitchFamily="65" charset="-120"/>
                <a:cs typeface="Arial" charset="0"/>
              </a:rPr>
              <a:t>與</a:t>
            </a:r>
            <a:r>
              <a:rPr lang="zh-TW" altLang="zh-TW" sz="3200" b="1" dirty="0" smtClean="0">
                <a:solidFill>
                  <a:srgbClr val="333333"/>
                </a:solidFill>
                <a:latin typeface="標楷體" pitchFamily="65" charset="-120"/>
                <a:ea typeface="標楷體" pitchFamily="65" charset="-120"/>
                <a:cs typeface="Arial" charset="0"/>
              </a:rPr>
              <a:t>成果評估</a:t>
            </a:r>
            <a:r>
              <a:rPr lang="zh-TW" altLang="en-US" sz="3200" b="1" dirty="0" smtClean="0">
                <a:solidFill>
                  <a:srgbClr val="333333"/>
                </a:solidFill>
                <a:latin typeface="標楷體" pitchFamily="65" charset="-120"/>
                <a:ea typeface="標楷體" pitchFamily="65" charset="-120"/>
                <a:cs typeface="Arial" charset="0"/>
              </a:rPr>
              <a:t>檢討</a:t>
            </a:r>
            <a:endParaRPr lang="zh-TW" altLang="en-US" sz="3200" b="1" dirty="0">
              <a:solidFill>
                <a:srgbClr val="333333"/>
              </a:solidFill>
              <a:latin typeface="標楷體" pitchFamily="65" charset="-120"/>
              <a:ea typeface="標楷體" pitchFamily="65" charset="-120"/>
              <a:cs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20</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467544" y="1875197"/>
            <a:ext cx="8424936" cy="1200329"/>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 八、搜救及傷患救助</a:t>
            </a:r>
          </a:p>
          <a:p>
            <a:r>
              <a:rPr lang="x-none" altLang="zh-TW" b="1" dirty="0">
                <a:solidFill>
                  <a:srgbClr val="0C0D03"/>
                </a:solidFill>
                <a:latin typeface="微軟正黑體" pitchFamily="34" charset="-120"/>
                <a:ea typeface="微軟正黑體" pitchFamily="34" charset="-120"/>
              </a:rPr>
              <a:t>    </a:t>
            </a:r>
            <a:r>
              <a:rPr lang="en-US" altLang="zh-TW" b="1" dirty="0" smtClean="0">
                <a:solidFill>
                  <a:srgbClr val="0C0D03"/>
                </a:solidFill>
                <a:latin typeface="微軟正黑體" pitchFamily="34" charset="-120"/>
                <a:ea typeface="微軟正黑體" pitchFamily="34" charset="-120"/>
              </a:rPr>
              <a:t>     </a:t>
            </a:r>
            <a:r>
              <a:rPr lang="x-none" altLang="zh-TW" b="1" dirty="0" smtClean="0">
                <a:solidFill>
                  <a:srgbClr val="0C0D03"/>
                </a:solidFill>
                <a:latin typeface="微軟正黑體" pitchFamily="34" charset="-120"/>
                <a:ea typeface="微軟正黑體" pitchFamily="34" charset="-120"/>
              </a:rPr>
              <a:t>地震後</a:t>
            </a:r>
            <a:r>
              <a:rPr lang="zh-TW" altLang="zh-TW" b="1" dirty="0">
                <a:solidFill>
                  <a:srgbClr val="0C0D03"/>
                </a:solidFill>
                <a:latin typeface="微軟正黑體" pitchFamily="34" charset="-120"/>
                <a:ea typeface="微軟正黑體" pitchFamily="34" charset="-120"/>
              </a:rPr>
              <a:t>，</a:t>
            </a:r>
            <a:r>
              <a:rPr lang="x-none" altLang="zh-TW" b="1" dirty="0">
                <a:solidFill>
                  <a:srgbClr val="0C0D03"/>
                </a:solidFill>
                <a:latin typeface="微軟正黑體" pitchFamily="34" charset="-120"/>
                <a:ea typeface="微軟正黑體" pitchFamily="34" charset="-120"/>
              </a:rPr>
              <a:t>猴硐國小</a:t>
            </a:r>
            <a:r>
              <a:rPr lang="zh-TW" altLang="zh-TW" b="1" dirty="0">
                <a:solidFill>
                  <a:srgbClr val="0C0D03"/>
                </a:solidFill>
                <a:latin typeface="微軟正黑體" pitchFamily="34" charset="-120"/>
                <a:ea typeface="微軟正黑體" pitchFamily="34" charset="-120"/>
              </a:rPr>
              <a:t>的緊急</a:t>
            </a:r>
            <a:r>
              <a:rPr lang="x-none" altLang="zh-TW" b="1" dirty="0">
                <a:solidFill>
                  <a:srgbClr val="0C0D03"/>
                </a:solidFill>
                <a:latin typeface="微軟正黑體" pitchFamily="34" charset="-120"/>
                <a:ea typeface="微軟正黑體" pitchFamily="34" charset="-120"/>
              </a:rPr>
              <a:t>搶救組</a:t>
            </a:r>
            <a:r>
              <a:rPr lang="zh-TW" altLang="zh-TW" b="1" dirty="0">
                <a:solidFill>
                  <a:srgbClr val="0C0D03"/>
                </a:solidFill>
                <a:latin typeface="微軟正黑體" pitchFamily="34" charset="-120"/>
                <a:ea typeface="微軟正黑體" pitchFamily="34" charset="-120"/>
              </a:rPr>
              <a:t>至</a:t>
            </a:r>
            <a:r>
              <a:rPr lang="x-none" altLang="zh-TW" b="1" dirty="0">
                <a:solidFill>
                  <a:srgbClr val="0C0D03"/>
                </a:solidFill>
                <a:latin typeface="微軟正黑體" pitchFamily="34" charset="-120"/>
                <a:ea typeface="微軟正黑體" pitchFamily="34" charset="-120"/>
              </a:rPr>
              <a:t>校園各</a:t>
            </a:r>
            <a:r>
              <a:rPr lang="zh-TW" altLang="zh-TW" b="1" dirty="0">
                <a:solidFill>
                  <a:srgbClr val="0C0D03"/>
                </a:solidFill>
                <a:latin typeface="微軟正黑體" pitchFamily="34" charset="-120"/>
                <a:ea typeface="微軟正黑體" pitchFamily="34" charset="-120"/>
              </a:rPr>
              <a:t>地</a:t>
            </a:r>
            <a:r>
              <a:rPr lang="x-none" altLang="zh-TW" b="1" dirty="0">
                <a:solidFill>
                  <a:srgbClr val="0C0D03"/>
                </a:solidFill>
                <a:latin typeface="微軟正黑體" pitchFamily="34" charset="-120"/>
                <a:ea typeface="微軟正黑體" pitchFamily="34" charset="-120"/>
              </a:rPr>
              <a:t>巡視</a:t>
            </a:r>
            <a:r>
              <a:rPr lang="zh-TW" altLang="zh-TW" b="1" dirty="0">
                <a:solidFill>
                  <a:srgbClr val="0C0D03"/>
                </a:solidFill>
                <a:latin typeface="微軟正黑體" pitchFamily="34" charset="-120"/>
                <a:ea typeface="微軟正黑體" pitchFamily="34" charset="-120"/>
              </a:rPr>
              <a:t>是否有</a:t>
            </a:r>
            <a:r>
              <a:rPr lang="x-none" altLang="zh-TW" b="1" dirty="0">
                <a:solidFill>
                  <a:srgbClr val="0C0D03"/>
                </a:solidFill>
                <a:latin typeface="微軟正黑體" pitchFamily="34" charset="-120"/>
                <a:ea typeface="微軟正黑體" pitchFamily="34" charset="-120"/>
              </a:rPr>
              <a:t>學生失蹤</a:t>
            </a:r>
            <a:r>
              <a:rPr lang="zh-TW" altLang="zh-TW" b="1" dirty="0">
                <a:solidFill>
                  <a:srgbClr val="0C0D03"/>
                </a:solidFill>
                <a:latin typeface="微軟正黑體" pitchFamily="34" charset="-120"/>
                <a:ea typeface="微軟正黑體" pitchFamily="34" charset="-120"/>
              </a:rPr>
              <a:t>。有部分學生因疏散避難時跌傷</a:t>
            </a:r>
            <a:r>
              <a:rPr lang="x-none"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由</a:t>
            </a:r>
            <a:r>
              <a:rPr lang="x-none" altLang="zh-TW" b="1" dirty="0">
                <a:solidFill>
                  <a:srgbClr val="0C0D03"/>
                </a:solidFill>
                <a:latin typeface="微軟正黑體" pitchFamily="34" charset="-120"/>
                <a:ea typeface="微軟正黑體" pitchFamily="34" charset="-120"/>
              </a:rPr>
              <a:t>猴硐國小</a:t>
            </a:r>
            <a:r>
              <a:rPr lang="zh-TW" altLang="zh-TW" b="1" dirty="0">
                <a:solidFill>
                  <a:srgbClr val="0C0D03"/>
                </a:solidFill>
                <a:latin typeface="微軟正黑體" pitchFamily="34" charset="-120"/>
                <a:ea typeface="微軟正黑體" pitchFamily="34" charset="-120"/>
              </a:rPr>
              <a:t>健康中心進駐緊急</a:t>
            </a:r>
            <a:r>
              <a:rPr lang="x-none" altLang="zh-TW" b="1" dirty="0">
                <a:solidFill>
                  <a:srgbClr val="0C0D03"/>
                </a:solidFill>
                <a:latin typeface="微軟正黑體" pitchFamily="34" charset="-120"/>
                <a:ea typeface="微軟正黑體" pitchFamily="34" charset="-120"/>
              </a:rPr>
              <a:t>救護站，將受傷學生進行</a:t>
            </a:r>
            <a:r>
              <a:rPr lang="zh-TW" altLang="zh-TW" b="1" dirty="0">
                <a:solidFill>
                  <a:srgbClr val="0C0D03"/>
                </a:solidFill>
                <a:latin typeface="微軟正黑體" pitchFamily="34" charset="-120"/>
                <a:ea typeface="微軟正黑體" pitchFamily="34" charset="-120"/>
              </a:rPr>
              <a:t>簡易傷口處理、</a:t>
            </a:r>
            <a:r>
              <a:rPr lang="x-none" altLang="zh-TW" b="1" dirty="0">
                <a:solidFill>
                  <a:srgbClr val="0C0D03"/>
                </a:solidFill>
                <a:latin typeface="微軟正黑體" pitchFamily="34" charset="-120"/>
                <a:ea typeface="微軟正黑體" pitchFamily="34" charset="-120"/>
              </a:rPr>
              <a:t>包紮</a:t>
            </a:r>
            <a:r>
              <a:rPr lang="zh-TW" altLang="zh-TW" b="1" dirty="0">
                <a:solidFill>
                  <a:srgbClr val="0C0D03"/>
                </a:solidFill>
                <a:latin typeface="微軟正黑體" pitchFamily="34" charset="-120"/>
                <a:ea typeface="微軟正黑體" pitchFamily="34" charset="-120"/>
              </a:rPr>
              <a:t>，</a:t>
            </a:r>
            <a:r>
              <a:rPr lang="x-none" altLang="zh-TW" b="1" dirty="0">
                <a:solidFill>
                  <a:srgbClr val="0C0D03"/>
                </a:solidFill>
                <a:latin typeface="微軟正黑體" pitchFamily="34" charset="-120"/>
                <a:ea typeface="微軟正黑體" pitchFamily="34" charset="-120"/>
              </a:rPr>
              <a:t>猴硐里聯合應變中心</a:t>
            </a:r>
            <a:r>
              <a:rPr lang="zh-TW" altLang="zh-TW" b="1" dirty="0">
                <a:solidFill>
                  <a:srgbClr val="0C0D03"/>
                </a:solidFill>
                <a:latin typeface="微軟正黑體" pitchFamily="34" charset="-120"/>
                <a:ea typeface="微軟正黑體" pitchFamily="34" charset="-120"/>
              </a:rPr>
              <a:t>的關懷救護組協助支援</a:t>
            </a:r>
            <a:r>
              <a:rPr lang="x-none" altLang="zh-TW" b="1" dirty="0">
                <a:solidFill>
                  <a:srgbClr val="0C0D03"/>
                </a:solidFill>
                <a:latin typeface="微軟正黑體" pitchFamily="34" charset="-120"/>
                <a:ea typeface="微軟正黑體" pitchFamily="34" charset="-120"/>
              </a:rPr>
              <a:t>。</a:t>
            </a:r>
            <a:endParaRPr lang="zh-TW" altLang="zh-TW" b="1" dirty="0">
              <a:solidFill>
                <a:srgbClr val="0C0D03"/>
              </a:solidFill>
              <a:latin typeface="微軟正黑體" pitchFamily="34" charset="-120"/>
              <a:ea typeface="微軟正黑體" pitchFamily="34" charset="-120"/>
            </a:endParaRPr>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164254"/>
            <a:ext cx="4918351" cy="233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1245" y="3156525"/>
            <a:ext cx="3456959" cy="233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5" y="4755631"/>
            <a:ext cx="3024335" cy="189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21</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467544" y="1844824"/>
            <a:ext cx="8262664" cy="2031325"/>
          </a:xfrm>
          <a:prstGeom prst="rect">
            <a:avLst/>
          </a:prstGeom>
        </p:spPr>
        <p:txBody>
          <a:bodyPr wrap="square">
            <a:spAutoFit/>
          </a:bodyPr>
          <a:lstStyle/>
          <a:p>
            <a:r>
              <a:rPr lang="zh-TW" altLang="zh-TW" b="1" dirty="0">
                <a:solidFill>
                  <a:srgbClr val="0C0D03"/>
                </a:solidFill>
                <a:latin typeface="微軟正黑體" pitchFamily="34" charset="-120"/>
                <a:ea typeface="微軟正黑體" pitchFamily="34" charset="-120"/>
              </a:rPr>
              <a:t>九、學生及鄉親進行安置及心靈輔導</a:t>
            </a:r>
          </a:p>
          <a:p>
            <a:r>
              <a:rPr lang="x-none" altLang="zh-TW" b="1" dirty="0">
                <a:solidFill>
                  <a:srgbClr val="0C0D03"/>
                </a:solidFill>
                <a:latin typeface="微軟正黑體" pitchFamily="34" charset="-120"/>
                <a:ea typeface="微軟正黑體" pitchFamily="34" charset="-120"/>
              </a:rPr>
              <a:t>   </a:t>
            </a:r>
            <a:r>
              <a:rPr lang="en-US" altLang="zh-TW" b="1" dirty="0" smtClean="0">
                <a:solidFill>
                  <a:srgbClr val="0C0D03"/>
                </a:solidFill>
                <a:latin typeface="微軟正黑體" pitchFamily="34" charset="-120"/>
                <a:ea typeface="微軟正黑體" pitchFamily="34" charset="-120"/>
              </a:rPr>
              <a:t>     </a:t>
            </a:r>
            <a:r>
              <a:rPr lang="x-none" altLang="zh-TW" b="1" dirty="0" smtClean="0">
                <a:solidFill>
                  <a:srgbClr val="0C0D03"/>
                </a:solidFill>
                <a:latin typeface="微軟正黑體" pitchFamily="34" charset="-120"/>
                <a:ea typeface="微軟正黑體" pitchFamily="34" charset="-120"/>
              </a:rPr>
              <a:t> </a:t>
            </a:r>
            <a:r>
              <a:rPr lang="zh-TW" altLang="zh-TW" b="1" dirty="0">
                <a:solidFill>
                  <a:srgbClr val="0C0D03"/>
                </a:solidFill>
                <a:latin typeface="微軟正黑體" pitchFamily="34" charset="-120"/>
                <a:ea typeface="微軟正黑體" pitchFamily="34" charset="-120"/>
              </a:rPr>
              <a:t>災害發生，為避免引發災民及學生恐慌，</a:t>
            </a:r>
            <a:r>
              <a:rPr lang="x-none" altLang="zh-TW" b="1" dirty="0">
                <a:solidFill>
                  <a:srgbClr val="0C0D03"/>
                </a:solidFill>
                <a:latin typeface="微軟正黑體" pitchFamily="34" charset="-120"/>
                <a:ea typeface="微軟正黑體" pitchFamily="34" charset="-120"/>
              </a:rPr>
              <a:t>猴硐</a:t>
            </a:r>
            <a:r>
              <a:rPr lang="zh-TW" altLang="zh-TW" b="1" dirty="0">
                <a:solidFill>
                  <a:srgbClr val="0C0D03"/>
                </a:solidFill>
                <a:latin typeface="微軟正黑體" pitchFamily="34" charset="-120"/>
                <a:ea typeface="微軟正黑體" pitchFamily="34" charset="-120"/>
              </a:rPr>
              <a:t>國小緊急救護組進行心靈輔導；另外，針對收容所及學生進行家長領回</a:t>
            </a:r>
            <a:r>
              <a:rPr lang="zh-TW" altLang="zh-TW" b="1" dirty="0" smtClean="0">
                <a:solidFill>
                  <a:srgbClr val="0C0D03"/>
                </a:solidFill>
                <a:latin typeface="微軟正黑體" pitchFamily="34" charset="-120"/>
                <a:ea typeface="微軟正黑體" pitchFamily="34" charset="-120"/>
              </a:rPr>
              <a:t>。</a:t>
            </a:r>
            <a:r>
              <a:rPr lang="en-US" altLang="zh-TW" b="1" dirty="0" smtClean="0">
                <a:solidFill>
                  <a:srgbClr val="0C0D03"/>
                </a:solidFill>
                <a:latin typeface="微軟正黑體" pitchFamily="34" charset="-120"/>
                <a:ea typeface="微軟正黑體" pitchFamily="34" charset="-120"/>
              </a:rPr>
              <a:t/>
            </a:r>
            <a:br>
              <a:rPr lang="en-US" altLang="zh-TW" b="1" dirty="0" smtClean="0">
                <a:solidFill>
                  <a:srgbClr val="0C0D03"/>
                </a:solidFill>
                <a:latin typeface="微軟正黑體" pitchFamily="34" charset="-120"/>
                <a:ea typeface="微軟正黑體" pitchFamily="34" charset="-120"/>
              </a:rPr>
            </a:br>
            <a:endParaRPr lang="zh-TW" altLang="zh-TW" b="1" dirty="0">
              <a:solidFill>
                <a:srgbClr val="0C0D03"/>
              </a:solidFill>
              <a:latin typeface="微軟正黑體" pitchFamily="34" charset="-120"/>
              <a:ea typeface="微軟正黑體" pitchFamily="34" charset="-120"/>
            </a:endParaRPr>
          </a:p>
          <a:p>
            <a:r>
              <a:rPr lang="en-US" altLang="zh-TW" b="1" dirty="0">
                <a:solidFill>
                  <a:srgbClr val="0C0D03"/>
                </a:solidFill>
                <a:latin typeface="微軟正黑體" pitchFamily="34" charset="-120"/>
                <a:ea typeface="微軟正黑體" pitchFamily="34" charset="-120"/>
              </a:rPr>
              <a:t>  </a:t>
            </a:r>
            <a:r>
              <a:rPr lang="zh-TW" altLang="zh-TW" b="1" dirty="0">
                <a:solidFill>
                  <a:srgbClr val="0C0D03"/>
                </a:solidFill>
                <a:latin typeface="微軟正黑體" pitchFamily="34" charset="-120"/>
                <a:ea typeface="微軟正黑體" pitchFamily="34" charset="-120"/>
              </a:rPr>
              <a:t>十、災情掌握、回報</a:t>
            </a:r>
          </a:p>
          <a:p>
            <a:r>
              <a:rPr lang="x-none" altLang="zh-TW" b="1" dirty="0">
                <a:solidFill>
                  <a:srgbClr val="0C0D03"/>
                </a:solidFill>
                <a:latin typeface="微軟正黑體" pitchFamily="34" charset="-120"/>
                <a:ea typeface="微軟正黑體" pitchFamily="34" charset="-120"/>
              </a:rPr>
              <a:t>   </a:t>
            </a:r>
            <a:r>
              <a:rPr lang="en-US" altLang="zh-TW" b="1" dirty="0" smtClean="0">
                <a:solidFill>
                  <a:srgbClr val="0C0D03"/>
                </a:solidFill>
                <a:latin typeface="微軟正黑體" pitchFamily="34" charset="-120"/>
                <a:ea typeface="微軟正黑體" pitchFamily="34" charset="-120"/>
              </a:rPr>
              <a:t>     </a:t>
            </a:r>
            <a:r>
              <a:rPr lang="x-none" altLang="zh-TW" b="1" dirty="0" smtClean="0">
                <a:solidFill>
                  <a:srgbClr val="0C0D03"/>
                </a:solidFill>
                <a:latin typeface="微軟正黑體" pitchFamily="34" charset="-120"/>
                <a:ea typeface="微軟正黑體" pitchFamily="34" charset="-120"/>
              </a:rPr>
              <a:t> </a:t>
            </a:r>
            <a:r>
              <a:rPr lang="zh-TW" altLang="zh-TW" b="1" dirty="0">
                <a:solidFill>
                  <a:srgbClr val="0C0D03"/>
                </a:solidFill>
                <a:latin typeface="微軟正黑體" pitchFamily="34" charset="-120"/>
                <a:ea typeface="微軟正黑體" pitchFamily="34" charset="-120"/>
              </a:rPr>
              <a:t>將災情狀況回報至上級機關</a:t>
            </a:r>
            <a:r>
              <a:rPr lang="x-none"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如</a:t>
            </a:r>
            <a:r>
              <a:rPr lang="x-none" altLang="zh-TW" b="1" dirty="0">
                <a:solidFill>
                  <a:srgbClr val="0C0D03"/>
                </a:solidFill>
                <a:latin typeface="微軟正黑體" pitchFamily="34" charset="-120"/>
                <a:ea typeface="微軟正黑體" pitchFamily="34" charset="-120"/>
              </a:rPr>
              <a:t>猴硐</a:t>
            </a:r>
            <a:r>
              <a:rPr lang="zh-TW" altLang="zh-TW" b="1" dirty="0">
                <a:solidFill>
                  <a:srgbClr val="0C0D03"/>
                </a:solidFill>
                <a:latin typeface="微軟正黑體" pitchFamily="34" charset="-120"/>
                <a:ea typeface="微軟正黑體" pitchFamily="34" charset="-120"/>
              </a:rPr>
              <a:t>國小上報新北市政府教育局、</a:t>
            </a:r>
            <a:r>
              <a:rPr lang="x-none" altLang="zh-TW" b="1" dirty="0">
                <a:solidFill>
                  <a:srgbClr val="0C0D03"/>
                </a:solidFill>
                <a:latin typeface="微軟正黑體" pitchFamily="34" charset="-120"/>
                <a:ea typeface="微軟正黑體" pitchFamily="34" charset="-120"/>
              </a:rPr>
              <a:t>猴硐</a:t>
            </a:r>
            <a:r>
              <a:rPr lang="zh-TW" altLang="zh-TW" b="1" dirty="0">
                <a:solidFill>
                  <a:srgbClr val="0C0D03"/>
                </a:solidFill>
                <a:latin typeface="微軟正黑體" pitchFamily="34" charset="-120"/>
                <a:ea typeface="微軟正黑體" pitchFamily="34" charset="-120"/>
              </a:rPr>
              <a:t>里聯合防災應變中心呈報瑞芳區公所應變中心</a:t>
            </a:r>
            <a:r>
              <a:rPr lang="x-none"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6529" y="4002525"/>
            <a:ext cx="4903679" cy="231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768" y="4002525"/>
            <a:ext cx="5408206" cy="231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466" y="4725144"/>
            <a:ext cx="563191" cy="158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105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196792"/>
            <a:ext cx="3456236" cy="216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979" y="3162077"/>
            <a:ext cx="2286461" cy="145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0972" y="5301208"/>
            <a:ext cx="739100" cy="10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59" y="4133906"/>
            <a:ext cx="3988411" cy="224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投影片編號版面配置區 6"/>
          <p:cNvSpPr>
            <a:spLocks noGrp="1"/>
          </p:cNvSpPr>
          <p:nvPr>
            <p:ph type="sldNum" sz="quarter" idx="12"/>
          </p:nvPr>
        </p:nvSpPr>
        <p:spPr/>
        <p:txBody>
          <a:bodyPr/>
          <a:lstStyle/>
          <a:p>
            <a:fld id="{C4732C00-25E4-4FDD-BB3C-FFB30177A0A2}" type="slidenum">
              <a:rPr lang="zh-TW" altLang="en-US"/>
              <a:pPr/>
              <a:t>22</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圓角矩形 1"/>
          <p:cNvSpPr/>
          <p:nvPr/>
        </p:nvSpPr>
        <p:spPr bwMode="auto">
          <a:xfrm>
            <a:off x="572559" y="1772816"/>
            <a:ext cx="1794207" cy="504056"/>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50000"/>
              </a:lnSpc>
              <a:spcBef>
                <a:spcPct val="0"/>
              </a:spcBef>
              <a:spcAft>
                <a:spcPct val="0"/>
              </a:spcAft>
              <a:buClrTx/>
              <a:buSzTx/>
              <a:buFontTx/>
              <a:buNone/>
              <a:tabLst/>
            </a:pPr>
            <a:r>
              <a:rPr lang="zh-TW" altLang="en-US" b="1" dirty="0" smtClean="0">
                <a:solidFill>
                  <a:srgbClr val="0C0D03"/>
                </a:solidFill>
                <a:latin typeface="微軟正黑體" pitchFamily="34" charset="-120"/>
                <a:ea typeface="微軟正黑體" pitchFamily="34" charset="-120"/>
              </a:rPr>
              <a:t>防災教育宣導</a:t>
            </a:r>
            <a:endParaRPr kumimoji="0" lang="zh-TW" altLang="en-US" sz="1800" b="1" i="0" u="none" strike="noStrike" cap="none" normalizeH="0" baseline="0" dirty="0" smtClean="0">
              <a:ln>
                <a:noFill/>
              </a:ln>
              <a:solidFill>
                <a:srgbClr val="0C0D03"/>
              </a:solidFill>
              <a:effectLst/>
              <a:latin typeface="微軟正黑體" pitchFamily="34" charset="-120"/>
              <a:ea typeface="微軟正黑體" pitchFamily="34" charset="-120"/>
            </a:endParaRPr>
          </a:p>
        </p:txBody>
      </p:sp>
      <p:pic>
        <p:nvPicPr>
          <p:cNvPr id="2457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559" y="2559696"/>
            <a:ext cx="3008586" cy="159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1194" y="3735302"/>
            <a:ext cx="2156555" cy="201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1880" y="2093954"/>
            <a:ext cx="2892099" cy="252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0072" y="4437112"/>
            <a:ext cx="3340353" cy="188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105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23</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3713" y="5149809"/>
            <a:ext cx="2245543" cy="156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39552" y="1772816"/>
            <a:ext cx="8424936" cy="3416320"/>
          </a:xfrm>
          <a:prstGeom prst="rect">
            <a:avLst/>
          </a:prstGeom>
        </p:spPr>
        <p:txBody>
          <a:bodyPr wrap="square">
            <a:spAutoFit/>
          </a:bodyPr>
          <a:lstStyle/>
          <a:p>
            <a:pPr marL="285750"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核能</a:t>
            </a:r>
            <a:r>
              <a:rPr lang="zh-TW" altLang="en-US" b="1" dirty="0">
                <a:solidFill>
                  <a:srgbClr val="0C0D03"/>
                </a:solidFill>
                <a:latin typeface="微軟正黑體" pitchFamily="34" charset="-120"/>
                <a:ea typeface="微軟正黑體" pitchFamily="34" charset="-120"/>
              </a:rPr>
              <a:t>電廠緊急應變計畫區擴大成</a:t>
            </a:r>
            <a:r>
              <a:rPr lang="en-US" altLang="zh-TW" b="1" dirty="0">
                <a:solidFill>
                  <a:srgbClr val="0C0D03"/>
                </a:solidFill>
                <a:latin typeface="微軟正黑體" pitchFamily="34" charset="-120"/>
                <a:ea typeface="微軟正黑體" pitchFamily="34" charset="-120"/>
              </a:rPr>
              <a:t>8</a:t>
            </a:r>
            <a:r>
              <a:rPr lang="zh-TW" altLang="en-US" b="1" dirty="0">
                <a:solidFill>
                  <a:srgbClr val="0C0D03"/>
                </a:solidFill>
                <a:latin typeface="微軟正黑體" pitchFamily="34" charset="-120"/>
                <a:ea typeface="微軟正黑體" pitchFamily="34" charset="-120"/>
              </a:rPr>
              <a:t>公里後，基隆市中山區、安樂區到七堵區計</a:t>
            </a:r>
            <a:r>
              <a:rPr lang="en-US" altLang="zh-TW" b="1" dirty="0">
                <a:solidFill>
                  <a:srgbClr val="0C0D03"/>
                </a:solidFill>
                <a:latin typeface="微軟正黑體" pitchFamily="34" charset="-120"/>
                <a:ea typeface="微軟正黑體" pitchFamily="34" charset="-120"/>
              </a:rPr>
              <a:t>12</a:t>
            </a:r>
            <a:r>
              <a:rPr lang="zh-TW" altLang="en-US" b="1" dirty="0">
                <a:solidFill>
                  <a:srgbClr val="0C0D03"/>
                </a:solidFill>
                <a:latin typeface="微軟正黑體" pitchFamily="34" charset="-120"/>
                <a:ea typeface="微軟正黑體" pitchFamily="34" charset="-120"/>
              </a:rPr>
              <a:t>個里涵蓋在範圍</a:t>
            </a:r>
            <a:r>
              <a:rPr lang="zh-TW" altLang="en-US" b="1" dirty="0" smtClean="0">
                <a:solidFill>
                  <a:srgbClr val="0C0D03"/>
                </a:solidFill>
                <a:latin typeface="微軟正黑體" pitchFamily="34" charset="-120"/>
                <a:ea typeface="微軟正黑體" pitchFamily="34" charset="-120"/>
              </a:rPr>
              <a:t>內</a:t>
            </a:r>
            <a:endParaRPr lang="en-US" altLang="zh-TW" b="1" dirty="0" smtClean="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為</a:t>
            </a:r>
            <a:r>
              <a:rPr lang="zh-TW" altLang="en-US" b="1" dirty="0">
                <a:solidFill>
                  <a:srgbClr val="0C0D03"/>
                </a:solidFill>
                <a:latin typeface="微軟正黑體" pitchFamily="34" charset="-120"/>
                <a:ea typeface="微軟正黑體" pitchFamily="34" charset="-120"/>
              </a:rPr>
              <a:t>使新納入緊急應變計畫區範圍學校的師生，瞭解核災時的應變，中山高中於</a:t>
            </a:r>
            <a:r>
              <a:rPr lang="en-US" altLang="zh-TW" b="1" dirty="0">
                <a:solidFill>
                  <a:srgbClr val="0C0D03"/>
                </a:solidFill>
                <a:latin typeface="微軟正黑體" pitchFamily="34" charset="-120"/>
                <a:ea typeface="微軟正黑體" pitchFamily="34" charset="-120"/>
              </a:rPr>
              <a:t>9</a:t>
            </a:r>
            <a:r>
              <a:rPr lang="zh-TW" altLang="en-US" b="1" dirty="0">
                <a:solidFill>
                  <a:srgbClr val="0C0D03"/>
                </a:solidFill>
                <a:latin typeface="微軟正黑體" pitchFamily="34" charset="-120"/>
                <a:ea typeface="微軟正黑體" pitchFamily="34" charset="-120"/>
              </a:rPr>
              <a:t>月</a:t>
            </a:r>
            <a:r>
              <a:rPr lang="en-US" altLang="zh-TW" b="1" dirty="0">
                <a:solidFill>
                  <a:srgbClr val="0C0D03"/>
                </a:solidFill>
                <a:latin typeface="微軟正黑體" pitchFamily="34" charset="-120"/>
                <a:ea typeface="微軟正黑體" pitchFamily="34" charset="-120"/>
              </a:rPr>
              <a:t>12</a:t>
            </a:r>
            <a:r>
              <a:rPr lang="zh-TW" altLang="en-US" b="1" dirty="0">
                <a:solidFill>
                  <a:srgbClr val="0C0D03"/>
                </a:solidFill>
                <a:latin typeface="微軟正黑體" pitchFamily="34" charset="-120"/>
                <a:ea typeface="微軟正黑體" pitchFamily="34" charset="-120"/>
              </a:rPr>
              <a:t>日舉辦輻射災害疏散避難示範演練，並由基隆市教育處請各國中小及幼兒園推派老師到場觀摩；計有一百多位教師到場。 </a:t>
            </a:r>
            <a:endParaRPr lang="en-US" altLang="zh-TW" b="1" dirty="0" smtClean="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張通榮</a:t>
            </a:r>
            <a:r>
              <a:rPr lang="zh-TW" altLang="en-US" b="1" dirty="0">
                <a:solidFill>
                  <a:srgbClr val="0C0D03"/>
                </a:solidFill>
                <a:latin typeface="微軟正黑體" pitchFamily="34" charset="-120"/>
                <a:ea typeface="微軟正黑體" pitchFamily="34" charset="-120"/>
              </a:rPr>
              <a:t>市長到場主持觀摩活動開幕式，勉勵各級學校要有防災觀念，原能會核能技術處徐明德處長也於開幕致詞並說明萬一核災發生的應變和整備事宜</a:t>
            </a:r>
            <a:r>
              <a:rPr lang="zh-TW" altLang="en-US" b="1" dirty="0" smtClean="0">
                <a:solidFill>
                  <a:srgbClr val="0C0D03"/>
                </a:solidFill>
                <a:latin typeface="微軟正黑體" pitchFamily="34" charset="-120"/>
                <a:ea typeface="微軟正黑體" pitchFamily="34" charset="-120"/>
              </a:rPr>
              <a:t>。</a:t>
            </a:r>
            <a:endParaRPr lang="en-US" altLang="zh-TW" b="1" dirty="0" smtClean="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示範</a:t>
            </a:r>
            <a:r>
              <a:rPr lang="zh-TW" altLang="en-US" b="1" dirty="0">
                <a:solidFill>
                  <a:srgbClr val="0C0D03"/>
                </a:solidFill>
                <a:latin typeface="微軟正黑體" pitchFamily="34" charset="-120"/>
                <a:ea typeface="微軟正黑體" pitchFamily="34" charset="-120"/>
              </a:rPr>
              <a:t>演練前，先由原能會核能技術處陳思嘉技士進行專題演講，讓與會教師們認識輻射和緊急應變機制與民眾防護行動。 </a:t>
            </a:r>
            <a:endParaRPr lang="en-US" altLang="zh-TW" b="1" dirty="0" smtClean="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本</a:t>
            </a:r>
            <a:r>
              <a:rPr lang="zh-TW" altLang="en-US" b="1" dirty="0">
                <a:solidFill>
                  <a:srgbClr val="0C0D03"/>
                </a:solidFill>
                <a:latin typeface="微軟正黑體" pitchFamily="34" charset="-120"/>
                <a:ea typeface="微軟正黑體" pitchFamily="34" charset="-120"/>
              </a:rPr>
              <a:t>次演練項目包括地震疏散避難示範、輻射災害室內掩蔽及疏散避難和收容站接收作業等，且加入用公車、軍車將學生運送至收容站的疏散演練。整個示範演練在師生用心投入下非常順利，也讓參與的學生們體驗深刻。</a:t>
            </a: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1942" y="5145978"/>
            <a:ext cx="4127414" cy="157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12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24</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0" name="投影片編號版面配置區 6"/>
          <p:cNvSpPr txBox="1">
            <a:spLocks/>
          </p:cNvSpPr>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rgbClr val="000000"/>
                </a:solidFill>
                <a:latin typeface="Arial" charset="0"/>
                <a:ea typeface="新細明體" pitchFamily="18" charset="-120"/>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4732C00-25E4-4FDD-BB3C-FFB30177A0A2}" type="slidenum">
              <a:rPr lang="zh-TW" altLang="en-US" smtClean="0"/>
              <a:pPr/>
              <a:t>24</a:t>
            </a:fld>
            <a:endParaRPr lang="en-US" altLang="zh-TW"/>
          </a:p>
        </p:txBody>
      </p:sp>
      <p:sp>
        <p:nvSpPr>
          <p:cNvPr id="12" name="矩形 11"/>
          <p:cNvSpPr/>
          <p:nvPr/>
        </p:nvSpPr>
        <p:spPr>
          <a:xfrm>
            <a:off x="558238" y="1772816"/>
            <a:ext cx="2718048" cy="923330"/>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一</a:t>
            </a:r>
            <a:r>
              <a:rPr lang="zh-TW" altLang="en-US" b="1" dirty="0">
                <a:solidFill>
                  <a:srgbClr val="0C0D03"/>
                </a:solidFill>
                <a:latin typeface="微軟正黑體" pitchFamily="34" charset="-120"/>
                <a:ea typeface="微軟正黑體" pitchFamily="34" charset="-120"/>
              </a:rPr>
              <a:t>、事故發生與</a:t>
            </a:r>
            <a:r>
              <a:rPr lang="zh-TW" altLang="en-US" b="1" dirty="0" smtClean="0">
                <a:solidFill>
                  <a:srgbClr val="0C0D03"/>
                </a:solidFill>
                <a:latin typeface="微軟正黑體" pitchFamily="34" charset="-120"/>
                <a:ea typeface="微軟正黑體" pitchFamily="34" charset="-120"/>
              </a:rPr>
              <a:t>察覺</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情境</a:t>
            </a:r>
            <a:r>
              <a:rPr lang="zh-TW" altLang="en-US" b="1" dirty="0">
                <a:solidFill>
                  <a:srgbClr val="0C0D03"/>
                </a:solidFill>
                <a:latin typeface="微軟正黑體" pitchFamily="34" charset="-120"/>
                <a:ea typeface="微軟正黑體" pitchFamily="34" charset="-120"/>
              </a:rPr>
              <a:t>模擬與介紹</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師生</a:t>
            </a:r>
            <a:r>
              <a:rPr lang="zh-TW" altLang="en-US" b="1" dirty="0">
                <a:solidFill>
                  <a:srgbClr val="0C0D03"/>
                </a:solidFill>
                <a:latin typeface="微軟正黑體" pitchFamily="34" charset="-120"/>
                <a:ea typeface="微軟正黑體" pitchFamily="34" charset="-120"/>
              </a:rPr>
              <a:t>安撫與</a:t>
            </a:r>
            <a:r>
              <a:rPr lang="zh-TW" altLang="en-US" b="1" dirty="0" smtClean="0">
                <a:solidFill>
                  <a:srgbClr val="0C0D03"/>
                </a:solidFill>
                <a:latin typeface="微軟正黑體" pitchFamily="34" charset="-120"/>
                <a:ea typeface="微軟正黑體" pitchFamily="34" charset="-120"/>
              </a:rPr>
              <a:t>指導</a:t>
            </a:r>
            <a:endParaRPr lang="en-US" altLang="zh-TW" b="1" dirty="0" smtClean="0">
              <a:solidFill>
                <a:srgbClr val="0C0D03"/>
              </a:solidFill>
              <a:latin typeface="微軟正黑體" pitchFamily="34" charset="-120"/>
              <a:ea typeface="微軟正黑體" pitchFamily="34" charset="-120"/>
            </a:endParaRPr>
          </a:p>
        </p:txBody>
      </p:sp>
      <p:sp>
        <p:nvSpPr>
          <p:cNvPr id="21" name="矩形 20"/>
          <p:cNvSpPr/>
          <p:nvPr/>
        </p:nvSpPr>
        <p:spPr>
          <a:xfrm>
            <a:off x="3691192" y="1865149"/>
            <a:ext cx="1569660" cy="369332"/>
          </a:xfrm>
          <a:prstGeom prst="rect">
            <a:avLst/>
          </a:prstGeom>
        </p:spPr>
        <p:txBody>
          <a:bodyPr wrap="none">
            <a:spAutoFit/>
          </a:bodyPr>
          <a:lstStyle/>
          <a:p>
            <a:r>
              <a:rPr lang="zh-TW" altLang="en-US" b="1" dirty="0">
                <a:solidFill>
                  <a:srgbClr val="7030A0"/>
                </a:solidFill>
                <a:latin typeface="微軟正黑體" pitchFamily="34" charset="-120"/>
                <a:ea typeface="微軟正黑體" pitchFamily="34" charset="-120"/>
              </a:rPr>
              <a:t>輻射</a:t>
            </a:r>
            <a:r>
              <a:rPr lang="zh-TW" altLang="zh-TW" b="1" dirty="0" smtClean="0">
                <a:solidFill>
                  <a:srgbClr val="7030A0"/>
                </a:solidFill>
                <a:latin typeface="微軟正黑體" pitchFamily="34" charset="-120"/>
                <a:ea typeface="微軟正黑體" pitchFamily="34" charset="-120"/>
              </a:rPr>
              <a:t>災害</a:t>
            </a:r>
            <a:r>
              <a:rPr lang="zh-TW" altLang="zh-TW" b="1" dirty="0">
                <a:solidFill>
                  <a:srgbClr val="7030A0"/>
                </a:solidFill>
                <a:latin typeface="微軟正黑體" pitchFamily="34" charset="-120"/>
                <a:ea typeface="微軟正黑體" pitchFamily="34" charset="-120"/>
              </a:rPr>
              <a:t>發生</a:t>
            </a:r>
            <a:endParaRPr lang="zh-TW" altLang="en-US" b="1" dirty="0">
              <a:solidFill>
                <a:srgbClr val="7030A0"/>
              </a:solidFill>
              <a:latin typeface="微軟正黑體" pitchFamily="34" charset="-120"/>
              <a:ea typeface="微軟正黑體" pitchFamily="34" charset="-120"/>
            </a:endParaRPr>
          </a:p>
        </p:txBody>
      </p:sp>
      <p:sp>
        <p:nvSpPr>
          <p:cNvPr id="2" name="矩形 1"/>
          <p:cNvSpPr/>
          <p:nvPr/>
        </p:nvSpPr>
        <p:spPr>
          <a:xfrm>
            <a:off x="466846" y="2924944"/>
            <a:ext cx="8265294" cy="3416320"/>
          </a:xfrm>
          <a:prstGeom prst="rect">
            <a:avLst/>
          </a:prstGeom>
        </p:spPr>
        <p:txBody>
          <a:bodyPr wrap="square">
            <a:spAutoFit/>
          </a:bodyPr>
          <a:lstStyle/>
          <a:p>
            <a:pPr marL="285750" indent="-285750">
              <a:buFont typeface="Wingdings" pitchFamily="2" charset="2"/>
              <a:buChar char="u"/>
            </a:pPr>
            <a:r>
              <a:rPr lang="zh-TW" altLang="zh-TW" b="1" dirty="0" smtClean="0">
                <a:solidFill>
                  <a:srgbClr val="0C0D03"/>
                </a:solidFill>
                <a:latin typeface="微軟正黑體" pitchFamily="34" charset="-120"/>
                <a:ea typeface="微軟正黑體" pitchFamily="34" charset="-120"/>
              </a:rPr>
              <a:t>昨日</a:t>
            </a:r>
            <a:r>
              <a:rPr lang="zh-TW" altLang="zh-TW" b="1" dirty="0">
                <a:solidFill>
                  <a:srgbClr val="0C0D03"/>
                </a:solidFill>
                <a:latin typeface="微軟正黑體" pitchFamily="34" charset="-120"/>
                <a:ea typeface="微軟正黑體" pitchFamily="34" charset="-120"/>
              </a:rPr>
              <a:t>上午</a:t>
            </a:r>
            <a:r>
              <a:rPr lang="en-US" altLang="zh-TW" b="1" dirty="0">
                <a:solidFill>
                  <a:srgbClr val="0C0D03"/>
                </a:solidFill>
                <a:latin typeface="微軟正黑體" pitchFamily="34" charset="-120"/>
                <a:ea typeface="微軟正黑體" pitchFamily="34" charset="-120"/>
              </a:rPr>
              <a:t>08:20</a:t>
            </a:r>
            <a:r>
              <a:rPr lang="zh-TW" altLang="zh-TW" b="1" dirty="0">
                <a:solidFill>
                  <a:srgbClr val="0C0D03"/>
                </a:solidFill>
                <a:latin typeface="微軟正黑體" pitchFamily="34" charset="-120"/>
                <a:ea typeface="微軟正黑體" pitchFamily="34" charset="-120"/>
              </a:rPr>
              <a:t>分，臺灣東北方距北海岸</a:t>
            </a:r>
            <a:r>
              <a:rPr lang="en-US" altLang="zh-TW" b="1" dirty="0">
                <a:solidFill>
                  <a:srgbClr val="0C0D03"/>
                </a:solidFill>
                <a:latin typeface="微軟正黑體" pitchFamily="34" charset="-120"/>
                <a:ea typeface="微軟正黑體" pitchFamily="34" charset="-120"/>
              </a:rPr>
              <a:t>340</a:t>
            </a:r>
            <a:r>
              <a:rPr lang="zh-TW" altLang="zh-TW" b="1" dirty="0">
                <a:solidFill>
                  <a:srgbClr val="0C0D03"/>
                </a:solidFill>
                <a:latin typeface="微軟正黑體" pitchFamily="34" charset="-120"/>
                <a:ea typeface="微軟正黑體" pitchFamily="34" charset="-120"/>
              </a:rPr>
              <a:t>公里處，發生芮氏規模</a:t>
            </a:r>
            <a:r>
              <a:rPr lang="en-US" altLang="zh-TW" b="1" dirty="0">
                <a:solidFill>
                  <a:srgbClr val="0C0D03"/>
                </a:solidFill>
                <a:latin typeface="微軟正黑體" pitchFamily="34" charset="-120"/>
                <a:ea typeface="微軟正黑體" pitchFamily="34" charset="-120"/>
              </a:rPr>
              <a:t>8</a:t>
            </a:r>
            <a:r>
              <a:rPr lang="zh-TW" altLang="zh-TW" b="1" dirty="0">
                <a:solidFill>
                  <a:srgbClr val="0C0D03"/>
                </a:solidFill>
                <a:latin typeface="微軟正黑體" pitchFamily="34" charset="-120"/>
                <a:ea typeface="微軟正黑體" pitchFamily="34" charset="-120"/>
              </a:rPr>
              <a:t>強震，除臺灣北部地區造成震度</a:t>
            </a:r>
            <a:r>
              <a:rPr lang="en-US" altLang="zh-TW" b="1" dirty="0">
                <a:solidFill>
                  <a:srgbClr val="0C0D03"/>
                </a:solidFill>
                <a:latin typeface="微軟正黑體" pitchFamily="34" charset="-120"/>
                <a:ea typeface="微軟正黑體" pitchFamily="34" charset="-120"/>
              </a:rPr>
              <a:t>5</a:t>
            </a:r>
            <a:r>
              <a:rPr lang="zh-TW" altLang="zh-TW" b="1" dirty="0">
                <a:solidFill>
                  <a:srgbClr val="0C0D03"/>
                </a:solidFill>
                <a:latin typeface="微軟正黑體" pitchFamily="34" charset="-120"/>
                <a:ea typeface="微軟正黑體" pitchFamily="34" charset="-120"/>
              </a:rPr>
              <a:t>級之搖晃，並造成約</a:t>
            </a:r>
            <a:r>
              <a:rPr lang="en-US" altLang="zh-TW" b="1" dirty="0">
                <a:solidFill>
                  <a:srgbClr val="0C0D03"/>
                </a:solidFill>
                <a:latin typeface="微軟正黑體" pitchFamily="34" charset="-120"/>
                <a:ea typeface="微軟正黑體" pitchFamily="34" charset="-120"/>
              </a:rPr>
              <a:t>15</a:t>
            </a:r>
            <a:r>
              <a:rPr lang="zh-TW" altLang="zh-TW" b="1" dirty="0">
                <a:solidFill>
                  <a:srgbClr val="0C0D03"/>
                </a:solidFill>
                <a:latin typeface="微軟正黑體" pitchFamily="34" charset="-120"/>
                <a:ea typeface="微軟正黑體" pitchFamily="34" charset="-120"/>
              </a:rPr>
              <a:t>至</a:t>
            </a:r>
            <a:r>
              <a:rPr lang="en-US" altLang="zh-TW" b="1" dirty="0">
                <a:solidFill>
                  <a:srgbClr val="0C0D03"/>
                </a:solidFill>
                <a:latin typeface="微軟正黑體" pitchFamily="34" charset="-120"/>
                <a:ea typeface="微軟正黑體" pitchFamily="34" charset="-120"/>
              </a:rPr>
              <a:t>20</a:t>
            </a:r>
            <a:r>
              <a:rPr lang="zh-TW" altLang="zh-TW" b="1" dirty="0">
                <a:solidFill>
                  <a:srgbClr val="0C0D03"/>
                </a:solidFill>
                <a:latin typeface="微軟正黑體" pitchFamily="34" charset="-120"/>
                <a:ea typeface="微軟正黑體" pitchFamily="34" charset="-120"/>
              </a:rPr>
              <a:t>公尺海嘯，於</a:t>
            </a:r>
            <a:r>
              <a:rPr lang="en-US" altLang="zh-TW" b="1" dirty="0">
                <a:solidFill>
                  <a:srgbClr val="0C0D03"/>
                </a:solidFill>
                <a:latin typeface="微軟正黑體" pitchFamily="34" charset="-120"/>
                <a:ea typeface="微軟正黑體" pitchFamily="34" charset="-120"/>
              </a:rPr>
              <a:t>09:00</a:t>
            </a:r>
            <a:r>
              <a:rPr lang="zh-TW" altLang="zh-TW" b="1" dirty="0">
                <a:solidFill>
                  <a:srgbClr val="0C0D03"/>
                </a:solidFill>
                <a:latin typeface="微軟正黑體" pitchFamily="34" charset="-120"/>
                <a:ea typeface="微軟正黑體" pitchFamily="34" charset="-120"/>
              </a:rPr>
              <a:t>時襲擊臺灣北部及東北部濱海地區，造成地震、火災、海嘯及核二廠生水池崩塌、緊急冷卻系統與備援之發電機損壞，反應爐溫度持續升高，爐心部份熔毀。除海嘯造成萬里、瑞芳、基隆沿岸村落、城鎮重大傷亡外，另鄰近核二廠之金山區、萬里及基隆地區已有民眾擔心核二廠輻射外洩，主動向外疏散，使國軍、消防隊、民間救難隊等進出災區之搜救工作更為困難。今日上午</a:t>
            </a:r>
            <a:r>
              <a:rPr lang="en-US" altLang="zh-TW" b="1" dirty="0">
                <a:solidFill>
                  <a:srgbClr val="0C0D03"/>
                </a:solidFill>
                <a:latin typeface="微軟正黑體" pitchFamily="34" charset="-120"/>
                <a:ea typeface="微軟正黑體" pitchFamily="34" charset="-120"/>
              </a:rPr>
              <a:t>09:30 </a:t>
            </a:r>
            <a:r>
              <a:rPr lang="zh-TW" altLang="zh-TW" b="1" dirty="0">
                <a:solidFill>
                  <a:srgbClr val="0C0D03"/>
                </a:solidFill>
                <a:latin typeface="微軟正黑體" pitchFamily="34" charset="-120"/>
                <a:ea typeface="微軟正黑體" pitchFamily="34" charset="-120"/>
              </a:rPr>
              <a:t>時，中央災害應變中心宣布，鄰近核電廠學校就地掩蔽。</a:t>
            </a:r>
          </a:p>
          <a:p>
            <a:pPr marL="285750" indent="-285750">
              <a:buFont typeface="Wingdings" pitchFamily="2" charset="2"/>
              <a:buChar char="u"/>
            </a:pPr>
            <a:endParaRPr lang="zh-TW" altLang="zh-TW" b="1"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核能警報（響一秒，停一秒，重複</a:t>
            </a:r>
            <a:r>
              <a:rPr lang="en-US" altLang="zh-TW" b="1" dirty="0">
                <a:solidFill>
                  <a:srgbClr val="0C0D03"/>
                </a:solidFill>
                <a:latin typeface="微軟正黑體" pitchFamily="34" charset="-120"/>
                <a:ea typeface="微軟正黑體" pitchFamily="34" charset="-120"/>
              </a:rPr>
              <a:t>90</a:t>
            </a:r>
            <a:r>
              <a:rPr lang="zh-TW" altLang="zh-TW" b="1" dirty="0">
                <a:solidFill>
                  <a:srgbClr val="0C0D03"/>
                </a:solidFill>
                <a:latin typeface="微軟正黑體" pitchFamily="34" charset="-120"/>
                <a:ea typeface="微軟正黑體" pitchFamily="34" charset="-120"/>
              </a:rPr>
              <a:t>次，時間為</a:t>
            </a:r>
            <a:r>
              <a:rPr lang="en-US" altLang="zh-TW" b="1" dirty="0">
                <a:solidFill>
                  <a:srgbClr val="0C0D03"/>
                </a:solidFill>
                <a:latin typeface="微軟正黑體" pitchFamily="34" charset="-120"/>
                <a:ea typeface="微軟正黑體" pitchFamily="34" charset="-120"/>
              </a:rPr>
              <a:t>180</a:t>
            </a:r>
            <a:r>
              <a:rPr lang="zh-TW" altLang="zh-TW" b="1" dirty="0">
                <a:solidFill>
                  <a:srgbClr val="0C0D03"/>
                </a:solidFill>
                <a:latin typeface="微軟正黑體" pitchFamily="34" charset="-120"/>
                <a:ea typeface="微軟正黑體" pitchFamily="34" charset="-120"/>
              </a:rPr>
              <a:t>秒）、巡迴車廣播（國台語各</a:t>
            </a:r>
            <a:r>
              <a:rPr lang="en-US" altLang="zh-TW" b="1" dirty="0">
                <a:solidFill>
                  <a:srgbClr val="0C0D03"/>
                </a:solidFill>
                <a:latin typeface="微軟正黑體" pitchFamily="34" charset="-120"/>
                <a:ea typeface="微軟正黑體" pitchFamily="34" charset="-120"/>
              </a:rPr>
              <a:t>2</a:t>
            </a:r>
            <a:r>
              <a:rPr lang="zh-TW" altLang="zh-TW" b="1" dirty="0">
                <a:solidFill>
                  <a:srgbClr val="0C0D03"/>
                </a:solidFill>
                <a:latin typeface="微軟正黑體" pitchFamily="34" charset="-120"/>
                <a:ea typeface="微軟正黑體" pitchFamily="34" charset="-120"/>
              </a:rPr>
              <a:t>次：「這是核能發電廠事故警報，請不要慌張，並依照政府機關或電視、電台廣播指示行動。」）或電視、電台廣播或政府機關通知</a:t>
            </a:r>
            <a:endParaRPr lang="zh-TW" altLang="en-US" b="1"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247124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25</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0" name="投影片編號版面配置區 6"/>
          <p:cNvSpPr txBox="1">
            <a:spLocks/>
          </p:cNvSpPr>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rgbClr val="000000"/>
                </a:solidFill>
                <a:latin typeface="Arial" charset="0"/>
                <a:ea typeface="新細明體" pitchFamily="18" charset="-120"/>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4732C00-25E4-4FDD-BB3C-FFB30177A0A2}" type="slidenum">
              <a:rPr lang="zh-TW" altLang="en-US" smtClean="0"/>
              <a:pPr/>
              <a:t>25</a:t>
            </a:fld>
            <a:endParaRPr lang="en-US" altLang="zh-TW"/>
          </a:p>
        </p:txBody>
      </p:sp>
      <p:sp>
        <p:nvSpPr>
          <p:cNvPr id="14" name="矩形 13"/>
          <p:cNvSpPr/>
          <p:nvPr/>
        </p:nvSpPr>
        <p:spPr>
          <a:xfrm>
            <a:off x="767838" y="1700808"/>
            <a:ext cx="5604362" cy="1200329"/>
          </a:xfrm>
          <a:prstGeom prst="rect">
            <a:avLst/>
          </a:prstGeom>
        </p:spPr>
        <p:txBody>
          <a:bodyPr wrap="square">
            <a:spAutoFit/>
          </a:bodyPr>
          <a:lstStyle/>
          <a:p>
            <a:pPr marL="0" lvl="1"/>
            <a:r>
              <a:rPr lang="zh-TW" altLang="en-US" b="1" dirty="0">
                <a:solidFill>
                  <a:srgbClr val="0C0D03"/>
                </a:solidFill>
                <a:latin typeface="微軟正黑體" pitchFamily="34" charset="-120"/>
                <a:ea typeface="微軟正黑體" pitchFamily="34" charset="-120"/>
              </a:rPr>
              <a:t>二</a:t>
            </a:r>
            <a:r>
              <a:rPr lang="zh-TW" altLang="en-US" b="1" dirty="0" smtClean="0">
                <a:solidFill>
                  <a:srgbClr val="0C0D03"/>
                </a:solidFill>
                <a:latin typeface="微軟正黑體" pitchFamily="34" charset="-120"/>
                <a:ea typeface="微軟正黑體" pitchFamily="34" charset="-120"/>
              </a:rPr>
              <a:t>、災情</a:t>
            </a:r>
            <a:r>
              <a:rPr lang="zh-TW" altLang="en-US" b="1" dirty="0">
                <a:solidFill>
                  <a:srgbClr val="0C0D03"/>
                </a:solidFill>
                <a:latin typeface="微軟正黑體" pitchFamily="34" charset="-120"/>
                <a:ea typeface="微軟正黑體" pitchFamily="34" charset="-120"/>
              </a:rPr>
              <a:t>發佈和緊急應變組織的</a:t>
            </a:r>
            <a:r>
              <a:rPr lang="zh-TW" altLang="en-US" b="1" dirty="0" smtClean="0">
                <a:solidFill>
                  <a:srgbClr val="0C0D03"/>
                </a:solidFill>
                <a:latin typeface="微軟正黑體" pitchFamily="34" charset="-120"/>
                <a:ea typeface="微軟正黑體" pitchFamily="34" charset="-120"/>
              </a:rPr>
              <a:t>啟動、</a:t>
            </a:r>
            <a:r>
              <a:rPr lang="zh-TW" altLang="en-US" b="1" dirty="0">
                <a:solidFill>
                  <a:srgbClr val="0C0D03"/>
                </a:solidFill>
                <a:latin typeface="微軟正黑體" pitchFamily="34" charset="-120"/>
                <a:ea typeface="微軟正黑體" pitchFamily="34" charset="-120"/>
              </a:rPr>
              <a:t>避難與</a:t>
            </a:r>
            <a:r>
              <a:rPr lang="zh-TW" altLang="en-US" b="1" dirty="0" smtClean="0">
                <a:solidFill>
                  <a:srgbClr val="0C0D03"/>
                </a:solidFill>
                <a:latin typeface="微軟正黑體" pitchFamily="34" charset="-120"/>
                <a:ea typeface="微軟正黑體" pitchFamily="34" charset="-120"/>
              </a:rPr>
              <a:t>疏散</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災害</a:t>
            </a:r>
            <a:r>
              <a:rPr lang="zh-TW" altLang="en-US" b="1" dirty="0">
                <a:solidFill>
                  <a:srgbClr val="0C0D03"/>
                </a:solidFill>
                <a:latin typeface="微軟正黑體" pitchFamily="34" charset="-120"/>
                <a:ea typeface="微軟正黑體" pitchFamily="34" charset="-120"/>
              </a:rPr>
              <a:t>應變小組成立與</a:t>
            </a:r>
            <a:r>
              <a:rPr lang="zh-TW" altLang="en-US" b="1" dirty="0" smtClean="0">
                <a:solidFill>
                  <a:srgbClr val="0C0D03"/>
                </a:solidFill>
                <a:latin typeface="微軟正黑體" pitchFamily="34" charset="-120"/>
                <a:ea typeface="微軟正黑體" pitchFamily="34" charset="-120"/>
              </a:rPr>
              <a:t>啟動</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a:solidFill>
                  <a:srgbClr val="0C0D03"/>
                </a:solidFill>
                <a:latin typeface="微軟正黑體" pitchFamily="34" charset="-120"/>
                <a:ea typeface="微軟正黑體" pitchFamily="34" charset="-120"/>
              </a:rPr>
              <a:t>師生避難與</a:t>
            </a:r>
            <a:r>
              <a:rPr lang="zh-TW" altLang="en-US" b="1" dirty="0" smtClean="0">
                <a:solidFill>
                  <a:srgbClr val="0C0D03"/>
                </a:solidFill>
                <a:latin typeface="微軟正黑體" pitchFamily="34" charset="-120"/>
                <a:ea typeface="微軟正黑體" pitchFamily="34" charset="-120"/>
              </a:rPr>
              <a:t>疏散</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校園</a:t>
            </a:r>
            <a:r>
              <a:rPr lang="zh-TW" altLang="en-US" b="1" dirty="0">
                <a:solidFill>
                  <a:srgbClr val="0C0D03"/>
                </a:solidFill>
                <a:latin typeface="微軟正黑體" pitchFamily="34" charset="-120"/>
                <a:ea typeface="微軟正黑體" pitchFamily="34" charset="-120"/>
              </a:rPr>
              <a:t>災情勘察與</a:t>
            </a:r>
            <a:r>
              <a:rPr lang="zh-TW" altLang="en-US" b="1" dirty="0" smtClean="0">
                <a:solidFill>
                  <a:srgbClr val="0C0D03"/>
                </a:solidFill>
                <a:latin typeface="微軟正黑體" pitchFamily="34" charset="-120"/>
                <a:ea typeface="微軟正黑體" pitchFamily="34" charset="-120"/>
              </a:rPr>
              <a:t>回報</a:t>
            </a:r>
            <a:r>
              <a:rPr lang="zh-TW" altLang="en-US" b="1" dirty="0">
                <a:solidFill>
                  <a:srgbClr val="0C0D03"/>
                </a:solidFill>
                <a:latin typeface="微軟正黑體" pitchFamily="34" charset="-120"/>
                <a:ea typeface="微軟正黑體" pitchFamily="34" charset="-120"/>
              </a:rPr>
              <a:t>	</a:t>
            </a:r>
          </a:p>
        </p:txBody>
      </p:sp>
      <p:sp>
        <p:nvSpPr>
          <p:cNvPr id="2" name="矩形 1"/>
          <p:cNvSpPr/>
          <p:nvPr/>
        </p:nvSpPr>
        <p:spPr>
          <a:xfrm>
            <a:off x="551114" y="2924944"/>
            <a:ext cx="8193286" cy="2031325"/>
          </a:xfrm>
          <a:prstGeom prst="rect">
            <a:avLst/>
          </a:prstGeom>
        </p:spPr>
        <p:txBody>
          <a:bodyPr wrap="square">
            <a:spAutoFit/>
          </a:bodyPr>
          <a:lstStyle/>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各位老師、各位同學，根據災害緊急應變中心通知，核能電廠因地震影響冷卻水運作導致輻射塵外洩狀況，因風向關係，幅射塵恐飄來學校上空，請大家不要慌張，老師請先門窗緊閉，請大家儘量不要將皮膚外露，留置教室</a:t>
            </a:r>
            <a:r>
              <a:rPr lang="zh-TW" altLang="zh-TW" b="1" dirty="0" smtClean="0">
                <a:solidFill>
                  <a:srgbClr val="0C0D03"/>
                </a:solidFill>
                <a:latin typeface="微軟正黑體" pitchFamily="34" charset="-120"/>
                <a:ea typeface="微軟正黑體" pitchFamily="34" charset="-120"/>
              </a:rPr>
              <a:t>。</a:t>
            </a:r>
            <a:endParaRPr lang="en-US" altLang="zh-TW" b="1" dirty="0" smtClean="0">
              <a:solidFill>
                <a:srgbClr val="0C0D03"/>
              </a:solidFill>
              <a:latin typeface="微軟正黑體" pitchFamily="34" charset="-120"/>
              <a:ea typeface="微軟正黑體" pitchFamily="34" charset="-120"/>
            </a:endParaRPr>
          </a:p>
          <a:p>
            <a:pPr marL="285750" lvl="0" indent="-285750">
              <a:buFont typeface="Wingdings" pitchFamily="2" charset="2"/>
              <a:buChar char="u"/>
            </a:pPr>
            <a:r>
              <a:rPr lang="zh-TW" altLang="zh-TW" b="1" dirty="0" smtClean="0">
                <a:solidFill>
                  <a:srgbClr val="0C0D03"/>
                </a:solidFill>
                <a:latin typeface="微軟正黑體" pitchFamily="34" charset="-120"/>
                <a:ea typeface="微軟正黑體" pitchFamily="34" charset="-120"/>
              </a:rPr>
              <a:t>教室</a:t>
            </a:r>
            <a:r>
              <a:rPr lang="zh-TW" altLang="zh-TW" b="1" dirty="0">
                <a:solidFill>
                  <a:srgbClr val="0C0D03"/>
                </a:solidFill>
                <a:latin typeface="微軟正黑體" pitchFamily="34" charset="-120"/>
                <a:ea typeface="微軟正黑體" pitchFamily="34" charset="-120"/>
              </a:rPr>
              <a:t>外上課之教職員工生，請立即進入鄰近</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混凝土</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教室或避難點做避難動作</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建議集中在避難點</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。因應災害發生，現在成立緊急應變組織，請災害應變組織人員迅速至指揮中心</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混凝土教室</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集合，並配戴個人識別背心，避難引導組人員先行避難引導，並回報狀況</a:t>
            </a:r>
            <a:r>
              <a:rPr lang="zh-TW" altLang="zh-TW" b="1" dirty="0" smtClean="0">
                <a:solidFill>
                  <a:srgbClr val="0C0D03"/>
                </a:solidFill>
                <a:latin typeface="微軟正黑體" pitchFamily="34" charset="-120"/>
                <a:ea typeface="微軟正黑體" pitchFamily="34" charset="-120"/>
              </a:rPr>
              <a:t>。</a:t>
            </a:r>
            <a:endParaRPr lang="zh-TW" altLang="zh-TW" b="1" dirty="0">
              <a:solidFill>
                <a:srgbClr val="0C0D03"/>
              </a:solidFill>
              <a:latin typeface="微軟正黑體" pitchFamily="34" charset="-120"/>
              <a:ea typeface="微軟正黑體" pitchFamily="34" charset="-120"/>
            </a:endParaRPr>
          </a:p>
        </p:txBody>
      </p:sp>
      <p:pic>
        <p:nvPicPr>
          <p:cNvPr id="28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625" y="4939086"/>
            <a:ext cx="2865004" cy="165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183" y="4939086"/>
            <a:ext cx="3349158" cy="165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192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643" y="1580599"/>
            <a:ext cx="3921711" cy="148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9534" y="2876922"/>
            <a:ext cx="2348173" cy="153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投影片編號版面配置區 6"/>
          <p:cNvSpPr>
            <a:spLocks noGrp="1"/>
          </p:cNvSpPr>
          <p:nvPr>
            <p:ph type="sldNum" sz="quarter" idx="12"/>
          </p:nvPr>
        </p:nvSpPr>
        <p:spPr/>
        <p:txBody>
          <a:bodyPr/>
          <a:lstStyle/>
          <a:p>
            <a:fld id="{C4732C00-25E4-4FDD-BB3C-FFB30177A0A2}" type="slidenum">
              <a:rPr lang="zh-TW" altLang="en-US"/>
              <a:pPr/>
              <a:t>26</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dirty="0">
                <a:solidFill>
                  <a:srgbClr val="7030A0"/>
                </a:solidFill>
                <a:latin typeface="微軟正黑體" pitchFamily="34" charset="-120"/>
                <a:ea typeface="微軟正黑體" pitchFamily="34" charset="-120"/>
                <a:cs typeface="Arial" charset="0"/>
              </a:rPr>
              <a:t>地震</a:t>
            </a:r>
            <a:r>
              <a:rPr lang="zh-TW" altLang="en-US" sz="1800" dirty="0">
                <a:solidFill>
                  <a:srgbClr val="7030A0"/>
                </a:solidFill>
                <a:latin typeface="微軟正黑體" pitchFamily="34" charset="-120"/>
                <a:ea typeface="微軟正黑體" pitchFamily="34" charset="-120"/>
                <a:cs typeface="Arial" charset="0"/>
              </a:rPr>
              <a:t>海嘯</a:t>
            </a:r>
          </a:p>
        </p:txBody>
      </p:sp>
      <p:cxnSp>
        <p:nvCxnSpPr>
          <p:cNvPr id="22" name="直線接點 21"/>
          <p:cNvCxnSpPr/>
          <p:nvPr/>
        </p:nvCxnSpPr>
        <p:spPr>
          <a:xfrm>
            <a:off x="1979712"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23728"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0" name="投影片編號版面配置區 6"/>
          <p:cNvSpPr txBox="1">
            <a:spLocks/>
          </p:cNvSpPr>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rgbClr val="000000"/>
                </a:solidFill>
                <a:latin typeface="Arial" charset="0"/>
                <a:ea typeface="新細明體" pitchFamily="18" charset="-120"/>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4732C00-25E4-4FDD-BB3C-FFB30177A0A2}" type="slidenum">
              <a:rPr lang="zh-TW" altLang="en-US" smtClean="0"/>
              <a:pPr/>
              <a:t>26</a:t>
            </a:fld>
            <a:endParaRPr lang="en-US" altLang="zh-TW"/>
          </a:p>
        </p:txBody>
      </p:sp>
      <p:sp>
        <p:nvSpPr>
          <p:cNvPr id="2" name="矩形 1"/>
          <p:cNvSpPr/>
          <p:nvPr/>
        </p:nvSpPr>
        <p:spPr>
          <a:xfrm>
            <a:off x="827584" y="1772816"/>
            <a:ext cx="3300904" cy="923330"/>
          </a:xfrm>
          <a:prstGeom prst="rect">
            <a:avLst/>
          </a:prstGeom>
        </p:spPr>
        <p:txBody>
          <a:bodyPr wrap="none">
            <a:spAutoFit/>
          </a:bodyPr>
          <a:lstStyle/>
          <a:p>
            <a:r>
              <a:rPr lang="zh-TW" altLang="en-US" b="1" dirty="0" smtClean="0">
                <a:solidFill>
                  <a:srgbClr val="0C0D03"/>
                </a:solidFill>
                <a:latin typeface="微軟正黑體" pitchFamily="34" charset="-120"/>
                <a:ea typeface="微軟正黑體" pitchFamily="34" charset="-120"/>
              </a:rPr>
              <a:t>三</a:t>
            </a:r>
            <a:r>
              <a:rPr lang="zh-TW" altLang="zh-TW" b="1" dirty="0" smtClean="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緊急搜尋與傷患</a:t>
            </a:r>
            <a:r>
              <a:rPr lang="zh-TW" altLang="zh-TW" b="1" dirty="0" smtClean="0">
                <a:solidFill>
                  <a:srgbClr val="0C0D03"/>
                </a:solidFill>
                <a:latin typeface="微軟正黑體" pitchFamily="34" charset="-120"/>
                <a:ea typeface="微軟正黑體" pitchFamily="34" charset="-120"/>
              </a:rPr>
              <a:t>救助</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zh-TW" b="1" dirty="0" smtClean="0">
                <a:solidFill>
                  <a:srgbClr val="0C0D03"/>
                </a:solidFill>
                <a:latin typeface="微軟正黑體" pitchFamily="34" charset="-120"/>
                <a:ea typeface="微軟正黑體" pitchFamily="34" charset="-120"/>
              </a:rPr>
              <a:t>失蹤</a:t>
            </a:r>
            <a:r>
              <a:rPr lang="zh-TW" altLang="zh-TW" b="1" dirty="0">
                <a:solidFill>
                  <a:srgbClr val="0C0D03"/>
                </a:solidFill>
                <a:latin typeface="微軟正黑體" pitchFamily="34" charset="-120"/>
                <a:ea typeface="微軟正黑體" pitchFamily="34" charset="-120"/>
              </a:rPr>
              <a:t>人員搜救與處</a:t>
            </a:r>
            <a:r>
              <a:rPr lang="en-US" altLang="zh-TW" b="1" dirty="0">
                <a:solidFill>
                  <a:srgbClr val="0C0D03"/>
                </a:solidFill>
                <a:latin typeface="微軟正黑體" pitchFamily="34" charset="-120"/>
                <a:ea typeface="微軟正黑體" pitchFamily="34" charset="-120"/>
              </a:rPr>
              <a:t> </a:t>
            </a:r>
            <a:r>
              <a:rPr lang="zh-TW" altLang="zh-TW" b="1" dirty="0">
                <a:solidFill>
                  <a:srgbClr val="0C0D03"/>
                </a:solidFill>
                <a:latin typeface="微軟正黑體" pitchFamily="34" charset="-120"/>
                <a:ea typeface="微軟正黑體" pitchFamily="34" charset="-120"/>
              </a:rPr>
              <a:t>理。</a:t>
            </a: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傷患急</a:t>
            </a:r>
            <a:r>
              <a:rPr lang="en-US" altLang="zh-TW" b="1" dirty="0">
                <a:solidFill>
                  <a:srgbClr val="0C0D03"/>
                </a:solidFill>
                <a:latin typeface="微軟正黑體" pitchFamily="34" charset="-120"/>
                <a:ea typeface="微軟正黑體" pitchFamily="34" charset="-120"/>
              </a:rPr>
              <a:t> </a:t>
            </a:r>
            <a:r>
              <a:rPr lang="zh-TW" altLang="zh-TW" b="1" dirty="0">
                <a:solidFill>
                  <a:srgbClr val="0C0D03"/>
                </a:solidFill>
                <a:latin typeface="微軟正黑體" pitchFamily="34" charset="-120"/>
                <a:ea typeface="微軟正黑體" pitchFamily="34" charset="-120"/>
              </a:rPr>
              <a:t>救</a:t>
            </a:r>
            <a:r>
              <a:rPr lang="zh-TW" altLang="zh-TW" b="1" dirty="0" smtClean="0">
                <a:solidFill>
                  <a:srgbClr val="0C0D03"/>
                </a:solidFill>
                <a:latin typeface="微軟正黑體" pitchFamily="34" charset="-120"/>
                <a:ea typeface="微軟正黑體" pitchFamily="34" charset="-120"/>
              </a:rPr>
              <a:t>。</a:t>
            </a:r>
            <a:endParaRPr lang="zh-TW" altLang="zh-TW" b="1" dirty="0">
              <a:solidFill>
                <a:srgbClr val="0C0D03"/>
              </a:solidFill>
              <a:latin typeface="微軟正黑體" pitchFamily="34" charset="-120"/>
              <a:ea typeface="微軟正黑體" pitchFamily="34" charset="-120"/>
            </a:endParaRPr>
          </a:p>
        </p:txBody>
      </p:sp>
      <p:sp>
        <p:nvSpPr>
          <p:cNvPr id="4" name="矩形 3"/>
          <p:cNvSpPr/>
          <p:nvPr/>
        </p:nvSpPr>
        <p:spPr>
          <a:xfrm>
            <a:off x="827584" y="2924944"/>
            <a:ext cx="4572000" cy="1200329"/>
          </a:xfrm>
          <a:prstGeom prst="rect">
            <a:avLst/>
          </a:prstGeom>
        </p:spPr>
        <p:txBody>
          <a:bodyPr>
            <a:spAutoFit/>
          </a:bodyPr>
          <a:lstStyle/>
          <a:p>
            <a:r>
              <a:rPr lang="zh-TW" altLang="en-US" b="1" dirty="0" smtClean="0">
                <a:solidFill>
                  <a:srgbClr val="0C0D03"/>
                </a:solidFill>
                <a:latin typeface="微軟正黑體" pitchFamily="34" charset="-120"/>
                <a:ea typeface="微軟正黑體" pitchFamily="34" charset="-120"/>
              </a:rPr>
              <a:t>四</a:t>
            </a:r>
            <a:r>
              <a:rPr lang="zh-TW" altLang="zh-TW" b="1" dirty="0" smtClean="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核能幅射塵災情的處置與應變</a:t>
            </a:r>
            <a:r>
              <a:rPr lang="en-US" altLang="zh-TW" b="1" dirty="0">
                <a:solidFill>
                  <a:srgbClr val="0C0D03"/>
                </a:solidFill>
                <a:latin typeface="微軟正黑體" pitchFamily="34" charset="-120"/>
                <a:ea typeface="微軟正黑體" pitchFamily="34" charset="-120"/>
              </a:rPr>
              <a:t>  </a:t>
            </a:r>
            <a:endParaRPr lang="zh-TW" altLang="zh-TW"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狀況處理。</a:t>
            </a: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學生安置及輔導。</a:t>
            </a:r>
          </a:p>
          <a:p>
            <a:pPr marL="742950" lvl="1" indent="-285750">
              <a:buFont typeface="Wingdings" pitchFamily="2" charset="2"/>
              <a:buChar char="u"/>
            </a:pPr>
            <a:r>
              <a:rPr lang="zh-TW" altLang="zh-TW" b="1" dirty="0" smtClean="0">
                <a:solidFill>
                  <a:srgbClr val="0C0D03"/>
                </a:solidFill>
                <a:latin typeface="微軟正黑體" pitchFamily="34" charset="-120"/>
                <a:ea typeface="微軟正黑體" pitchFamily="34" charset="-120"/>
              </a:rPr>
              <a:t>災情</a:t>
            </a:r>
            <a:r>
              <a:rPr lang="zh-TW" altLang="zh-TW" b="1" dirty="0">
                <a:solidFill>
                  <a:srgbClr val="0C0D03"/>
                </a:solidFill>
                <a:latin typeface="微軟正黑體" pitchFamily="34" charset="-120"/>
                <a:ea typeface="微軟正黑體" pitchFamily="34" charset="-120"/>
              </a:rPr>
              <a:t>掌握與回報</a:t>
            </a:r>
            <a:r>
              <a:rPr lang="zh-TW" altLang="zh-TW" b="1" dirty="0" smtClean="0">
                <a:solidFill>
                  <a:srgbClr val="0C0D03"/>
                </a:solidFill>
                <a:latin typeface="微軟正黑體" pitchFamily="34" charset="-120"/>
                <a:ea typeface="微軟正黑體" pitchFamily="34" charset="-120"/>
              </a:rPr>
              <a:t>。</a:t>
            </a:r>
            <a:endParaRPr lang="zh-TW" altLang="zh-TW" b="1" dirty="0">
              <a:solidFill>
                <a:srgbClr val="0C0D03"/>
              </a:solidFill>
              <a:latin typeface="微軟正黑體" pitchFamily="34" charset="-120"/>
              <a:ea typeface="微軟正黑體" pitchFamily="34" charset="-120"/>
            </a:endParaRPr>
          </a:p>
        </p:txBody>
      </p:sp>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096" y="4218794"/>
            <a:ext cx="2776783" cy="22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06" y="3404579"/>
            <a:ext cx="1037628" cy="168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4887" y="4059496"/>
            <a:ext cx="212407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5592" y="4368375"/>
            <a:ext cx="3626971" cy="196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4676" y="3067222"/>
            <a:ext cx="2074286" cy="10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442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27</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14" name="文字方塊 13"/>
          <p:cNvSpPr txBox="1"/>
          <p:nvPr/>
        </p:nvSpPr>
        <p:spPr>
          <a:xfrm>
            <a:off x="667070" y="1170365"/>
            <a:ext cx="1140143" cy="401479"/>
          </a:xfrm>
          <a:prstGeom prst="snip1Rect">
            <a:avLst/>
          </a:prstGeom>
          <a:ln w="38100">
            <a:solidFill>
              <a:schemeClr val="bg1"/>
            </a:solid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smtClean="0">
                <a:solidFill>
                  <a:srgbClr val="0C0D03"/>
                </a:solidFill>
                <a:latin typeface="微軟正黑體" pitchFamily="34" charset="-120"/>
                <a:ea typeface="微軟正黑體" pitchFamily="34" charset="-120"/>
              </a:rPr>
              <a:t>先期規</a:t>
            </a:r>
            <a:r>
              <a:rPr lang="zh-TW" altLang="en-US" sz="1800" b="1" dirty="0">
                <a:solidFill>
                  <a:srgbClr val="0C0D03"/>
                </a:solidFill>
                <a:latin typeface="微軟正黑體" pitchFamily="34" charset="-120"/>
                <a:ea typeface="微軟正黑體" pitchFamily="34" charset="-120"/>
              </a:rPr>
              <a:t>劃</a:t>
            </a:r>
          </a:p>
        </p:txBody>
      </p:sp>
      <p:sp>
        <p:nvSpPr>
          <p:cNvPr id="15" name="文字方塊 14"/>
          <p:cNvSpPr txBox="1"/>
          <p:nvPr/>
        </p:nvSpPr>
        <p:spPr>
          <a:xfrm>
            <a:off x="201815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作業流</a:t>
            </a:r>
            <a:r>
              <a:rPr lang="zh-TW" altLang="en-US" sz="1800" b="1" dirty="0">
                <a:solidFill>
                  <a:srgbClr val="7030A0"/>
                </a:solidFill>
                <a:latin typeface="微軟正黑體" pitchFamily="34" charset="-120"/>
                <a:ea typeface="微軟正黑體" pitchFamily="34" charset="-120"/>
                <a:cs typeface="Arial" charset="0"/>
              </a:rPr>
              <a:t>程</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16" name="直線接點 15"/>
          <p:cNvCxnSpPr/>
          <p:nvPr/>
        </p:nvCxnSpPr>
        <p:spPr>
          <a:xfrm>
            <a:off x="1948885"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17" name="直線接點 1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8" name="文字方塊 1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19" name="直線接點 1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0" name="文字方塊 1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21" name="直線接點 2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2" name="文字方塊 2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23" name="直線接點 2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4" name="內容版面配置區 2"/>
          <p:cNvSpPr>
            <a:spLocks noGrp="1"/>
          </p:cNvSpPr>
          <p:nvPr>
            <p:ph idx="1"/>
          </p:nvPr>
        </p:nvSpPr>
        <p:spPr>
          <a:xfrm>
            <a:off x="736836" y="2649979"/>
            <a:ext cx="8082644" cy="2363197"/>
          </a:xfrm>
        </p:spPr>
        <p:txBody>
          <a:bodyPr/>
          <a:lstStyle/>
          <a:p>
            <a:pPr>
              <a:lnSpc>
                <a:spcPts val="3000"/>
              </a:lnSpc>
              <a:spcAft>
                <a:spcPts val="0"/>
              </a:spcAft>
              <a:buFont typeface="Wingdings" pitchFamily="2" charset="2"/>
              <a:buChar char="Ø"/>
            </a:pPr>
            <a:r>
              <a:rPr lang="zh-TW" altLang="en-US" sz="2200" b="1" dirty="0" smtClean="0">
                <a:latin typeface="微軟正黑體" pitchFamily="34" charset="-120"/>
                <a:ea typeface="微軟正黑體" pitchFamily="34" charset="-120"/>
              </a:rPr>
              <a:t>情境設</a:t>
            </a:r>
            <a:r>
              <a:rPr lang="zh-TW" altLang="en-US" sz="2200" b="1" dirty="0">
                <a:latin typeface="微軟正黑體" pitchFamily="34" charset="-120"/>
                <a:ea typeface="微軟正黑體" pitchFamily="34" charset="-120"/>
              </a:rPr>
              <a:t>定</a:t>
            </a:r>
            <a:endParaRPr lang="en-US" altLang="zh-TW" sz="2200" b="1" dirty="0" smtClean="0">
              <a:latin typeface="微軟正黑體" pitchFamily="34" charset="-120"/>
              <a:ea typeface="微軟正黑體" pitchFamily="34" charset="-120"/>
            </a:endParaRPr>
          </a:p>
          <a:p>
            <a:pPr>
              <a:lnSpc>
                <a:spcPts val="3000"/>
              </a:lnSpc>
              <a:spcAft>
                <a:spcPts val="0"/>
              </a:spcAft>
              <a:buFont typeface="Wingdings" pitchFamily="2" charset="2"/>
              <a:buChar char="Ø"/>
            </a:pPr>
            <a:r>
              <a:rPr lang="zh-TW" altLang="en-US" sz="2200" b="1" dirty="0" smtClean="0">
                <a:latin typeface="微軟正黑體" pitchFamily="34" charset="-120"/>
                <a:ea typeface="微軟正黑體" pitchFamily="34" charset="-120"/>
              </a:rPr>
              <a:t>以議題式推演。</a:t>
            </a:r>
            <a:endParaRPr lang="en-US" altLang="zh-TW" sz="2200" b="1" dirty="0" smtClean="0">
              <a:latin typeface="微軟正黑體" pitchFamily="34" charset="-120"/>
              <a:ea typeface="微軟正黑體" pitchFamily="34" charset="-120"/>
            </a:endParaRPr>
          </a:p>
          <a:p>
            <a:pPr marL="355600" indent="-355600">
              <a:lnSpc>
                <a:spcPts val="3000"/>
              </a:lnSpc>
              <a:spcAft>
                <a:spcPts val="0"/>
              </a:spcAft>
              <a:buFont typeface="Wingdings" pitchFamily="2" charset="2"/>
              <a:buChar char="Ø"/>
            </a:pPr>
            <a:r>
              <a:rPr lang="zh-TW" altLang="en-US" sz="2200" b="1" dirty="0" smtClean="0">
                <a:latin typeface="微軟正黑體" pitchFamily="34" charset="-120"/>
                <a:ea typeface="微軟正黑體" pitchFamily="34" charset="-120"/>
              </a:rPr>
              <a:t>設定</a:t>
            </a:r>
            <a:r>
              <a:rPr lang="zh-TW" altLang="en-US" sz="2200" b="1" dirty="0">
                <a:latin typeface="微軟正黑體" pitchFamily="34" charset="-120"/>
                <a:ea typeface="微軟正黑體" pitchFamily="34" charset="-120"/>
              </a:rPr>
              <a:t>災害境況</a:t>
            </a:r>
            <a:r>
              <a:rPr lang="zh-TW" altLang="en-US" sz="2200" b="1" dirty="0" smtClean="0">
                <a:latin typeface="微軟正黑體" pitchFamily="34" charset="-120"/>
                <a:ea typeface="微軟正黑體" pitchFamily="34" charset="-120"/>
              </a:rPr>
              <a:t>，模擬</a:t>
            </a:r>
            <a:r>
              <a:rPr lang="zh-TW" altLang="en-US" sz="2200" b="1" dirty="0">
                <a:latin typeface="微軟正黑體" pitchFamily="34" charset="-120"/>
                <a:ea typeface="微軟正黑體" pitchFamily="34" charset="-120"/>
              </a:rPr>
              <a:t>實際災況及運作</a:t>
            </a:r>
            <a:r>
              <a:rPr lang="zh-TW" altLang="en-US" sz="2200" b="1" dirty="0" smtClean="0">
                <a:latin typeface="微軟正黑體" pitchFamily="34" charset="-120"/>
                <a:ea typeface="微軟正黑體" pitchFamily="34" charset="-120"/>
              </a:rPr>
              <a:t>方式。</a:t>
            </a:r>
            <a:endParaRPr lang="en-US" altLang="zh-TW" sz="2200" b="1" dirty="0" smtClean="0">
              <a:latin typeface="微軟正黑體" pitchFamily="34" charset="-120"/>
              <a:ea typeface="微軟正黑體" pitchFamily="34" charset="-120"/>
            </a:endParaRPr>
          </a:p>
          <a:p>
            <a:pPr marL="355600" indent="-355600">
              <a:lnSpc>
                <a:spcPts val="3000"/>
              </a:lnSpc>
              <a:spcAft>
                <a:spcPts val="0"/>
              </a:spcAft>
              <a:buFont typeface="Wingdings" pitchFamily="2" charset="2"/>
              <a:buChar char="Ø"/>
            </a:pPr>
            <a:r>
              <a:rPr lang="zh-TW" altLang="en-US" sz="2200" b="1" dirty="0" smtClean="0">
                <a:latin typeface="微軟正黑體" pitchFamily="34" charset="-120"/>
                <a:ea typeface="微軟正黑體" pitchFamily="34" charset="-120"/>
              </a:rPr>
              <a:t>檢驗災害應變小組從</a:t>
            </a:r>
            <a:r>
              <a:rPr lang="zh-TW" altLang="en-US" sz="2200" b="1" dirty="0">
                <a:latin typeface="微軟正黑體" pitchFamily="34" charset="-120"/>
                <a:ea typeface="微軟正黑體" pitchFamily="34" charset="-120"/>
              </a:rPr>
              <a:t>災前整備到災後</a:t>
            </a:r>
            <a:r>
              <a:rPr lang="zh-TW" altLang="en-US" sz="2200" b="1" dirty="0" smtClean="0">
                <a:latin typeface="微軟正黑體" pitchFamily="34" charset="-120"/>
                <a:ea typeface="微軟正黑體" pitchFamily="34" charset="-120"/>
              </a:rPr>
              <a:t>復原各項應變</a:t>
            </a:r>
            <a:r>
              <a:rPr lang="zh-TW" altLang="en-US" sz="2200" b="1" dirty="0">
                <a:latin typeface="微軟正黑體" pitchFamily="34" charset="-120"/>
                <a:ea typeface="微軟正黑體" pitchFamily="34" charset="-120"/>
              </a:rPr>
              <a:t>處置</a:t>
            </a:r>
            <a:r>
              <a:rPr lang="zh-TW" altLang="en-US" sz="2200" b="1" dirty="0" smtClean="0">
                <a:latin typeface="微軟正黑體" pitchFamily="34" charset="-120"/>
                <a:ea typeface="微軟正黑體" pitchFamily="34" charset="-120"/>
              </a:rPr>
              <a:t>作業。</a:t>
            </a:r>
            <a:endParaRPr lang="en-US" altLang="zh-TW" sz="2200" b="1" dirty="0" smtClean="0">
              <a:latin typeface="微軟正黑體" pitchFamily="34" charset="-120"/>
              <a:ea typeface="微軟正黑體" pitchFamily="34" charset="-120"/>
            </a:endParaRPr>
          </a:p>
          <a:p>
            <a:pPr marL="355600" indent="-355600">
              <a:lnSpc>
                <a:spcPts val="3000"/>
              </a:lnSpc>
              <a:spcAft>
                <a:spcPts val="0"/>
              </a:spcAft>
              <a:buFont typeface="Wingdings" pitchFamily="2" charset="2"/>
              <a:buChar char="Ø"/>
            </a:pPr>
            <a:r>
              <a:rPr lang="zh-TW" altLang="en-US" sz="2200" b="1" dirty="0" smtClean="0">
                <a:latin typeface="微軟正黑體" pitchFamily="34" charset="-120"/>
                <a:ea typeface="微軟正黑體" pitchFamily="34" charset="-120"/>
              </a:rPr>
              <a:t>強化災害應變小組縱向、橫向單位聯繫機制及</a:t>
            </a:r>
            <a:r>
              <a:rPr lang="zh-TW" altLang="en-US" sz="2200" b="1" dirty="0">
                <a:latin typeface="微軟正黑體" pitchFamily="34" charset="-120"/>
                <a:ea typeface="微軟正黑體" pitchFamily="34" charset="-120"/>
              </a:rPr>
              <a:t>請求各項支援</a:t>
            </a:r>
            <a:r>
              <a:rPr lang="zh-TW" altLang="en-US" sz="2200" b="1" dirty="0" smtClean="0">
                <a:latin typeface="微軟正黑體" pitchFamily="34" charset="-120"/>
                <a:ea typeface="微軟正黑體" pitchFamily="34" charset="-120"/>
              </a:rPr>
              <a:t>。</a:t>
            </a:r>
            <a:endParaRPr lang="zh-TW" altLang="en-US" sz="2200" b="1" dirty="0">
              <a:latin typeface="微軟正黑體" pitchFamily="34" charset="-120"/>
              <a:ea typeface="微軟正黑體" pitchFamily="34" charset="-120"/>
            </a:endParaRPr>
          </a:p>
        </p:txBody>
      </p:sp>
      <p:sp>
        <p:nvSpPr>
          <p:cNvPr id="25" name="文字方塊 24"/>
          <p:cNvSpPr txBox="1"/>
          <p:nvPr/>
        </p:nvSpPr>
        <p:spPr>
          <a:xfrm>
            <a:off x="647473" y="1974031"/>
            <a:ext cx="3203455" cy="461665"/>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zh-TW" altLang="en-US" sz="2400" b="1" dirty="0" smtClean="0">
                <a:solidFill>
                  <a:srgbClr val="0C0D03"/>
                </a:solidFill>
                <a:latin typeface="微軟正黑體" pitchFamily="34" charset="-120"/>
                <a:ea typeface="微軟正黑體" pitchFamily="34" charset="-120"/>
              </a:rPr>
              <a:t>災害兵棋推演方式</a:t>
            </a:r>
            <a:endParaRPr lang="en-US" altLang="zh-TW" sz="2400" b="1" dirty="0" smtClean="0">
              <a:solidFill>
                <a:srgbClr val="0C0D03"/>
              </a:solidFill>
              <a:latin typeface="微軟正黑體" pitchFamily="34" charset="-120"/>
              <a:ea typeface="微軟正黑體" pitchFamily="34" charset="-120"/>
            </a:endParaRPr>
          </a:p>
        </p:txBody>
      </p:sp>
      <p:sp>
        <p:nvSpPr>
          <p:cNvPr id="26" name="圓角矩形 25"/>
          <p:cNvSpPr/>
          <p:nvPr/>
        </p:nvSpPr>
        <p:spPr>
          <a:xfrm>
            <a:off x="1311440" y="5744871"/>
            <a:ext cx="309035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指導委員</a:t>
            </a:r>
            <a:endParaRPr lang="en-US" altLang="zh-TW" b="1" dirty="0" smtClean="0">
              <a:latin typeface="微軟正黑體" pitchFamily="34" charset="-120"/>
              <a:ea typeface="微軟正黑體" pitchFamily="34" charset="-120"/>
            </a:endParaRPr>
          </a:p>
        </p:txBody>
      </p:sp>
      <p:sp>
        <p:nvSpPr>
          <p:cNvPr id="27" name="圓角矩形 26"/>
          <p:cNvSpPr/>
          <p:nvPr/>
        </p:nvSpPr>
        <p:spPr>
          <a:xfrm>
            <a:off x="4545807" y="5760331"/>
            <a:ext cx="333856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管制組</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兵棋推演程序管控</a:t>
            </a:r>
            <a:r>
              <a:rPr lang="en-US" altLang="zh-TW" b="1" dirty="0" smtClean="0">
                <a:latin typeface="微軟正黑體" pitchFamily="34" charset="-120"/>
                <a:ea typeface="微軟正黑體" pitchFamily="34" charset="-120"/>
              </a:rPr>
              <a:t>)</a:t>
            </a:r>
          </a:p>
        </p:txBody>
      </p:sp>
      <p:grpSp>
        <p:nvGrpSpPr>
          <p:cNvPr id="28" name="群組 27"/>
          <p:cNvGrpSpPr/>
          <p:nvPr/>
        </p:nvGrpSpPr>
        <p:grpSpPr>
          <a:xfrm>
            <a:off x="2307676" y="6240962"/>
            <a:ext cx="1296807" cy="153077"/>
            <a:chOff x="3619333" y="2477980"/>
            <a:chExt cx="1296807" cy="153077"/>
          </a:xfrm>
        </p:grpSpPr>
        <p:sp>
          <p:nvSpPr>
            <p:cNvPr id="29" name="圓角矩形 28"/>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30" name="圓角矩形 29"/>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31" name="圓角矩形 30"/>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32" name="群組 31"/>
          <p:cNvGrpSpPr/>
          <p:nvPr/>
        </p:nvGrpSpPr>
        <p:grpSpPr>
          <a:xfrm>
            <a:off x="5489364" y="6300259"/>
            <a:ext cx="1296807" cy="153077"/>
            <a:chOff x="3619333" y="2477980"/>
            <a:chExt cx="1296807" cy="153077"/>
          </a:xfrm>
        </p:grpSpPr>
        <p:sp>
          <p:nvSpPr>
            <p:cNvPr id="33" name="圓角矩形 32"/>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34" name="圓角矩形 33"/>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35" name="圓角矩形 34"/>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sp>
        <p:nvSpPr>
          <p:cNvPr id="2" name="矩形 1"/>
          <p:cNvSpPr/>
          <p:nvPr/>
        </p:nvSpPr>
        <p:spPr bwMode="auto">
          <a:xfrm>
            <a:off x="755575" y="5085184"/>
            <a:ext cx="7704857" cy="50405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zh-TW" altLang="en-US" sz="2000" b="1" dirty="0" smtClean="0">
                <a:solidFill>
                  <a:srgbClr val="FF0000"/>
                </a:solidFill>
                <a:latin typeface="微軟正黑體" pitchFamily="34" charset="-120"/>
                <a:ea typeface="微軟正黑體" pitchFamily="34" charset="-120"/>
              </a:rPr>
              <a:t>首次辦理：</a:t>
            </a:r>
            <a:r>
              <a:rPr kumimoji="0" lang="zh-TW" altLang="en-US" sz="2000" b="1" i="0" u="none" strike="noStrike" cap="none" normalizeH="0" baseline="0" dirty="0" smtClean="0">
                <a:ln>
                  <a:noFill/>
                </a:ln>
                <a:solidFill>
                  <a:srgbClr val="FF0000"/>
                </a:solidFill>
                <a:effectLst/>
                <a:latin typeface="微軟正黑體" pitchFamily="34" charset="-120"/>
                <a:ea typeface="微軟正黑體" pitchFamily="34" charset="-120"/>
              </a:rPr>
              <a:t>建議邀請專家學者協助規劃與指導或是參與工作坊</a:t>
            </a:r>
            <a:r>
              <a:rPr lang="zh-TW" altLang="en-US" sz="2000" b="1" dirty="0" smtClean="0">
                <a:solidFill>
                  <a:srgbClr val="FF0000"/>
                </a:solidFill>
                <a:latin typeface="微軟正黑體" pitchFamily="34" charset="-120"/>
                <a:ea typeface="微軟正黑體" pitchFamily="34" charset="-120"/>
              </a:rPr>
              <a:t>觀</a:t>
            </a:r>
            <a:r>
              <a:rPr lang="zh-TW" altLang="en-US" sz="2000" b="1" dirty="0">
                <a:solidFill>
                  <a:srgbClr val="FF0000"/>
                </a:solidFill>
                <a:latin typeface="微軟正黑體" pitchFamily="34" charset="-120"/>
                <a:ea typeface="微軟正黑體" pitchFamily="34" charset="-120"/>
              </a:rPr>
              <a:t>摩</a:t>
            </a:r>
            <a:endParaRPr kumimoji="0" lang="zh-TW" altLang="en-US" sz="2000" b="1" i="0" u="none" strike="noStrike" cap="none" normalizeH="0" baseline="0" dirty="0" smtClean="0">
              <a:ln>
                <a:noFill/>
              </a:ln>
              <a:solidFill>
                <a:srgbClr val="FF0000"/>
              </a:solidFill>
              <a:effectLst/>
              <a:latin typeface="微軟正黑體" pitchFamily="34" charset="-120"/>
              <a:ea typeface="微軟正黑體" pitchFamily="34" charset="-120"/>
            </a:endParaRPr>
          </a:p>
        </p:txBody>
      </p:sp>
    </p:spTree>
    <p:extLst>
      <p:ext uri="{BB962C8B-B14F-4D97-AF65-F5344CB8AC3E}">
        <p14:creationId xmlns:p14="http://schemas.microsoft.com/office/powerpoint/2010/main" val="26145070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圖片 49"/>
          <p:cNvPicPr/>
          <p:nvPr/>
        </p:nvPicPr>
        <p:blipFill>
          <a:blip r:embed="rId2" cstate="print">
            <a:extLst>
              <a:ext uri="{28A0092B-C50C-407E-A947-70E740481C1C}">
                <a14:useLocalDpi xmlns:a14="http://schemas.microsoft.com/office/drawing/2010/main" val="0"/>
              </a:ext>
            </a:extLst>
          </a:blip>
          <a:stretch>
            <a:fillRect/>
          </a:stretch>
        </p:blipFill>
        <p:spPr>
          <a:xfrm>
            <a:off x="1043608" y="1700809"/>
            <a:ext cx="4032448" cy="4968552"/>
          </a:xfrm>
          <a:prstGeom prst="rect">
            <a:avLst/>
          </a:prstGeom>
        </p:spPr>
      </p:pic>
      <p:sp>
        <p:nvSpPr>
          <p:cNvPr id="6" name="投影片編號版面配置區 6"/>
          <p:cNvSpPr>
            <a:spLocks noGrp="1"/>
          </p:cNvSpPr>
          <p:nvPr>
            <p:ph type="sldNum" sz="quarter" idx="12"/>
          </p:nvPr>
        </p:nvSpPr>
        <p:spPr/>
        <p:txBody>
          <a:bodyPr/>
          <a:lstStyle/>
          <a:p>
            <a:fld id="{C4732C00-25E4-4FDD-BB3C-FFB30177A0A2}" type="slidenum">
              <a:rPr lang="zh-TW" altLang="en-US"/>
              <a:pPr/>
              <a:t>28</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14" name="文字方塊 1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15" name="文字方塊 14"/>
          <p:cNvSpPr txBox="1"/>
          <p:nvPr/>
        </p:nvSpPr>
        <p:spPr>
          <a:xfrm>
            <a:off x="1907704"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作業流</a:t>
            </a:r>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程</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endParaRPr>
          </a:p>
        </p:txBody>
      </p:sp>
      <p:cxnSp>
        <p:nvCxnSpPr>
          <p:cNvPr id="16" name="直線接點 1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17" name="直線接點 1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8" name="文字方塊 1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19" name="直線接點 1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0" name="文字方塊 1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21" name="直線接點 2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2" name="文字方塊 2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23" name="直線接點 2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3" name="直線單箭頭接點 2"/>
          <p:cNvCxnSpPr/>
          <p:nvPr/>
        </p:nvCxnSpPr>
        <p:spPr bwMode="auto">
          <a:xfrm>
            <a:off x="3787576" y="1912715"/>
            <a:ext cx="1579047"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2" name="直線單箭頭接點 41"/>
          <p:cNvCxnSpPr/>
          <p:nvPr/>
        </p:nvCxnSpPr>
        <p:spPr bwMode="auto">
          <a:xfrm>
            <a:off x="3894321" y="2636912"/>
            <a:ext cx="1973823"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3" name="直線單箭頭接點 42"/>
          <p:cNvCxnSpPr/>
          <p:nvPr/>
        </p:nvCxnSpPr>
        <p:spPr bwMode="auto">
          <a:xfrm>
            <a:off x="4220144" y="3435251"/>
            <a:ext cx="1853505"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4" name="直線單箭頭接點 43"/>
          <p:cNvCxnSpPr/>
          <p:nvPr/>
        </p:nvCxnSpPr>
        <p:spPr bwMode="auto">
          <a:xfrm>
            <a:off x="4244646" y="4185085"/>
            <a:ext cx="2243954"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5" name="直線單箭頭接點 44"/>
          <p:cNvCxnSpPr/>
          <p:nvPr/>
        </p:nvCxnSpPr>
        <p:spPr bwMode="auto">
          <a:xfrm>
            <a:off x="5175888" y="4954451"/>
            <a:ext cx="1579047"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平行四邊形 9"/>
          <p:cNvSpPr/>
          <p:nvPr/>
        </p:nvSpPr>
        <p:spPr bwMode="auto">
          <a:xfrm>
            <a:off x="5744439" y="1700809"/>
            <a:ext cx="1700209" cy="432048"/>
          </a:xfrm>
          <a:prstGeom prst="parallelogram">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C0D03"/>
                </a:solidFill>
                <a:effectLst/>
                <a:latin typeface="微軟正黑體" pitchFamily="34" charset="-120"/>
                <a:ea typeface="微軟正黑體" pitchFamily="34" charset="-120"/>
              </a:rPr>
              <a:t>情境模擬</a:t>
            </a:r>
          </a:p>
        </p:txBody>
      </p:sp>
      <p:sp>
        <p:nvSpPr>
          <p:cNvPr id="46" name="平行四邊形 45"/>
          <p:cNvSpPr/>
          <p:nvPr/>
        </p:nvSpPr>
        <p:spPr bwMode="auto">
          <a:xfrm>
            <a:off x="5989234" y="2438719"/>
            <a:ext cx="1700209" cy="396386"/>
          </a:xfrm>
          <a:prstGeom prst="parallelogram">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TW" altLang="en-US" b="1" dirty="0" smtClean="0">
                <a:solidFill>
                  <a:srgbClr val="0C0D03"/>
                </a:solidFill>
                <a:latin typeface="微軟正黑體" pitchFamily="34" charset="-120"/>
                <a:ea typeface="微軟正黑體" pitchFamily="34" charset="-120"/>
              </a:rPr>
              <a:t>狀況</a:t>
            </a:r>
            <a:r>
              <a:rPr kumimoji="0" lang="zh-TW" altLang="en-US" sz="1800" b="1" i="0" u="none" strike="noStrike" cap="none" normalizeH="0" baseline="0" dirty="0" smtClean="0">
                <a:ln>
                  <a:noFill/>
                </a:ln>
                <a:solidFill>
                  <a:srgbClr val="0C0D03"/>
                </a:solidFill>
                <a:effectLst/>
                <a:latin typeface="微軟正黑體" pitchFamily="34" charset="-120"/>
                <a:ea typeface="微軟正黑體" pitchFamily="34" charset="-120"/>
              </a:rPr>
              <a:t>說明</a:t>
            </a:r>
          </a:p>
        </p:txBody>
      </p:sp>
      <p:sp>
        <p:nvSpPr>
          <p:cNvPr id="47" name="平行四邊形 46"/>
          <p:cNvSpPr/>
          <p:nvPr/>
        </p:nvSpPr>
        <p:spPr bwMode="auto">
          <a:xfrm>
            <a:off x="6372199" y="3235395"/>
            <a:ext cx="1700209" cy="399711"/>
          </a:xfrm>
          <a:prstGeom prst="parallelogram">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C0D03"/>
                </a:solidFill>
                <a:effectLst/>
                <a:latin typeface="微軟正黑體" pitchFamily="34" charset="-120"/>
                <a:ea typeface="微軟正黑體" pitchFamily="34" charset="-120"/>
              </a:rPr>
              <a:t>議題發展</a:t>
            </a:r>
          </a:p>
        </p:txBody>
      </p:sp>
      <p:sp>
        <p:nvSpPr>
          <p:cNvPr id="48" name="平行四邊形 47"/>
          <p:cNvSpPr/>
          <p:nvPr/>
        </p:nvSpPr>
        <p:spPr bwMode="auto">
          <a:xfrm>
            <a:off x="6754935" y="4005870"/>
            <a:ext cx="1700209" cy="395641"/>
          </a:xfrm>
          <a:prstGeom prst="parallelogram">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C0D03"/>
                </a:solidFill>
                <a:effectLst/>
                <a:latin typeface="微軟正黑體" pitchFamily="34" charset="-120"/>
                <a:ea typeface="微軟正黑體" pitchFamily="34" charset="-120"/>
              </a:rPr>
              <a:t>對策研擬</a:t>
            </a:r>
          </a:p>
        </p:txBody>
      </p:sp>
      <p:sp>
        <p:nvSpPr>
          <p:cNvPr id="49" name="平行四邊形 48"/>
          <p:cNvSpPr/>
          <p:nvPr/>
        </p:nvSpPr>
        <p:spPr bwMode="auto">
          <a:xfrm>
            <a:off x="7092280" y="4757835"/>
            <a:ext cx="1700209" cy="393232"/>
          </a:xfrm>
          <a:prstGeom prst="parallelogram">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C0D03"/>
                </a:solidFill>
                <a:effectLst/>
                <a:latin typeface="微軟正黑體" pitchFamily="34" charset="-120"/>
                <a:ea typeface="微軟正黑體" pitchFamily="34" charset="-120"/>
              </a:rPr>
              <a:t>量化處置</a:t>
            </a:r>
          </a:p>
        </p:txBody>
      </p:sp>
      <p:sp>
        <p:nvSpPr>
          <p:cNvPr id="11" name="矩形 10"/>
          <p:cNvSpPr/>
          <p:nvPr/>
        </p:nvSpPr>
        <p:spPr>
          <a:xfrm>
            <a:off x="4634709" y="5589240"/>
            <a:ext cx="4135513"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zh-TW" altLang="zh-TW" b="1" dirty="0">
                <a:solidFill>
                  <a:srgbClr val="0C0D03"/>
                </a:solidFill>
                <a:latin typeface="微軟正黑體" pitchFamily="34" charset="-120"/>
                <a:ea typeface="微軟正黑體" pitchFamily="34" charset="-120"/>
              </a:rPr>
              <a:t>做為</a:t>
            </a:r>
            <a:r>
              <a:rPr lang="zh-TW" altLang="en-US" b="1" dirty="0">
                <a:solidFill>
                  <a:srgbClr val="0C0D03"/>
                </a:solidFill>
                <a:latin typeface="微軟正黑體" pitchFamily="34" charset="-120"/>
                <a:ea typeface="微軟正黑體" pitchFamily="34" charset="-120"/>
              </a:rPr>
              <a:t>學校</a:t>
            </a:r>
            <a:r>
              <a:rPr lang="zh-TW" altLang="zh-TW" b="1" dirty="0">
                <a:solidFill>
                  <a:srgbClr val="0C0D03"/>
                </a:solidFill>
                <a:latin typeface="微軟正黑體" pitchFamily="34" charset="-120"/>
                <a:ea typeface="微軟正黑體" pitchFamily="34" charset="-120"/>
              </a:rPr>
              <a:t>日後災害</a:t>
            </a:r>
            <a:r>
              <a:rPr lang="zh-TW" altLang="zh-TW" b="1" dirty="0" smtClean="0">
                <a:solidFill>
                  <a:srgbClr val="0C0D03"/>
                </a:solidFill>
                <a:latin typeface="微軟正黑體" pitchFamily="34" charset="-120"/>
                <a:ea typeface="微軟正黑體" pitchFamily="34" charset="-120"/>
              </a:rPr>
              <a:t>應變</a:t>
            </a:r>
            <a:endParaRPr lang="en-US" altLang="zh-TW" b="1" dirty="0" smtClean="0">
              <a:solidFill>
                <a:srgbClr val="0C0D03"/>
              </a:solidFill>
              <a:latin typeface="微軟正黑體" pitchFamily="34" charset="-120"/>
              <a:ea typeface="微軟正黑體" pitchFamily="34" charset="-120"/>
            </a:endParaRPr>
          </a:p>
          <a:p>
            <a:r>
              <a:rPr lang="zh-TW" altLang="en-US" b="1" dirty="0" smtClean="0">
                <a:solidFill>
                  <a:srgbClr val="0C0D03"/>
                </a:solidFill>
                <a:latin typeface="微軟正黑體" pitchFamily="34" charset="-120"/>
                <a:ea typeface="微軟正黑體" pitchFamily="34" charset="-120"/>
              </a:rPr>
              <a:t>修訂</a:t>
            </a:r>
            <a:r>
              <a:rPr lang="zh-TW" altLang="en-US" b="1" dirty="0">
                <a:solidFill>
                  <a:srgbClr val="0C0D03"/>
                </a:solidFill>
                <a:latin typeface="微軟正黑體" pitchFamily="34" charset="-120"/>
                <a:ea typeface="微軟正黑體" pitchFamily="34" charset="-120"/>
              </a:rPr>
              <a:t>校園災害防救計畫</a:t>
            </a:r>
            <a:r>
              <a:rPr lang="zh-TW" altLang="zh-TW" b="1" dirty="0">
                <a:solidFill>
                  <a:srgbClr val="0C0D03"/>
                </a:solidFill>
                <a:latin typeface="微軟正黑體" pitchFamily="34" charset="-120"/>
                <a:ea typeface="微軟正黑體" pitchFamily="34" charset="-120"/>
              </a:rPr>
              <a:t>時之改進參考</a:t>
            </a:r>
            <a:endParaRPr lang="zh-TW" altLang="en-US" dirty="0"/>
          </a:p>
        </p:txBody>
      </p:sp>
      <p:cxnSp>
        <p:nvCxnSpPr>
          <p:cNvPr id="13" name="直線單箭頭接點 12"/>
          <p:cNvCxnSpPr/>
          <p:nvPr/>
        </p:nvCxnSpPr>
        <p:spPr bwMode="auto">
          <a:xfrm flipV="1">
            <a:off x="3894321" y="5912405"/>
            <a:ext cx="682778" cy="46892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52" name="直線單箭頭接點 51"/>
          <p:cNvCxnSpPr/>
          <p:nvPr/>
        </p:nvCxnSpPr>
        <p:spPr bwMode="auto">
          <a:xfrm>
            <a:off x="4046721" y="5733256"/>
            <a:ext cx="530378" cy="179149"/>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085062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29</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矩形 23"/>
          <p:cNvSpPr/>
          <p:nvPr/>
        </p:nvSpPr>
        <p:spPr>
          <a:xfrm>
            <a:off x="345048" y="1772817"/>
            <a:ext cx="615553" cy="1800200"/>
          </a:xfrm>
          <a:prstGeom prst="rect">
            <a:avLst/>
          </a:prstGeom>
        </p:spPr>
        <p:style>
          <a:lnRef idx="0">
            <a:schemeClr val="accent6"/>
          </a:lnRef>
          <a:fillRef idx="3">
            <a:schemeClr val="accent6"/>
          </a:fillRef>
          <a:effectRef idx="3">
            <a:schemeClr val="accent6"/>
          </a:effectRef>
          <a:fontRef idx="minor">
            <a:schemeClr val="lt1"/>
          </a:fontRef>
        </p:style>
        <p:txBody>
          <a:bodyPr vert="eaVert" wrap="square">
            <a:spAutoFit/>
          </a:bodyPr>
          <a:lstStyle/>
          <a:p>
            <a:pPr algn="ctr"/>
            <a:r>
              <a:rPr lang="zh-TW" altLang="en-US" sz="2800"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推演程序</a:t>
            </a:r>
            <a:endParaRPr lang="zh-TW" altLang="en-US" sz="2800"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25" name="表格 24"/>
          <p:cNvGraphicFramePr>
            <a:graphicFrameLocks noGrp="1"/>
          </p:cNvGraphicFramePr>
          <p:nvPr>
            <p:extLst>
              <p:ext uri="{D42A27DB-BD31-4B8C-83A1-F6EECF244321}">
                <p14:modId xmlns:p14="http://schemas.microsoft.com/office/powerpoint/2010/main" val="1604544786"/>
              </p:ext>
            </p:extLst>
          </p:nvPr>
        </p:nvGraphicFramePr>
        <p:xfrm>
          <a:off x="1237141" y="1772816"/>
          <a:ext cx="6912769" cy="4645541"/>
        </p:xfrm>
        <a:graphic>
          <a:graphicData uri="http://schemas.openxmlformats.org/drawingml/2006/table">
            <a:tbl>
              <a:tblPr firstRow="1" firstCol="1" lastRow="1" lastCol="1" bandRow="1" bandCol="1">
                <a:tableStyleId>{912C8C85-51F0-491E-9774-3900AFEF0FD7}</a:tableStyleId>
              </a:tblPr>
              <a:tblGrid>
                <a:gridCol w="1611672"/>
                <a:gridCol w="5301097"/>
              </a:tblGrid>
              <a:tr h="433541">
                <a:tc>
                  <a:txBody>
                    <a:bodyPr/>
                    <a:lstStyle/>
                    <a:p>
                      <a:pPr algn="ctr">
                        <a:spcAft>
                          <a:spcPts val="0"/>
                        </a:spcAft>
                      </a:pPr>
                      <a:r>
                        <a:rPr lang="zh-TW" sz="1800" b="1" kern="100" spc="100"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預計時間</a:t>
                      </a:r>
                      <a:endParaRPr lang="zh-TW" sz="1800" b="1" kern="100"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tcPr>
                </a:tc>
                <a:tc>
                  <a:txBody>
                    <a:bodyPr/>
                    <a:lstStyle/>
                    <a:p>
                      <a:pPr algn="ctr">
                        <a:spcAft>
                          <a:spcPts val="0"/>
                        </a:spcAft>
                      </a:pPr>
                      <a:r>
                        <a:rPr lang="zh-TW" sz="1800" b="1" kern="100" spc="100"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實施進度</a:t>
                      </a:r>
                      <a:endParaRPr lang="zh-TW" sz="1800" b="1" kern="100"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tcPr>
                </a:tc>
              </a:tr>
              <a:tr h="468000">
                <a:tc>
                  <a:txBody>
                    <a:bodyPr/>
                    <a:lstStyle/>
                    <a:p>
                      <a:pPr algn="ctr">
                        <a:spcAft>
                          <a:spcPts val="0"/>
                        </a:spcAft>
                      </a:pPr>
                      <a:r>
                        <a:rPr lang="en-US" sz="1800" b="1" kern="100" spc="100" dirty="0">
                          <a:solidFill>
                            <a:srgbClr val="0C0D03"/>
                          </a:solidFill>
                          <a:effectLst/>
                          <a:latin typeface="微軟正黑體" pitchFamily="34" charset="-120"/>
                          <a:ea typeface="微軟正黑體" pitchFamily="34" charset="-120"/>
                        </a:rPr>
                        <a:t>10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tcPr>
                </a:tc>
                <a:tc>
                  <a:txBody>
                    <a:bodyPr/>
                    <a:lstStyle/>
                    <a:p>
                      <a:pPr marL="138430" indent="-138430" algn="just">
                        <a:spcAft>
                          <a:spcPts val="0"/>
                        </a:spcAft>
                      </a:pPr>
                      <a:r>
                        <a:rPr lang="zh-TW" sz="1800" b="1" kern="100" spc="100" dirty="0">
                          <a:solidFill>
                            <a:srgbClr val="0C0D03"/>
                          </a:solidFill>
                          <a:effectLst/>
                          <a:latin typeface="微軟正黑體" pitchFamily="34" charset="-120"/>
                          <a:ea typeface="微軟正黑體" pitchFamily="34" charset="-120"/>
                        </a:rPr>
                        <a:t>人員報到與進駐</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sz="1800" b="1" kern="100" spc="100" dirty="0">
                          <a:solidFill>
                            <a:srgbClr val="0C0D03"/>
                          </a:solidFill>
                          <a:effectLst/>
                          <a:latin typeface="微軟正黑體" pitchFamily="34" charset="-120"/>
                          <a:ea typeface="微軟正黑體" pitchFamily="34" charset="-120"/>
                        </a:rPr>
                        <a:t>10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138430" indent="-138430" algn="just">
                        <a:spcAft>
                          <a:spcPts val="0"/>
                        </a:spcAft>
                      </a:pPr>
                      <a:r>
                        <a:rPr lang="zh-TW" sz="1800" b="1" kern="100" spc="100" dirty="0">
                          <a:solidFill>
                            <a:srgbClr val="0C0D03"/>
                          </a:solidFill>
                          <a:effectLst/>
                          <a:latin typeface="微軟正黑體" pitchFamily="34" charset="-120"/>
                          <a:ea typeface="微軟正黑體" pitchFamily="34" charset="-120"/>
                        </a:rPr>
                        <a:t>主席致詞與長官致詞</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sz="1800" b="1" kern="100" spc="100" dirty="0">
                          <a:solidFill>
                            <a:srgbClr val="0C0D03"/>
                          </a:solidFill>
                          <a:effectLst/>
                          <a:latin typeface="微軟正黑體" pitchFamily="34" charset="-120"/>
                          <a:ea typeface="微軟正黑體" pitchFamily="34" charset="-120"/>
                        </a:rPr>
                        <a:t>10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138430" indent="-138430" algn="just">
                        <a:spcAft>
                          <a:spcPts val="0"/>
                        </a:spcAft>
                      </a:pPr>
                      <a:r>
                        <a:rPr lang="zh-TW" sz="1800" b="1" kern="100" spc="100">
                          <a:solidFill>
                            <a:srgbClr val="0C0D03"/>
                          </a:solidFill>
                          <a:effectLst/>
                          <a:latin typeface="微軟正黑體" pitchFamily="34" charset="-120"/>
                          <a:ea typeface="微軟正黑體" pitchFamily="34" charset="-120"/>
                        </a:rPr>
                        <a:t>災害境況設定與推演方式說明</a:t>
                      </a:r>
                      <a:endParaRPr lang="zh-TW" sz="1800" b="1" kern="10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sz="1800" b="1" kern="100" spc="100" dirty="0" smtClean="0">
                          <a:solidFill>
                            <a:srgbClr val="0C0D03"/>
                          </a:solidFill>
                          <a:effectLst/>
                          <a:latin typeface="微軟正黑體" pitchFamily="34" charset="-120"/>
                          <a:ea typeface="微軟正黑體" pitchFamily="34" charset="-120"/>
                        </a:rPr>
                        <a:t>10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spcAft>
                          <a:spcPts val="0"/>
                        </a:spcAft>
                      </a:pPr>
                      <a:r>
                        <a:rPr lang="zh-TW" sz="1800" b="1" kern="100" spc="80" dirty="0" smtClean="0">
                          <a:solidFill>
                            <a:srgbClr val="0C0D03"/>
                          </a:solidFill>
                          <a:effectLst/>
                          <a:latin typeface="微軟正黑體" pitchFamily="34" charset="-120"/>
                          <a:ea typeface="微軟正黑體" pitchFamily="34" charset="-120"/>
                        </a:rPr>
                        <a:t>災害</a:t>
                      </a:r>
                      <a:r>
                        <a:rPr lang="zh-TW" sz="1800" b="1" kern="100" spc="80" dirty="0">
                          <a:solidFill>
                            <a:srgbClr val="0C0D03"/>
                          </a:solidFill>
                          <a:effectLst/>
                          <a:latin typeface="微軟正黑體" pitchFamily="34" charset="-120"/>
                          <a:ea typeface="微軟正黑體" pitchFamily="34" charset="-120"/>
                        </a:rPr>
                        <a:t>推演第一階段狀況</a:t>
                      </a:r>
                      <a:r>
                        <a:rPr lang="zh-TW" sz="1800" b="1" kern="100" spc="80" dirty="0" smtClean="0">
                          <a:solidFill>
                            <a:srgbClr val="0C0D03"/>
                          </a:solidFill>
                          <a:effectLst/>
                          <a:latin typeface="微軟正黑體" pitchFamily="34" charset="-120"/>
                          <a:ea typeface="微軟正黑體" pitchFamily="34" charset="-120"/>
                        </a:rPr>
                        <a:t>發佈</a:t>
                      </a:r>
                      <a:r>
                        <a:rPr lang="en-US" altLang="zh-TW" sz="1800" b="1" kern="100" spc="0" baseline="0" dirty="0" smtClean="0">
                          <a:solidFill>
                            <a:srgbClr val="0C0D03"/>
                          </a:solidFill>
                          <a:effectLst/>
                          <a:latin typeface="微軟正黑體" pitchFamily="34" charset="-120"/>
                          <a:ea typeface="微軟正黑體" pitchFamily="34" charset="-120"/>
                        </a:rPr>
                        <a:t> / </a:t>
                      </a:r>
                      <a:r>
                        <a:rPr lang="zh-TW" sz="1800" b="1" kern="100" spc="100" dirty="0" smtClean="0">
                          <a:solidFill>
                            <a:srgbClr val="0C0D03"/>
                          </a:solidFill>
                          <a:effectLst/>
                          <a:latin typeface="微軟正黑體" pitchFamily="34" charset="-120"/>
                          <a:ea typeface="微軟正黑體" pitchFamily="34" charset="-120"/>
                        </a:rPr>
                        <a:t>各單位進行</a:t>
                      </a:r>
                      <a:r>
                        <a:rPr lang="zh-TW" sz="1800" b="1" kern="100" spc="100" dirty="0">
                          <a:solidFill>
                            <a:srgbClr val="0C0D03"/>
                          </a:solidFill>
                          <a:effectLst/>
                          <a:latin typeface="微軟正黑體" pitchFamily="34" charset="-120"/>
                          <a:ea typeface="微軟正黑體" pitchFamily="34" charset="-120"/>
                        </a:rPr>
                        <a:t>處置</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sz="1800" b="1" kern="100" spc="100" dirty="0">
                          <a:solidFill>
                            <a:srgbClr val="0C0D03"/>
                          </a:solidFill>
                          <a:effectLst/>
                          <a:latin typeface="微軟正黑體" pitchFamily="34" charset="-120"/>
                          <a:ea typeface="微軟正黑體" pitchFamily="34" charset="-120"/>
                        </a:rPr>
                        <a:t>20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spcAft>
                          <a:spcPts val="0"/>
                        </a:spcAft>
                      </a:pPr>
                      <a:r>
                        <a:rPr lang="zh-TW" sz="1800" b="1" kern="100" spc="100" dirty="0">
                          <a:solidFill>
                            <a:srgbClr val="0C0D03"/>
                          </a:solidFill>
                          <a:effectLst/>
                          <a:latin typeface="微軟正黑體" pitchFamily="34" charset="-120"/>
                          <a:ea typeface="微軟正黑體" pitchFamily="34" charset="-120"/>
                        </a:rPr>
                        <a:t>各單位針對第一階段狀況處置</a:t>
                      </a:r>
                      <a:r>
                        <a:rPr lang="zh-TW" sz="1800" b="1" kern="100" spc="100" dirty="0" smtClean="0">
                          <a:solidFill>
                            <a:srgbClr val="0C0D03"/>
                          </a:solidFill>
                          <a:effectLst/>
                          <a:latin typeface="微軟正黑體" pitchFamily="34" charset="-120"/>
                          <a:ea typeface="微軟正黑體" pitchFamily="34" charset="-120"/>
                        </a:rPr>
                        <a:t>情形報告</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sz="1800" b="1" kern="100" spc="100" dirty="0" smtClean="0">
                          <a:solidFill>
                            <a:srgbClr val="0C0D03"/>
                          </a:solidFill>
                          <a:effectLst/>
                          <a:latin typeface="微軟正黑體" pitchFamily="34" charset="-120"/>
                          <a:ea typeface="微軟正黑體" pitchFamily="34" charset="-120"/>
                        </a:rPr>
                        <a:t>30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spcAft>
                          <a:spcPts val="0"/>
                        </a:spcAft>
                      </a:pPr>
                      <a:r>
                        <a:rPr lang="zh-TW" sz="1800" b="1" kern="100" spc="80">
                          <a:solidFill>
                            <a:srgbClr val="0C0D03"/>
                          </a:solidFill>
                          <a:effectLst/>
                          <a:latin typeface="微軟正黑體" pitchFamily="34" charset="-120"/>
                          <a:ea typeface="微軟正黑體" pitchFamily="34" charset="-120"/>
                        </a:rPr>
                        <a:t>第一階段考評組考評提問及討論</a:t>
                      </a:r>
                      <a:endParaRPr lang="zh-TW" sz="1800" b="1" kern="10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sz="1800" b="1" kern="100" spc="100" dirty="0" smtClean="0">
                          <a:solidFill>
                            <a:srgbClr val="0C0D03"/>
                          </a:solidFill>
                          <a:effectLst/>
                          <a:latin typeface="微軟正黑體" pitchFamily="34" charset="-120"/>
                          <a:ea typeface="微軟正黑體" pitchFamily="34" charset="-120"/>
                        </a:rPr>
                        <a:t>10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spcAft>
                          <a:spcPts val="0"/>
                        </a:spcAft>
                      </a:pPr>
                      <a:r>
                        <a:rPr lang="zh-TW" sz="1800" b="1" kern="100" spc="80" dirty="0" smtClean="0">
                          <a:solidFill>
                            <a:srgbClr val="0C0D03"/>
                          </a:solidFill>
                          <a:effectLst/>
                          <a:latin typeface="微軟正黑體" pitchFamily="34" charset="-120"/>
                          <a:ea typeface="微軟正黑體" pitchFamily="34" charset="-120"/>
                        </a:rPr>
                        <a:t>災害</a:t>
                      </a:r>
                      <a:r>
                        <a:rPr lang="zh-TW" sz="1800" b="1" kern="100" spc="80" dirty="0">
                          <a:solidFill>
                            <a:srgbClr val="0C0D03"/>
                          </a:solidFill>
                          <a:effectLst/>
                          <a:latin typeface="微軟正黑體" pitchFamily="34" charset="-120"/>
                          <a:ea typeface="微軟正黑體" pitchFamily="34" charset="-120"/>
                        </a:rPr>
                        <a:t>推演第二階段狀況</a:t>
                      </a:r>
                      <a:r>
                        <a:rPr lang="zh-TW" sz="1800" b="1" kern="100" spc="80" dirty="0" smtClean="0">
                          <a:solidFill>
                            <a:srgbClr val="0C0D03"/>
                          </a:solidFill>
                          <a:effectLst/>
                          <a:latin typeface="微軟正黑體" pitchFamily="34" charset="-120"/>
                          <a:ea typeface="微軟正黑體" pitchFamily="34" charset="-120"/>
                        </a:rPr>
                        <a:t>發佈</a:t>
                      </a:r>
                      <a:r>
                        <a:rPr lang="en-US" altLang="zh-TW" sz="1800" b="1" kern="100" spc="80" dirty="0" smtClean="0">
                          <a:solidFill>
                            <a:srgbClr val="0C0D03"/>
                          </a:solidFill>
                          <a:effectLst/>
                          <a:latin typeface="微軟正黑體" pitchFamily="34" charset="-120"/>
                          <a:ea typeface="微軟正黑體" pitchFamily="34" charset="-120"/>
                        </a:rPr>
                        <a:t> </a:t>
                      </a:r>
                      <a:r>
                        <a:rPr lang="en-US" altLang="zh-TW" sz="1800" b="1" kern="100" spc="0" dirty="0" smtClean="0">
                          <a:solidFill>
                            <a:srgbClr val="0C0D03"/>
                          </a:solidFill>
                          <a:effectLst/>
                          <a:latin typeface="微軟正黑體" pitchFamily="34" charset="-120"/>
                          <a:ea typeface="微軟正黑體" pitchFamily="34" charset="-120"/>
                        </a:rPr>
                        <a:t>/ </a:t>
                      </a:r>
                      <a:r>
                        <a:rPr lang="zh-TW" sz="1800" b="1" kern="100" spc="100" dirty="0" smtClean="0">
                          <a:solidFill>
                            <a:srgbClr val="0C0D03"/>
                          </a:solidFill>
                          <a:effectLst/>
                          <a:latin typeface="微軟正黑體" pitchFamily="34" charset="-120"/>
                          <a:ea typeface="微軟正黑體" pitchFamily="34" charset="-120"/>
                        </a:rPr>
                        <a:t>各單位進行</a:t>
                      </a:r>
                      <a:r>
                        <a:rPr lang="zh-TW" sz="1800" b="1" kern="100" spc="100" dirty="0">
                          <a:solidFill>
                            <a:srgbClr val="0C0D03"/>
                          </a:solidFill>
                          <a:effectLst/>
                          <a:latin typeface="微軟正黑體" pitchFamily="34" charset="-120"/>
                          <a:ea typeface="微軟正黑體" pitchFamily="34" charset="-120"/>
                        </a:rPr>
                        <a:t>處置</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sz="1800" b="1" kern="100" spc="100" dirty="0">
                          <a:solidFill>
                            <a:srgbClr val="0C0D03"/>
                          </a:solidFill>
                          <a:effectLst/>
                          <a:latin typeface="微軟正黑體" pitchFamily="34" charset="-120"/>
                          <a:ea typeface="微軟正黑體" pitchFamily="34" charset="-120"/>
                        </a:rPr>
                        <a:t>20</a:t>
                      </a:r>
                      <a:r>
                        <a:rPr lang="zh-TW" sz="1800" b="1" kern="100" spc="100" dirty="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spcAft>
                          <a:spcPts val="0"/>
                        </a:spcAft>
                      </a:pPr>
                      <a:r>
                        <a:rPr lang="zh-TW" sz="1800" b="1" kern="100" spc="100" dirty="0">
                          <a:solidFill>
                            <a:srgbClr val="0C0D03"/>
                          </a:solidFill>
                          <a:effectLst/>
                          <a:latin typeface="微軟正黑體" pitchFamily="34" charset="-120"/>
                          <a:ea typeface="微軟正黑體" pitchFamily="34" charset="-120"/>
                        </a:rPr>
                        <a:t>各單位針對第二階段狀況處置</a:t>
                      </a:r>
                      <a:r>
                        <a:rPr lang="zh-TW" sz="1800" b="1" kern="100" spc="100" dirty="0" smtClean="0">
                          <a:solidFill>
                            <a:srgbClr val="0C0D03"/>
                          </a:solidFill>
                          <a:effectLst/>
                          <a:latin typeface="微軟正黑體" pitchFamily="34" charset="-120"/>
                          <a:ea typeface="微軟正黑體" pitchFamily="34" charset="-120"/>
                        </a:rPr>
                        <a:t>情形報告</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468000">
                <a:tc>
                  <a:txBody>
                    <a:bodyPr/>
                    <a:lstStyle/>
                    <a:p>
                      <a:pPr algn="ctr">
                        <a:spcAft>
                          <a:spcPts val="0"/>
                        </a:spcAft>
                      </a:pPr>
                      <a:r>
                        <a:rPr lang="en-US" altLang="zh-TW" sz="1800" b="1" kern="100" spc="100" dirty="0" smtClean="0">
                          <a:solidFill>
                            <a:srgbClr val="0C0D03"/>
                          </a:solidFill>
                          <a:effectLst/>
                          <a:latin typeface="微軟正黑體" pitchFamily="34" charset="-120"/>
                          <a:ea typeface="微軟正黑體" pitchFamily="34" charset="-120"/>
                        </a:rPr>
                        <a:t>30</a:t>
                      </a:r>
                      <a:r>
                        <a:rPr lang="zh-TW" sz="1800" b="1" kern="100" spc="100" dirty="0" smtClean="0">
                          <a:solidFill>
                            <a:srgbClr val="0C0D03"/>
                          </a:solidFill>
                          <a:effectLst/>
                          <a:latin typeface="微軟正黑體" pitchFamily="34" charset="-120"/>
                          <a:ea typeface="微軟正黑體" pitchFamily="34" charset="-120"/>
                        </a:rPr>
                        <a:t>分鐘</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spcAft>
                          <a:spcPts val="0"/>
                        </a:spcAft>
                      </a:pPr>
                      <a:r>
                        <a:rPr lang="zh-TW" altLang="en-US" sz="1800" b="1" kern="100" spc="80" dirty="0" smtClean="0">
                          <a:solidFill>
                            <a:srgbClr val="0C0D03"/>
                          </a:solidFill>
                          <a:effectLst/>
                          <a:latin typeface="微軟正黑體" pitchFamily="34" charset="-120"/>
                          <a:ea typeface="微軟正黑體" pitchFamily="34" charset="-120"/>
                        </a:rPr>
                        <a:t>綜合第一、</a:t>
                      </a:r>
                      <a:r>
                        <a:rPr lang="zh-TW" sz="1800" b="1" kern="100" spc="80" dirty="0" smtClean="0">
                          <a:solidFill>
                            <a:srgbClr val="0C0D03"/>
                          </a:solidFill>
                          <a:effectLst/>
                          <a:latin typeface="微軟正黑體" pitchFamily="34" charset="-120"/>
                          <a:ea typeface="微軟正黑體" pitchFamily="34" charset="-120"/>
                        </a:rPr>
                        <a:t>第二</a:t>
                      </a:r>
                      <a:r>
                        <a:rPr lang="zh-TW" sz="1800" b="1" kern="100" spc="80" dirty="0">
                          <a:solidFill>
                            <a:srgbClr val="0C0D03"/>
                          </a:solidFill>
                          <a:effectLst/>
                          <a:latin typeface="微軟正黑體" pitchFamily="34" charset="-120"/>
                          <a:ea typeface="微軟正黑體" pitchFamily="34" charset="-120"/>
                        </a:rPr>
                        <a:t>階段考評組考評提問及討論</a:t>
                      </a:r>
                      <a:endParaRPr lang="zh-TW" sz="1800" b="1" kern="100" dirty="0">
                        <a:solidFill>
                          <a:srgbClr val="0C0D03"/>
                        </a:solidFill>
                        <a:effectLst/>
                        <a:latin typeface="微軟正黑體" pitchFamily="34" charset="-120"/>
                        <a:ea typeface="微軟正黑體" pitchFamily="34" charset="-120"/>
                      </a:endParaRPr>
                    </a:p>
                  </a:txBody>
                  <a:tcPr marL="68580" marR="68580" marT="0" marB="0" anchor="ct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bl>
          </a:graphicData>
        </a:graphic>
      </p:graphicFrame>
      <p:sp>
        <p:nvSpPr>
          <p:cNvPr id="26" name="文字方塊 25"/>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7" name="文字方塊 26"/>
          <p:cNvSpPr txBox="1"/>
          <p:nvPr/>
        </p:nvSpPr>
        <p:spPr>
          <a:xfrm>
            <a:off x="1907704"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作業流</a:t>
            </a:r>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程</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endParaRPr>
          </a:p>
        </p:txBody>
      </p:sp>
      <p:cxnSp>
        <p:nvCxnSpPr>
          <p:cNvPr id="28" name="直線接點 27"/>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9" name="直線接點 28"/>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31" name="直線接點 30"/>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4" name="文字方塊 33"/>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5" name="直線接點 34"/>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85062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latin typeface="微軟正黑體" pitchFamily="34" charset="-120"/>
                <a:ea typeface="微軟正黑體" pitchFamily="34" charset="-120"/>
                <a:cs typeface="Arial" charset="0"/>
              </a:rPr>
              <a:t>地震</a:t>
            </a:r>
            <a:r>
              <a:rPr lang="zh-TW" altLang="en-US" sz="1800" b="1" dirty="0">
                <a:solidFill>
                  <a:srgbClr val="0C0D03"/>
                </a:solidFill>
                <a:latin typeface="微軟正黑體" pitchFamily="34" charset="-120"/>
                <a:ea typeface="微軟正黑體" pitchFamily="34" charset="-120"/>
                <a:cs typeface="Arial" charset="0"/>
              </a:rPr>
              <a:t>海嘯</a:t>
            </a:r>
          </a:p>
        </p:txBody>
      </p:sp>
      <p:cxnSp>
        <p:nvCxnSpPr>
          <p:cNvPr id="22" name="直線接點 21"/>
          <p:cNvCxnSpPr/>
          <p:nvPr/>
        </p:nvCxnSpPr>
        <p:spPr>
          <a:xfrm>
            <a:off x="2151738"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83751"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16832"/>
            <a:ext cx="772858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895700" y="1988840"/>
            <a:ext cx="619658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b="1" dirty="0">
                <a:latin typeface="微軟正黑體" pitchFamily="34" charset="-120"/>
                <a:ea typeface="微軟正黑體" pitchFamily="34" charset="-120"/>
              </a:rPr>
              <a:t>秘魯舉行史上最大地震海嘯疏散演練</a:t>
            </a:r>
            <a:r>
              <a:rPr lang="en-US" altLang="zh-TW" sz="2000" b="1" dirty="0">
                <a:latin typeface="微軟正黑體" pitchFamily="34" charset="-120"/>
                <a:ea typeface="微軟正黑體" pitchFamily="34" charset="-120"/>
              </a:rPr>
              <a:t>2000</a:t>
            </a:r>
            <a:r>
              <a:rPr lang="zh-TW" altLang="en-US" sz="2000" b="1" dirty="0">
                <a:latin typeface="微軟正黑體" pitchFamily="34" charset="-120"/>
                <a:ea typeface="微軟正黑體" pitchFamily="34" charset="-120"/>
              </a:rPr>
              <a:t>萬人參加</a:t>
            </a:r>
            <a:endParaRPr lang="zh-CN" altLang="en-US" sz="2000" b="1" dirty="0">
              <a:latin typeface="微軟正黑體" pitchFamily="34" charset="-120"/>
              <a:ea typeface="微軟正黑體" pitchFamily="34" charset="-120"/>
            </a:endParaRPr>
          </a:p>
        </p:txBody>
      </p:sp>
      <p:sp>
        <p:nvSpPr>
          <p:cNvPr id="4" name="矩形 3"/>
          <p:cNvSpPr/>
          <p:nvPr/>
        </p:nvSpPr>
        <p:spPr>
          <a:xfrm>
            <a:off x="899592" y="2708920"/>
            <a:ext cx="6912768" cy="3416320"/>
          </a:xfrm>
          <a:prstGeom prst="rect">
            <a:avLst/>
          </a:prstGeom>
        </p:spPr>
        <p:txBody>
          <a:bodyPr wrap="square">
            <a:spAutoFit/>
          </a:bodyPr>
          <a:lstStyle/>
          <a:p>
            <a:r>
              <a:rPr lang="zh-CN" altLang="en-US" sz="2400" dirty="0">
                <a:latin typeface="微軟正黑體" pitchFamily="34" charset="-120"/>
                <a:ea typeface="微軟正黑體" pitchFamily="34" charset="-120"/>
              </a:rPr>
              <a:t>　</a:t>
            </a:r>
            <a:r>
              <a:rPr lang="zh-CN" altLang="en-US" sz="2400" dirty="0" smtClean="0">
                <a:latin typeface="微軟正黑體" pitchFamily="34" charset="-120"/>
                <a:ea typeface="微軟正黑體" pitchFamily="34" charset="-120"/>
              </a:rPr>
              <a:t>    </a:t>
            </a:r>
            <a:r>
              <a:rPr lang="zh-TW" altLang="en-US" sz="2400" dirty="0" smtClean="0">
                <a:latin typeface="微軟正黑體" pitchFamily="34" charset="-120"/>
                <a:ea typeface="微軟正黑體" pitchFamily="34" charset="-120"/>
              </a:rPr>
              <a:t>演練</a:t>
            </a:r>
            <a:r>
              <a:rPr lang="zh-TW" altLang="en-US" sz="2400" dirty="0">
                <a:latin typeface="微軟正黑體" pitchFamily="34" charset="-120"/>
                <a:ea typeface="微軟正黑體" pitchFamily="34" charset="-120"/>
              </a:rPr>
              <a:t>假設當地時間上午</a:t>
            </a:r>
            <a:r>
              <a:rPr lang="en-US" altLang="zh-TW" sz="2400" dirty="0">
                <a:latin typeface="微軟正黑體" pitchFamily="34" charset="-120"/>
                <a:ea typeface="微軟正黑體" pitchFamily="34" charset="-120"/>
              </a:rPr>
              <a:t>10</a:t>
            </a:r>
            <a:r>
              <a:rPr lang="zh-TW" altLang="en-US" sz="2400" dirty="0">
                <a:latin typeface="微軟正黑體" pitchFamily="34" charset="-120"/>
                <a:ea typeface="微軟正黑體" pitchFamily="34" charset="-120"/>
              </a:rPr>
              <a:t>點起在首都利馬以西</a:t>
            </a:r>
            <a:r>
              <a:rPr lang="en-US" altLang="zh-TW" sz="2400" dirty="0">
                <a:latin typeface="微軟正黑體" pitchFamily="34" charset="-120"/>
                <a:ea typeface="微軟正黑體" pitchFamily="34" charset="-120"/>
              </a:rPr>
              <a:t>190</a:t>
            </a:r>
            <a:r>
              <a:rPr lang="zh-TW" altLang="en-US" sz="2400" dirty="0">
                <a:latin typeface="微軟正黑體" pitchFamily="34" charset="-120"/>
                <a:ea typeface="微軟正黑體" pitchFamily="34" charset="-120"/>
              </a:rPr>
              <a:t>公里的太平洋上發生里氏</a:t>
            </a:r>
            <a:r>
              <a:rPr lang="en-US" altLang="zh-TW" sz="2400" dirty="0">
                <a:latin typeface="微軟正黑體" pitchFamily="34" charset="-120"/>
                <a:ea typeface="微軟正黑體" pitchFamily="34" charset="-120"/>
              </a:rPr>
              <a:t>8.0</a:t>
            </a:r>
            <a:r>
              <a:rPr lang="zh-TW" altLang="en-US" sz="2400" dirty="0">
                <a:latin typeface="微軟正黑體" pitchFamily="34" charset="-120"/>
                <a:ea typeface="微軟正黑體" pitchFamily="34" charset="-120"/>
              </a:rPr>
              <a:t>級地震並引發海嘯，導致</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萬多人死亡，超過</a:t>
            </a:r>
            <a:r>
              <a:rPr lang="en-US" altLang="zh-TW" sz="2400" dirty="0">
                <a:latin typeface="微軟正黑體" pitchFamily="34" charset="-120"/>
                <a:ea typeface="微軟正黑體" pitchFamily="34" charset="-120"/>
              </a:rPr>
              <a:t>20</a:t>
            </a:r>
            <a:r>
              <a:rPr lang="zh-TW" altLang="en-US" sz="2400" dirty="0">
                <a:latin typeface="微軟正黑體" pitchFamily="34" charset="-120"/>
                <a:ea typeface="微軟正黑體" pitchFamily="34" charset="-120"/>
              </a:rPr>
              <a:t>萬幢建築物損壞。</a:t>
            </a:r>
          </a:p>
          <a:p>
            <a:endParaRPr lang="zh-TW" altLang="en-US" sz="2400" dirty="0">
              <a:latin typeface="微軟正黑體" pitchFamily="34" charset="-120"/>
              <a:ea typeface="微軟正黑體" pitchFamily="34" charset="-120"/>
            </a:endParaRPr>
          </a:p>
          <a:p>
            <a:endParaRPr lang="zh-TW" altLang="en-US" sz="2400" dirty="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        </a:t>
            </a:r>
            <a:r>
              <a:rPr lang="zh-TW" altLang="en-US" sz="2400" b="1" dirty="0" smtClean="0">
                <a:solidFill>
                  <a:srgbClr val="FFFFFF"/>
                </a:solidFill>
                <a:latin typeface="微軟正黑體" pitchFamily="34" charset="-120"/>
                <a:ea typeface="微軟正黑體" pitchFamily="34" charset="-120"/>
              </a:rPr>
              <a:t>利馬</a:t>
            </a:r>
            <a:r>
              <a:rPr lang="zh-TW" altLang="en-US" sz="2400" b="1" dirty="0">
                <a:solidFill>
                  <a:srgbClr val="FFFFFF"/>
                </a:solidFill>
                <a:latin typeface="微軟正黑體" pitchFamily="34" charset="-120"/>
                <a:ea typeface="微軟正黑體" pitchFamily="34" charset="-120"/>
              </a:rPr>
              <a:t>市內響起警報後，商務樓、學校等處的人們被一齊疏散至廣場和校園</a:t>
            </a:r>
            <a:r>
              <a:rPr lang="zh-TW" altLang="en-US" sz="2400" dirty="0">
                <a:latin typeface="微軟正黑體" pitchFamily="34" charset="-120"/>
                <a:ea typeface="微軟正黑體" pitchFamily="34" charset="-120"/>
              </a:rPr>
              <a:t>。國會大廈內的議員和工作人​​員也紛紛逃到室外。急救人員則進行了救出傷員的演練。</a:t>
            </a:r>
            <a:endParaRPr lang="zh-CN" altLang="en-US" sz="2400" dirty="0">
              <a:latin typeface="微軟正黑體" pitchFamily="34" charset="-120"/>
              <a:ea typeface="微軟正黑體" pitchFamily="34" charset="-120"/>
            </a:endParaRPr>
          </a:p>
        </p:txBody>
      </p:sp>
      <p:sp>
        <p:nvSpPr>
          <p:cNvPr id="5" name="矩形 4"/>
          <p:cNvSpPr/>
          <p:nvPr/>
        </p:nvSpPr>
        <p:spPr>
          <a:xfrm>
            <a:off x="7258362" y="1413565"/>
            <a:ext cx="1107996" cy="369332"/>
          </a:xfrm>
          <a:prstGeom prst="rect">
            <a:avLst/>
          </a:prstGeom>
        </p:spPr>
        <p:txBody>
          <a:bodyPr wrap="none">
            <a:spAutoFit/>
          </a:bodyPr>
          <a:lstStyle/>
          <a:p>
            <a:r>
              <a:rPr lang="zh-TW" altLang="en-US" b="1" dirty="0" smtClean="0">
                <a:solidFill>
                  <a:srgbClr val="0C0D03"/>
                </a:solidFill>
                <a:latin typeface="標楷體" pitchFamily="65" charset="-120"/>
                <a:ea typeface="標楷體" pitchFamily="65" charset="-120"/>
                <a:cs typeface="Arial" charset="0"/>
              </a:rPr>
              <a:t>案例分享</a:t>
            </a:r>
            <a:endParaRPr lang="zh-TW" altLang="en-US" b="1" dirty="0">
              <a:solidFill>
                <a:srgbClr val="0C0D03"/>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30</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907704"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作業流</a:t>
            </a:r>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程</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endParaRP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29" name="直線接點 2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4298444" y="1702066"/>
            <a:ext cx="4476691" cy="707886"/>
          </a:xfrm>
          <a:prstGeom prst="rect">
            <a:avLst/>
          </a:prstGeom>
        </p:spPr>
        <p:txBody>
          <a:bodyPr wrap="square">
            <a:spAutoFit/>
          </a:bodyPr>
          <a:lstStyle/>
          <a:p>
            <a:pPr algn="ctr"/>
            <a:r>
              <a:rPr lang="en-US" altLang="zh-TW" sz="2000" b="1" dirty="0" err="1" smtClean="0">
                <a:solidFill>
                  <a:srgbClr val="0C0D03"/>
                </a:solidFill>
                <a:latin typeface="微軟正黑體" pitchFamily="34" charset="-120"/>
                <a:ea typeface="微軟正黑體" pitchFamily="34" charset="-120"/>
              </a:rPr>
              <a:t>ooo</a:t>
            </a:r>
            <a:r>
              <a:rPr lang="zh-TW" altLang="en-US" sz="2000" b="1" dirty="0" smtClean="0">
                <a:solidFill>
                  <a:srgbClr val="0C0D03"/>
                </a:solidFill>
                <a:latin typeface="微軟正黑體" pitchFamily="34" charset="-120"/>
                <a:ea typeface="微軟正黑體" pitchFamily="34" charset="-120"/>
              </a:rPr>
              <a:t>縣</a:t>
            </a:r>
            <a:r>
              <a:rPr lang="zh-TW" altLang="zh-TW" sz="2000" b="1" dirty="0" smtClean="0">
                <a:solidFill>
                  <a:srgbClr val="0C0D03"/>
                </a:solidFill>
                <a:latin typeface="微軟正黑體" pitchFamily="34" charset="-120"/>
                <a:ea typeface="微軟正黑體" pitchFamily="34" charset="-120"/>
              </a:rPr>
              <a:t>市</a:t>
            </a:r>
            <a:r>
              <a:rPr lang="en-US" altLang="zh-TW" sz="2000" b="1" dirty="0" err="1" smtClean="0">
                <a:solidFill>
                  <a:srgbClr val="0C0D03"/>
                </a:solidFill>
                <a:latin typeface="微軟正黑體" pitchFamily="34" charset="-120"/>
                <a:ea typeface="微軟正黑體" pitchFamily="34" charset="-120"/>
              </a:rPr>
              <a:t>ooo</a:t>
            </a:r>
            <a:r>
              <a:rPr lang="zh-TW" altLang="en-US" sz="2000" b="1" dirty="0" smtClean="0">
                <a:solidFill>
                  <a:srgbClr val="0C0D03"/>
                </a:solidFill>
                <a:latin typeface="微軟正黑體" pitchFamily="34" charset="-120"/>
                <a:ea typeface="微軟正黑體" pitchFamily="34" charset="-120"/>
              </a:rPr>
              <a:t>學校校園</a:t>
            </a:r>
            <a:r>
              <a:rPr lang="zh-TW" altLang="zh-TW" sz="2000" b="1" dirty="0" smtClean="0">
                <a:solidFill>
                  <a:srgbClr val="0C0D03"/>
                </a:solidFill>
                <a:latin typeface="微軟正黑體" pitchFamily="34" charset="-120"/>
                <a:ea typeface="微軟正黑體" pitchFamily="34" charset="-120"/>
              </a:rPr>
              <a:t>災害</a:t>
            </a:r>
            <a:r>
              <a:rPr lang="zh-TW" altLang="zh-TW" sz="2000" b="1" dirty="0">
                <a:solidFill>
                  <a:srgbClr val="0C0D03"/>
                </a:solidFill>
                <a:latin typeface="微軟正黑體" pitchFamily="34" charset="-120"/>
                <a:ea typeface="微軟正黑體" pitchFamily="34" charset="-120"/>
              </a:rPr>
              <a:t>防</a:t>
            </a:r>
            <a:r>
              <a:rPr lang="zh-TW" altLang="zh-TW" sz="2000" b="1" dirty="0" smtClean="0">
                <a:solidFill>
                  <a:srgbClr val="0C0D03"/>
                </a:solidFill>
                <a:latin typeface="微軟正黑體" pitchFamily="34" charset="-120"/>
                <a:ea typeface="微軟正黑體" pitchFamily="34" charset="-120"/>
              </a:rPr>
              <a:t>救計畫</a:t>
            </a:r>
            <a:endParaRPr lang="en-US" altLang="zh-TW" sz="2000" b="1" dirty="0" smtClean="0">
              <a:solidFill>
                <a:srgbClr val="0C0D03"/>
              </a:solidFill>
              <a:latin typeface="微軟正黑體" pitchFamily="34" charset="-120"/>
              <a:ea typeface="微軟正黑體" pitchFamily="34" charset="-120"/>
            </a:endParaRPr>
          </a:p>
          <a:p>
            <a:pPr algn="ctr"/>
            <a:r>
              <a:rPr lang="zh-TW" altLang="zh-TW" sz="2000" b="1" dirty="0" smtClean="0">
                <a:solidFill>
                  <a:srgbClr val="0C0D03"/>
                </a:solidFill>
                <a:latin typeface="微軟正黑體" pitchFamily="34" charset="-120"/>
                <a:ea typeface="微軟正黑體" pitchFamily="34" charset="-120"/>
              </a:rPr>
              <a:t>兵</a:t>
            </a:r>
            <a:r>
              <a:rPr lang="zh-TW" altLang="zh-TW" sz="2000" b="1" dirty="0">
                <a:solidFill>
                  <a:srgbClr val="0C0D03"/>
                </a:solidFill>
                <a:latin typeface="微軟正黑體" pitchFamily="34" charset="-120"/>
                <a:ea typeface="微軟正黑體" pitchFamily="34" charset="-120"/>
              </a:rPr>
              <a:t>棋推演</a:t>
            </a:r>
            <a:r>
              <a:rPr lang="zh-TW" altLang="zh-TW" sz="2000" b="1" dirty="0" smtClean="0">
                <a:solidFill>
                  <a:srgbClr val="0C0D03"/>
                </a:solidFill>
                <a:latin typeface="微軟正黑體" pitchFamily="34" charset="-120"/>
                <a:ea typeface="微軟正黑體" pitchFamily="34" charset="-120"/>
              </a:rPr>
              <a:t>演練</a:t>
            </a:r>
            <a:r>
              <a:rPr lang="zh-TW" altLang="en-US" sz="2000" b="1" dirty="0" smtClean="0">
                <a:solidFill>
                  <a:srgbClr val="0C0D03"/>
                </a:solidFill>
                <a:latin typeface="微軟正黑體" pitchFamily="34" charset="-120"/>
                <a:ea typeface="微軟正黑體" pitchFamily="34" charset="-120"/>
              </a:rPr>
              <a:t>計畫書</a:t>
            </a:r>
            <a:endParaRPr lang="zh-TW" altLang="zh-TW" sz="2000" b="1" dirty="0">
              <a:solidFill>
                <a:srgbClr val="0C0D03"/>
              </a:solidFill>
              <a:latin typeface="微軟正黑體" pitchFamily="34" charset="-120"/>
              <a:ea typeface="微軟正黑體" pitchFamily="34" charset="-120"/>
            </a:endParaRPr>
          </a:p>
        </p:txBody>
      </p:sp>
      <p:sp>
        <p:nvSpPr>
          <p:cNvPr id="3" name="矩形 2"/>
          <p:cNvSpPr/>
          <p:nvPr/>
        </p:nvSpPr>
        <p:spPr>
          <a:xfrm>
            <a:off x="461733" y="1702066"/>
            <a:ext cx="3606211" cy="461665"/>
          </a:xfrm>
          <a:prstGeom prst="rect">
            <a:avLst/>
          </a:prstGeom>
        </p:spPr>
        <p:txBody>
          <a:bodyPr wrap="square">
            <a:spAutoFit/>
          </a:bodyPr>
          <a:lstStyle/>
          <a:p>
            <a:r>
              <a:rPr lang="zh-TW" altLang="zh-TW" sz="2400" b="1" dirty="0">
                <a:solidFill>
                  <a:srgbClr val="0C0D03"/>
                </a:solidFill>
                <a:latin typeface="微軟正黑體" pitchFamily="34" charset="-120"/>
                <a:ea typeface="微軟正黑體" pitchFamily="34" charset="-120"/>
              </a:rPr>
              <a:t>兵棋推演演練</a:t>
            </a:r>
            <a:r>
              <a:rPr lang="zh-TW" altLang="en-US" sz="2400" b="1" dirty="0">
                <a:solidFill>
                  <a:srgbClr val="0C0D03"/>
                </a:solidFill>
                <a:latin typeface="微軟正黑體" pitchFamily="34" charset="-120"/>
                <a:ea typeface="微軟正黑體" pitchFamily="34" charset="-120"/>
              </a:rPr>
              <a:t>計畫</a:t>
            </a:r>
            <a:r>
              <a:rPr lang="zh-TW" altLang="en-US" sz="2400" b="1" dirty="0" smtClean="0">
                <a:solidFill>
                  <a:srgbClr val="0C0D03"/>
                </a:solidFill>
                <a:latin typeface="微軟正黑體" pitchFamily="34" charset="-120"/>
                <a:ea typeface="微軟正黑體" pitchFamily="34" charset="-120"/>
              </a:rPr>
              <a:t>書撰寫</a:t>
            </a:r>
            <a:endParaRPr lang="zh-TW" altLang="zh-TW" sz="2400" b="1" dirty="0">
              <a:solidFill>
                <a:srgbClr val="0C0D03"/>
              </a:solidFill>
              <a:latin typeface="微軟正黑體" pitchFamily="34" charset="-120"/>
              <a:ea typeface="微軟正黑體" pitchFamily="34" charset="-120"/>
            </a:endParaRPr>
          </a:p>
        </p:txBody>
      </p:sp>
      <p:sp>
        <p:nvSpPr>
          <p:cNvPr id="4" name="矩形 3"/>
          <p:cNvSpPr/>
          <p:nvPr/>
        </p:nvSpPr>
        <p:spPr>
          <a:xfrm>
            <a:off x="899592" y="2420888"/>
            <a:ext cx="3528392" cy="3785652"/>
          </a:xfrm>
          <a:prstGeom prst="rect">
            <a:avLst/>
          </a:prstGeom>
        </p:spPr>
        <p:txBody>
          <a:bodyPr wrap="square">
            <a:spAutoFit/>
          </a:bodyPr>
          <a:lstStyle/>
          <a:p>
            <a:pPr marL="342900" lvl="0" indent="-342900">
              <a:buFont typeface="Wingdings" pitchFamily="2" charset="2"/>
              <a:buChar char="u"/>
            </a:pPr>
            <a:r>
              <a:rPr lang="zh-TW" altLang="zh-TW" sz="2000" dirty="0">
                <a:solidFill>
                  <a:srgbClr val="0C0D03"/>
                </a:solidFill>
                <a:latin typeface="微軟正黑體" pitchFamily="34" charset="-120"/>
                <a:ea typeface="微軟正黑體" pitchFamily="34" charset="-120"/>
              </a:rPr>
              <a:t>規劃依據與</a:t>
            </a:r>
            <a:r>
              <a:rPr lang="zh-TW" altLang="zh-TW" sz="2000" dirty="0" smtClean="0">
                <a:solidFill>
                  <a:srgbClr val="0C0D03"/>
                </a:solidFill>
                <a:latin typeface="微軟正黑體" pitchFamily="34" charset="-120"/>
                <a:ea typeface="微軟正黑體" pitchFamily="34" charset="-120"/>
              </a:rPr>
              <a:t>目標</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en-US" sz="2000" dirty="0">
                <a:solidFill>
                  <a:srgbClr val="0C0D03"/>
                </a:solidFill>
                <a:latin typeface="微軟正黑體" pitchFamily="34" charset="-120"/>
                <a:ea typeface="微軟正黑體" pitchFamily="34" charset="-120"/>
              </a:rPr>
              <a:t>辦理</a:t>
            </a:r>
            <a:r>
              <a:rPr lang="zh-TW" altLang="en-US" sz="2000" dirty="0" smtClean="0">
                <a:solidFill>
                  <a:srgbClr val="0C0D03"/>
                </a:solidFill>
                <a:latin typeface="微軟正黑體" pitchFamily="34" charset="-120"/>
                <a:ea typeface="微軟正黑體" pitchFamily="34" charset="-120"/>
              </a:rPr>
              <a:t>單位</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en-US" sz="2000" dirty="0">
                <a:solidFill>
                  <a:srgbClr val="0C0D03"/>
                </a:solidFill>
                <a:latin typeface="微軟正黑體" pitchFamily="34" charset="-120"/>
                <a:ea typeface="微軟正黑體" pitchFamily="34" charset="-120"/>
              </a:rPr>
              <a:t>研習</a:t>
            </a:r>
            <a:r>
              <a:rPr lang="zh-TW" altLang="en-US" sz="2000" dirty="0" smtClean="0">
                <a:solidFill>
                  <a:srgbClr val="0C0D03"/>
                </a:solidFill>
                <a:latin typeface="微軟正黑體" pitchFamily="34" charset="-120"/>
                <a:ea typeface="微軟正黑體" pitchFamily="34" charset="-120"/>
              </a:rPr>
              <a:t>時間與地點</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en-US" sz="2000" dirty="0">
                <a:solidFill>
                  <a:srgbClr val="0C0D03"/>
                </a:solidFill>
                <a:latin typeface="微軟正黑體" pitchFamily="34" charset="-120"/>
                <a:ea typeface="微軟正黑體" pitchFamily="34" charset="-120"/>
              </a:rPr>
              <a:t>預期</a:t>
            </a:r>
            <a:r>
              <a:rPr lang="zh-TW" altLang="en-US" sz="2000" dirty="0" smtClean="0">
                <a:solidFill>
                  <a:srgbClr val="0C0D03"/>
                </a:solidFill>
                <a:latin typeface="微軟正黑體" pitchFamily="34" charset="-120"/>
                <a:ea typeface="微軟正黑體" pitchFamily="34" charset="-120"/>
              </a:rPr>
              <a:t>效益</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en-US" sz="2000" dirty="0">
                <a:solidFill>
                  <a:srgbClr val="0C0D03"/>
                </a:solidFill>
                <a:latin typeface="微軟正黑體" pitchFamily="34" charset="-120"/>
                <a:ea typeface="微軟正黑體" pitchFamily="34" charset="-120"/>
              </a:rPr>
              <a:t>經費來源</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zh-TW" sz="2000" dirty="0">
                <a:solidFill>
                  <a:srgbClr val="0C0D03"/>
                </a:solidFill>
                <a:latin typeface="微軟正黑體" pitchFamily="34" charset="-120"/>
                <a:ea typeface="微軟正黑體" pitchFamily="34" charset="-120"/>
              </a:rPr>
              <a:t>兵棋推演</a:t>
            </a:r>
            <a:r>
              <a:rPr lang="zh-TW" altLang="zh-TW" sz="2000" dirty="0" smtClean="0">
                <a:solidFill>
                  <a:srgbClr val="0C0D03"/>
                </a:solidFill>
                <a:latin typeface="微軟正黑體" pitchFamily="34" charset="-120"/>
                <a:ea typeface="微軟正黑體" pitchFamily="34" charset="-120"/>
              </a:rPr>
              <a:t>測試</a:t>
            </a:r>
            <a:r>
              <a:rPr lang="zh-TW" altLang="zh-TW" sz="2000" dirty="0">
                <a:solidFill>
                  <a:srgbClr val="0C0D03"/>
                </a:solidFill>
                <a:latin typeface="微軟正黑體" pitchFamily="34" charset="-120"/>
                <a:ea typeface="微軟正黑體" pitchFamily="34" charset="-120"/>
              </a:rPr>
              <a:t>項目</a:t>
            </a:r>
            <a:endParaRPr lang="en-US" altLang="zh-TW" sz="2000" dirty="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zh-TW" sz="2000" dirty="0">
                <a:solidFill>
                  <a:srgbClr val="0C0D03"/>
                </a:solidFill>
                <a:latin typeface="微軟正黑體" pitchFamily="34" charset="-120"/>
                <a:ea typeface="微軟正黑體" pitchFamily="34" charset="-120"/>
              </a:rPr>
              <a:t>兵棋推演</a:t>
            </a:r>
            <a:r>
              <a:rPr lang="zh-TW" altLang="zh-TW" sz="2000" dirty="0" smtClean="0">
                <a:solidFill>
                  <a:srgbClr val="0C0D03"/>
                </a:solidFill>
                <a:latin typeface="微軟正黑體" pitchFamily="34" charset="-120"/>
                <a:ea typeface="微軟正黑體" pitchFamily="34" charset="-120"/>
              </a:rPr>
              <a:t>任務</a:t>
            </a:r>
            <a:r>
              <a:rPr lang="zh-TW" altLang="zh-TW" sz="2000" dirty="0">
                <a:solidFill>
                  <a:srgbClr val="0C0D03"/>
                </a:solidFill>
                <a:latin typeface="微軟正黑體" pitchFamily="34" charset="-120"/>
                <a:ea typeface="微軟正黑體" pitchFamily="34" charset="-120"/>
              </a:rPr>
              <a:t>編組</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zh-TW" sz="2000" dirty="0">
                <a:solidFill>
                  <a:srgbClr val="0C0D03"/>
                </a:solidFill>
                <a:latin typeface="微軟正黑體" pitchFamily="34" charset="-120"/>
                <a:ea typeface="微軟正黑體" pitchFamily="34" charset="-120"/>
              </a:rPr>
              <a:t>實施方式與注意事項</a:t>
            </a:r>
            <a:endParaRPr lang="en-US" altLang="zh-TW" sz="2000" dirty="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zh-TW" sz="2000" dirty="0">
                <a:solidFill>
                  <a:srgbClr val="0C0D03"/>
                </a:solidFill>
                <a:latin typeface="微軟正黑體" pitchFamily="34" charset="-120"/>
                <a:ea typeface="微軟正黑體" pitchFamily="34" charset="-120"/>
              </a:rPr>
              <a:t>推演災害</a:t>
            </a:r>
            <a:r>
              <a:rPr lang="zh-TW" altLang="zh-TW" sz="2000" dirty="0" smtClean="0">
                <a:solidFill>
                  <a:srgbClr val="0C0D03"/>
                </a:solidFill>
                <a:latin typeface="微軟正黑體" pitchFamily="34" charset="-120"/>
                <a:ea typeface="微軟正黑體" pitchFamily="34" charset="-120"/>
              </a:rPr>
              <a:t>類型</a:t>
            </a:r>
            <a:r>
              <a:rPr lang="en-US" altLang="zh-TW" sz="2000" dirty="0" smtClean="0">
                <a:solidFill>
                  <a:srgbClr val="0C0D03"/>
                </a:solidFill>
                <a:latin typeface="微軟正黑體" pitchFamily="34" charset="-120"/>
                <a:ea typeface="微軟正黑體" pitchFamily="34" charset="-120"/>
              </a:rPr>
              <a:t>(</a:t>
            </a:r>
            <a:r>
              <a:rPr lang="zh-TW" altLang="en-US" sz="2000" dirty="0" smtClean="0">
                <a:solidFill>
                  <a:srgbClr val="0C0D03"/>
                </a:solidFill>
                <a:latin typeface="微軟正黑體" pitchFamily="34" charset="-120"/>
                <a:ea typeface="微軟正黑體" pitchFamily="34" charset="-120"/>
              </a:rPr>
              <a:t>情境模擬</a:t>
            </a:r>
            <a:r>
              <a:rPr lang="en-US" altLang="zh-TW" sz="2000" dirty="0" smtClean="0">
                <a:solidFill>
                  <a:srgbClr val="0C0D03"/>
                </a:solidFill>
                <a:latin typeface="微軟正黑體" pitchFamily="34" charset="-120"/>
                <a:ea typeface="微軟正黑體" pitchFamily="34" charset="-120"/>
              </a:rPr>
              <a:t>)</a:t>
            </a:r>
          </a:p>
          <a:p>
            <a:pPr marL="342900" lvl="0" indent="-342900">
              <a:buFont typeface="Wingdings" pitchFamily="2" charset="2"/>
              <a:buChar char="u"/>
            </a:pPr>
            <a:r>
              <a:rPr lang="zh-TW" altLang="zh-TW" sz="2000" dirty="0">
                <a:solidFill>
                  <a:srgbClr val="0C0D03"/>
                </a:solidFill>
                <a:latin typeface="微軟正黑體" pitchFamily="34" charset="-120"/>
                <a:ea typeface="微軟正黑體" pitchFamily="34" charset="-120"/>
              </a:rPr>
              <a:t>推演狀況</a:t>
            </a:r>
            <a:r>
              <a:rPr lang="zh-TW" altLang="zh-TW" sz="2000" dirty="0" smtClean="0">
                <a:solidFill>
                  <a:srgbClr val="0C0D03"/>
                </a:solidFill>
                <a:latin typeface="微軟正黑體" pitchFamily="34" charset="-120"/>
                <a:ea typeface="微軟正黑體" pitchFamily="34" charset="-120"/>
              </a:rPr>
              <a:t>設定</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en-US" sz="2000" dirty="0" smtClean="0">
                <a:solidFill>
                  <a:srgbClr val="0C0D03"/>
                </a:solidFill>
                <a:latin typeface="微軟正黑體" pitchFamily="34" charset="-120"/>
                <a:ea typeface="微軟正黑體" pitchFamily="34" charset="-120"/>
              </a:rPr>
              <a:t>議題對策推演程序</a:t>
            </a:r>
            <a:endParaRPr lang="en-US" altLang="zh-TW" sz="2000" dirty="0" smtClean="0">
              <a:solidFill>
                <a:srgbClr val="0C0D03"/>
              </a:solidFill>
              <a:latin typeface="微軟正黑體" pitchFamily="34" charset="-120"/>
              <a:ea typeface="微軟正黑體" pitchFamily="34" charset="-120"/>
            </a:endParaRPr>
          </a:p>
          <a:p>
            <a:pPr marL="342900" lvl="0" indent="-342900">
              <a:buFont typeface="Wingdings" pitchFamily="2" charset="2"/>
              <a:buChar char="u"/>
            </a:pPr>
            <a:r>
              <a:rPr lang="zh-TW" altLang="en-US" sz="2000" dirty="0" smtClean="0">
                <a:solidFill>
                  <a:srgbClr val="0C0D03"/>
                </a:solidFill>
                <a:latin typeface="微軟正黑體" pitchFamily="34" charset="-120"/>
                <a:ea typeface="微軟正黑體" pitchFamily="34" charset="-120"/>
              </a:rPr>
              <a:t>成效檢討</a:t>
            </a:r>
            <a:endParaRPr lang="en-US" altLang="zh-TW" sz="2000" dirty="0">
              <a:solidFill>
                <a:srgbClr val="0C0D03"/>
              </a:solidFill>
              <a:latin typeface="微軟正黑體" pitchFamily="34" charset="-120"/>
              <a:ea typeface="微軟正黑體" pitchFamily="34" charset="-120"/>
            </a:endParaRPr>
          </a:p>
        </p:txBody>
      </p:sp>
      <p:pic>
        <p:nvPicPr>
          <p:cNvPr id="34" name="圖片 33" descr="P107099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368" y="2409952"/>
            <a:ext cx="3096379" cy="2296945"/>
          </a:xfrm>
          <a:prstGeom prst="rect">
            <a:avLst/>
          </a:prstGeom>
          <a:noFill/>
          <a:ln>
            <a:noFill/>
          </a:ln>
        </p:spPr>
      </p:pic>
      <p:pic>
        <p:nvPicPr>
          <p:cNvPr id="35" name="圖片 34" descr="P107099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649" y="4133502"/>
            <a:ext cx="2818830" cy="2103810"/>
          </a:xfrm>
          <a:prstGeom prst="rect">
            <a:avLst/>
          </a:prstGeom>
          <a:noFill/>
          <a:ln>
            <a:noFill/>
          </a:ln>
        </p:spPr>
      </p:pic>
    </p:spTree>
    <p:extLst>
      <p:ext uri="{BB962C8B-B14F-4D97-AF65-F5344CB8AC3E}">
        <p14:creationId xmlns:p14="http://schemas.microsoft.com/office/powerpoint/2010/main" val="2085062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31</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907704"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作業流</a:t>
            </a:r>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程</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endParaRP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29" name="直線接點 2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782813" y="1732746"/>
            <a:ext cx="2343476" cy="400110"/>
          </a:xfrm>
          <a:prstGeom prst="rect">
            <a:avLst/>
          </a:prstGeom>
        </p:spPr>
        <p:txBody>
          <a:bodyPr wrap="square">
            <a:spAutoFit/>
          </a:bodyPr>
          <a:lstStyle/>
          <a:p>
            <a:pPr lvl="0"/>
            <a:r>
              <a:rPr lang="zh-TW" altLang="zh-TW" sz="2000" b="1" dirty="0">
                <a:solidFill>
                  <a:srgbClr val="0C0D03"/>
                </a:solidFill>
                <a:latin typeface="微軟正黑體" pitchFamily="34" charset="-120"/>
                <a:ea typeface="微軟正黑體" pitchFamily="34" charset="-120"/>
              </a:rPr>
              <a:t>兵棋推演測試項目</a:t>
            </a:r>
            <a:endParaRPr lang="en-US" altLang="zh-TW" sz="2000" b="1" dirty="0">
              <a:solidFill>
                <a:srgbClr val="0C0D03"/>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3409528" y="1772816"/>
            <a:ext cx="5194920" cy="4753980"/>
          </a:xfrm>
        </p:spPr>
        <p:txBody>
          <a:bodyPr/>
          <a:lstStyle/>
          <a:p>
            <a:pPr>
              <a:lnSpc>
                <a:spcPts val="3000"/>
              </a:lnSpc>
              <a:buFont typeface="Wingdings" pitchFamily="2" charset="2"/>
              <a:buChar char="u"/>
            </a:pPr>
            <a:r>
              <a:rPr lang="zh-TW" altLang="en-US" sz="2200" dirty="0" smtClean="0">
                <a:solidFill>
                  <a:srgbClr val="0C0D03"/>
                </a:solidFill>
                <a:latin typeface="微軟正黑體" pitchFamily="34" charset="-120"/>
                <a:ea typeface="微軟正黑體" pitchFamily="34" charset="-120"/>
              </a:rPr>
              <a:t>發佈</a:t>
            </a:r>
            <a:r>
              <a:rPr lang="zh-TW" altLang="en-US" sz="2200" dirty="0">
                <a:solidFill>
                  <a:srgbClr val="0C0D03"/>
                </a:solidFill>
                <a:latin typeface="微軟正黑體" pitchFamily="34" charset="-120"/>
                <a:ea typeface="微軟正黑體" pitchFamily="34" charset="-120"/>
              </a:rPr>
              <a:t>警報、防災宣導</a:t>
            </a:r>
          </a:p>
          <a:p>
            <a:pPr>
              <a:lnSpc>
                <a:spcPts val="3000"/>
              </a:lnSpc>
              <a:buFont typeface="Wingdings" pitchFamily="2" charset="2"/>
              <a:buChar char="u"/>
            </a:pPr>
            <a:r>
              <a:rPr lang="zh-TW" altLang="en-US" sz="2200" dirty="0" smtClean="0">
                <a:solidFill>
                  <a:srgbClr val="0C0D03"/>
                </a:solidFill>
                <a:latin typeface="微軟正黑體" pitchFamily="34" charset="-120"/>
                <a:ea typeface="微軟正黑體" pitchFamily="34" charset="-120"/>
              </a:rPr>
              <a:t>成立災害緊急應變小組</a:t>
            </a:r>
            <a:endParaRPr lang="zh-TW" altLang="en-US" sz="2200" dirty="0">
              <a:solidFill>
                <a:srgbClr val="0C0D03"/>
              </a:solidFill>
              <a:latin typeface="微軟正黑體" pitchFamily="34" charset="-120"/>
              <a:ea typeface="微軟正黑體" pitchFamily="34" charset="-120"/>
            </a:endParaRPr>
          </a:p>
          <a:p>
            <a:pPr>
              <a:lnSpc>
                <a:spcPts val="3000"/>
              </a:lnSpc>
              <a:buFont typeface="Wingdings" pitchFamily="2" charset="2"/>
              <a:buChar char="u"/>
            </a:pPr>
            <a:r>
              <a:rPr lang="zh-TW" altLang="en-US" sz="2200" dirty="0" smtClean="0">
                <a:solidFill>
                  <a:srgbClr val="0C0D03"/>
                </a:solidFill>
                <a:latin typeface="微軟正黑體" pitchFamily="34" charset="-120"/>
                <a:ea typeface="微軟正黑體" pitchFamily="34" charset="-120"/>
              </a:rPr>
              <a:t>學生疏散避難</a:t>
            </a:r>
            <a:r>
              <a:rPr lang="zh-TW" altLang="en-US" sz="2200" dirty="0">
                <a:solidFill>
                  <a:srgbClr val="0C0D03"/>
                </a:solidFill>
                <a:latin typeface="微軟正黑體" pitchFamily="34" charset="-120"/>
                <a:ea typeface="微軟正黑體" pitchFamily="34" charset="-120"/>
              </a:rPr>
              <a:t>含</a:t>
            </a:r>
            <a:r>
              <a:rPr lang="zh-TW" altLang="en-US" sz="2200" dirty="0" smtClean="0">
                <a:solidFill>
                  <a:srgbClr val="0C0D03"/>
                </a:solidFill>
                <a:latin typeface="微軟正黑體" pitchFamily="34" charset="-120"/>
                <a:ea typeface="微軟正黑體" pitchFamily="34" charset="-120"/>
              </a:rPr>
              <a:t>路線與集合處理</a:t>
            </a:r>
            <a:endParaRPr lang="zh-TW" altLang="en-US" sz="2200" dirty="0">
              <a:solidFill>
                <a:srgbClr val="0C0D03"/>
              </a:solidFill>
              <a:latin typeface="微軟正黑體" pitchFamily="34" charset="-120"/>
              <a:ea typeface="微軟正黑體" pitchFamily="34" charset="-120"/>
            </a:endParaRPr>
          </a:p>
          <a:p>
            <a:pPr>
              <a:lnSpc>
                <a:spcPts val="3000"/>
              </a:lnSpc>
              <a:buFont typeface="Wingdings" pitchFamily="2" charset="2"/>
              <a:buChar char="u"/>
            </a:pPr>
            <a:r>
              <a:rPr lang="zh-TW" altLang="en-US" sz="2200" dirty="0">
                <a:solidFill>
                  <a:srgbClr val="0C0D03"/>
                </a:solidFill>
                <a:latin typeface="微軟正黑體" pitchFamily="34" charset="-120"/>
                <a:ea typeface="微軟正黑體" pitchFamily="34" charset="-120"/>
              </a:rPr>
              <a:t>收容所</a:t>
            </a:r>
            <a:r>
              <a:rPr lang="zh-TW" altLang="en-US" sz="2200" dirty="0" smtClean="0">
                <a:solidFill>
                  <a:srgbClr val="0C0D03"/>
                </a:solidFill>
                <a:latin typeface="微軟正黑體" pitchFamily="34" charset="-120"/>
                <a:ea typeface="微軟正黑體" pitchFamily="34" charset="-120"/>
              </a:rPr>
              <a:t>開設</a:t>
            </a:r>
            <a:r>
              <a:rPr lang="zh-TW" altLang="en-US" sz="2200" dirty="0">
                <a:solidFill>
                  <a:srgbClr val="0C0D03"/>
                </a:solidFill>
                <a:latin typeface="微軟正黑體" pitchFamily="34" charset="-120"/>
                <a:ea typeface="微軟正黑體" pitchFamily="34" charset="-120"/>
              </a:rPr>
              <a:t>與社區</a:t>
            </a:r>
            <a:r>
              <a:rPr lang="zh-TW" altLang="en-US" sz="2200" dirty="0" smtClean="0">
                <a:solidFill>
                  <a:srgbClr val="0C0D03"/>
                </a:solidFill>
                <a:latin typeface="微軟正黑體" pitchFamily="34" charset="-120"/>
                <a:ea typeface="微軟正黑體" pitchFamily="34" charset="-120"/>
              </a:rPr>
              <a:t>民眾</a:t>
            </a:r>
            <a:r>
              <a:rPr lang="zh-TW" altLang="en-US" sz="2200" dirty="0">
                <a:solidFill>
                  <a:srgbClr val="0C0D03"/>
                </a:solidFill>
                <a:latin typeface="微軟正黑體" pitchFamily="34" charset="-120"/>
                <a:ea typeface="微軟正黑體" pitchFamily="34" charset="-120"/>
              </a:rPr>
              <a:t>安置</a:t>
            </a:r>
            <a:r>
              <a:rPr lang="zh-TW" altLang="en-US" sz="2200" dirty="0" smtClean="0">
                <a:solidFill>
                  <a:srgbClr val="0C0D03"/>
                </a:solidFill>
                <a:latin typeface="微軟正黑體" pitchFamily="34" charset="-120"/>
                <a:ea typeface="微軟正黑體" pitchFamily="34" charset="-120"/>
              </a:rPr>
              <a:t>收容</a:t>
            </a:r>
            <a:endParaRPr lang="en-US" altLang="zh-TW" sz="2200" dirty="0" smtClean="0">
              <a:solidFill>
                <a:srgbClr val="0C0D03"/>
              </a:solidFill>
              <a:latin typeface="微軟正黑體" pitchFamily="34" charset="-120"/>
              <a:ea typeface="微軟正黑體" pitchFamily="34" charset="-120"/>
            </a:endParaRPr>
          </a:p>
          <a:p>
            <a:pPr>
              <a:lnSpc>
                <a:spcPts val="3000"/>
              </a:lnSpc>
              <a:buFont typeface="Wingdings" pitchFamily="2" charset="2"/>
              <a:buChar char="u"/>
            </a:pPr>
            <a:r>
              <a:rPr lang="zh-TW" altLang="en-US" sz="2200" dirty="0" smtClean="0">
                <a:solidFill>
                  <a:srgbClr val="0C0D03"/>
                </a:solidFill>
                <a:latin typeface="微軟正黑體" pitchFamily="34" charset="-120"/>
                <a:ea typeface="微軟正黑體" pitchFamily="34" charset="-120"/>
              </a:rPr>
              <a:t>受困學生救護與通報</a:t>
            </a:r>
            <a:endParaRPr lang="en-US" altLang="zh-TW" sz="2200" dirty="0" smtClean="0">
              <a:solidFill>
                <a:srgbClr val="0C0D03"/>
              </a:solidFill>
              <a:latin typeface="微軟正黑體" pitchFamily="34" charset="-120"/>
              <a:ea typeface="微軟正黑體" pitchFamily="34" charset="-120"/>
            </a:endParaRPr>
          </a:p>
          <a:p>
            <a:pPr>
              <a:lnSpc>
                <a:spcPts val="3000"/>
              </a:lnSpc>
              <a:spcBef>
                <a:spcPts val="528"/>
              </a:spcBef>
              <a:buFont typeface="Wingdings" pitchFamily="2" charset="2"/>
              <a:buChar char="u"/>
            </a:pPr>
            <a:r>
              <a:rPr lang="zh-TW" altLang="en-US" sz="2200" dirty="0">
                <a:solidFill>
                  <a:srgbClr val="0C0D03"/>
                </a:solidFill>
                <a:latin typeface="微軟正黑體" pitchFamily="34" charset="-120"/>
                <a:ea typeface="微軟正黑體" pitchFamily="34" charset="-120"/>
              </a:rPr>
              <a:t>支援請求與聯繫協調</a:t>
            </a:r>
          </a:p>
          <a:p>
            <a:pPr>
              <a:lnSpc>
                <a:spcPts val="3000"/>
              </a:lnSpc>
              <a:spcBef>
                <a:spcPts val="528"/>
              </a:spcBef>
              <a:buFont typeface="Wingdings" pitchFamily="2" charset="2"/>
              <a:buChar char="u"/>
            </a:pPr>
            <a:r>
              <a:rPr lang="zh-TW" altLang="en-US" sz="2200" dirty="0">
                <a:solidFill>
                  <a:srgbClr val="0C0D03"/>
                </a:solidFill>
                <a:latin typeface="微軟正黑體" pitchFamily="34" charset="-120"/>
                <a:ea typeface="微軟正黑體" pitchFamily="34" charset="-120"/>
              </a:rPr>
              <a:t>環境清理與</a:t>
            </a:r>
            <a:r>
              <a:rPr lang="zh-TW" altLang="en-US" sz="2200" dirty="0" smtClean="0">
                <a:solidFill>
                  <a:srgbClr val="0C0D03"/>
                </a:solidFill>
                <a:latin typeface="微軟正黑體" pitchFamily="34" charset="-120"/>
                <a:ea typeface="微軟正黑體" pitchFamily="34" charset="-120"/>
              </a:rPr>
              <a:t>消毒處</a:t>
            </a:r>
            <a:r>
              <a:rPr lang="zh-TW" altLang="en-US" sz="2200" dirty="0">
                <a:solidFill>
                  <a:srgbClr val="0C0D03"/>
                </a:solidFill>
                <a:latin typeface="微軟正黑體" pitchFamily="34" charset="-120"/>
                <a:ea typeface="微軟正黑體" pitchFamily="34" charset="-120"/>
              </a:rPr>
              <a:t>置</a:t>
            </a:r>
          </a:p>
          <a:p>
            <a:pPr>
              <a:lnSpc>
                <a:spcPts val="3000"/>
              </a:lnSpc>
              <a:spcBef>
                <a:spcPts val="528"/>
              </a:spcBef>
              <a:buFont typeface="Wingdings" pitchFamily="2" charset="2"/>
              <a:buChar char="u"/>
            </a:pPr>
            <a:r>
              <a:rPr lang="zh-TW" altLang="en-US" sz="2200" dirty="0">
                <a:solidFill>
                  <a:srgbClr val="0C0D03"/>
                </a:solidFill>
                <a:latin typeface="微軟正黑體" pitchFamily="34" charset="-120"/>
                <a:ea typeface="微軟正黑體" pitchFamily="34" charset="-120"/>
              </a:rPr>
              <a:t>急難救助相關事項</a:t>
            </a:r>
          </a:p>
          <a:p>
            <a:pPr>
              <a:lnSpc>
                <a:spcPts val="3000"/>
              </a:lnSpc>
              <a:spcBef>
                <a:spcPts val="528"/>
              </a:spcBef>
              <a:buFont typeface="Wingdings" pitchFamily="2" charset="2"/>
              <a:buChar char="u"/>
            </a:pPr>
            <a:r>
              <a:rPr lang="zh-TW" altLang="en-US" sz="2200" dirty="0" smtClean="0">
                <a:solidFill>
                  <a:srgbClr val="0C0D03"/>
                </a:solidFill>
                <a:latin typeface="微軟正黑體" pitchFamily="34" charset="-120"/>
                <a:ea typeface="微軟正黑體" pitchFamily="34" charset="-120"/>
              </a:rPr>
              <a:t>學生安撫與心理輔導</a:t>
            </a:r>
            <a:endParaRPr lang="zh-TW" altLang="en-US" sz="2200" dirty="0">
              <a:solidFill>
                <a:srgbClr val="0C0D03"/>
              </a:solidFill>
              <a:latin typeface="微軟正黑體" pitchFamily="34" charset="-120"/>
              <a:ea typeface="微軟正黑體" pitchFamily="34" charset="-120"/>
            </a:endParaRPr>
          </a:p>
          <a:p>
            <a:pPr>
              <a:lnSpc>
                <a:spcPts val="3000"/>
              </a:lnSpc>
              <a:buFont typeface="Wingdings" pitchFamily="2" charset="2"/>
              <a:buChar char="u"/>
            </a:pPr>
            <a:r>
              <a:rPr lang="zh-TW" altLang="en-US" sz="2200" dirty="0" smtClean="0">
                <a:solidFill>
                  <a:srgbClr val="0C0D03"/>
                </a:solidFill>
                <a:latin typeface="微軟正黑體" pitchFamily="34" charset="-120"/>
                <a:ea typeface="微軟正黑體" pitchFamily="34" charset="-120"/>
              </a:rPr>
              <a:t>災情</a:t>
            </a:r>
            <a:r>
              <a:rPr lang="zh-TW" altLang="en-US" sz="2200" dirty="0">
                <a:solidFill>
                  <a:srgbClr val="0C0D03"/>
                </a:solidFill>
                <a:latin typeface="微軟正黑體" pitchFamily="34" charset="-120"/>
                <a:ea typeface="微軟正黑體" pitchFamily="34" charset="-120"/>
              </a:rPr>
              <a:t>蒐集、查報、彙整、統計、</a:t>
            </a:r>
            <a:r>
              <a:rPr lang="zh-TW" altLang="en-US" sz="2200" dirty="0" smtClean="0">
                <a:solidFill>
                  <a:srgbClr val="0C0D03"/>
                </a:solidFill>
                <a:latin typeface="微軟正黑體" pitchFamily="34" charset="-120"/>
                <a:ea typeface="微軟正黑體" pitchFamily="34" charset="-120"/>
              </a:rPr>
              <a:t>回報</a:t>
            </a:r>
            <a:endParaRPr lang="zh-TW" altLang="en-US" sz="2200" dirty="0">
              <a:solidFill>
                <a:srgbClr val="0C0D03"/>
              </a:solidFill>
              <a:latin typeface="微軟正黑體" pitchFamily="34" charset="-120"/>
              <a:ea typeface="微軟正黑體" pitchFamily="34" charset="-12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679" y="2276872"/>
            <a:ext cx="26860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接點 3"/>
          <p:cNvCxnSpPr/>
          <p:nvPr/>
        </p:nvCxnSpPr>
        <p:spPr bwMode="auto">
          <a:xfrm flipV="1">
            <a:off x="2915816" y="1932801"/>
            <a:ext cx="467249" cy="1568207"/>
          </a:xfrm>
          <a:prstGeom prst="line">
            <a:avLst/>
          </a:prstGeom>
          <a:solidFill>
            <a:schemeClr val="accent1"/>
          </a:solidFill>
          <a:ln w="38100" cap="flat" cmpd="sng" algn="ctr">
            <a:solidFill>
              <a:srgbClr val="267620"/>
            </a:solidFill>
            <a:prstDash val="solid"/>
            <a:round/>
            <a:headEnd type="none" w="med" len="med"/>
            <a:tailEnd type="none" w="med" len="med"/>
          </a:ln>
          <a:effectLst/>
        </p:spPr>
      </p:cxnSp>
      <p:cxnSp>
        <p:nvCxnSpPr>
          <p:cNvPr id="19" name="直線接點 18"/>
          <p:cNvCxnSpPr/>
          <p:nvPr/>
        </p:nvCxnSpPr>
        <p:spPr bwMode="auto">
          <a:xfrm>
            <a:off x="2915816" y="3717032"/>
            <a:ext cx="467249" cy="2376264"/>
          </a:xfrm>
          <a:prstGeom prst="line">
            <a:avLst/>
          </a:prstGeom>
          <a:solidFill>
            <a:schemeClr val="accent1"/>
          </a:solidFill>
          <a:ln w="38100" cap="flat" cmpd="sng" algn="ctr">
            <a:solidFill>
              <a:srgbClr val="267620"/>
            </a:solidFill>
            <a:prstDash val="solid"/>
            <a:round/>
            <a:headEnd type="none" w="med" len="med"/>
            <a:tailEnd type="none" w="med" len="med"/>
          </a:ln>
          <a:effectLst/>
        </p:spPr>
      </p:cxnSp>
    </p:spTree>
    <p:extLst>
      <p:ext uri="{BB962C8B-B14F-4D97-AF65-F5344CB8AC3E}">
        <p14:creationId xmlns:p14="http://schemas.microsoft.com/office/powerpoint/2010/main" val="456091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32</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907704"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作業流</a:t>
            </a:r>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程</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endParaRP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29" name="直線接點 2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727700" y="1599781"/>
            <a:ext cx="1107996" cy="369332"/>
          </a:xfrm>
          <a:prstGeom prst="rect">
            <a:avLst/>
          </a:prstGeom>
        </p:spPr>
        <p:txBody>
          <a:bodyPr wrap="none">
            <a:spAutoFit/>
          </a:bodyPr>
          <a:lstStyle/>
          <a:p>
            <a:pPr lvl="0"/>
            <a:r>
              <a:rPr lang="zh-TW" altLang="zh-TW" b="1" dirty="0">
                <a:solidFill>
                  <a:srgbClr val="0C0D03"/>
                </a:solidFill>
                <a:latin typeface="微軟正黑體" pitchFamily="34" charset="-120"/>
                <a:ea typeface="微軟正黑體" pitchFamily="34" charset="-120"/>
              </a:rPr>
              <a:t>任務編組</a:t>
            </a:r>
            <a:endParaRPr lang="en-US" altLang="zh-TW" b="1" dirty="0">
              <a:solidFill>
                <a:srgbClr val="0C0D03"/>
              </a:solidFill>
              <a:latin typeface="微軟正黑體" pitchFamily="34" charset="-120"/>
              <a:ea typeface="微軟正黑體" pitchFamily="34" charset="-120"/>
            </a:endParaRPr>
          </a:p>
        </p:txBody>
      </p:sp>
      <p:sp>
        <p:nvSpPr>
          <p:cNvPr id="3" name="矩形 2"/>
          <p:cNvSpPr/>
          <p:nvPr/>
        </p:nvSpPr>
        <p:spPr>
          <a:xfrm>
            <a:off x="1331556" y="1969113"/>
            <a:ext cx="6754679" cy="4524315"/>
          </a:xfrm>
          <a:prstGeom prst="rect">
            <a:avLst/>
          </a:prstGeom>
        </p:spPr>
        <p:txBody>
          <a:bodyPr wrap="square">
            <a:spAutoFit/>
          </a:bodyPr>
          <a:lstStyle/>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參演組</a:t>
            </a:r>
          </a:p>
          <a:p>
            <a:pPr lvl="1"/>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參與推演</a:t>
            </a:r>
            <a:r>
              <a:rPr lang="zh-TW" altLang="en-US" b="1" dirty="0" smtClean="0">
                <a:solidFill>
                  <a:srgbClr val="0C0D03"/>
                </a:solidFill>
                <a:latin typeface="微軟正黑體" pitchFamily="34" charset="-120"/>
                <a:ea typeface="微軟正黑體" pitchFamily="34" charset="-120"/>
              </a:rPr>
              <a:t>者為學校</a:t>
            </a:r>
            <a:r>
              <a:rPr lang="zh-TW" altLang="zh-TW" b="1" dirty="0" smtClean="0">
                <a:solidFill>
                  <a:srgbClr val="0C0D03"/>
                </a:solidFill>
                <a:latin typeface="微軟正黑體" pitchFamily="34" charset="-120"/>
                <a:ea typeface="微軟正黑體" pitchFamily="34" charset="-120"/>
              </a:rPr>
              <a:t>內</a:t>
            </a:r>
            <a:r>
              <a:rPr lang="zh-TW" altLang="zh-TW" b="1" dirty="0">
                <a:solidFill>
                  <a:srgbClr val="0C0D03"/>
                </a:solidFill>
                <a:latin typeface="微軟正黑體" pitchFamily="34" charset="-120"/>
                <a:ea typeface="微軟正黑體" pitchFamily="34" charset="-120"/>
              </a:rPr>
              <a:t>相關單位之應變人員，根據推演狀況，擬定對策並進行各項聯繫、協調、處置等工作，並將災情及處置情形，以書面或簡報方式呈現，向考評組以口頭方式進行說明，推演後將書面及簡報資料留存，做為更進一步檢視使用。</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管制組</a:t>
            </a:r>
          </a:p>
          <a:p>
            <a:pPr lvl="1"/>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由</a:t>
            </a:r>
            <a:r>
              <a:rPr lang="zh-TW" altLang="en-US" b="1" dirty="0" smtClean="0">
                <a:solidFill>
                  <a:srgbClr val="0C0D03"/>
                </a:solidFill>
                <a:latin typeface="微軟正黑體" pitchFamily="34" charset="-120"/>
                <a:ea typeface="微軟正黑體" pitchFamily="34" charset="-120"/>
              </a:rPr>
              <a:t>校園防災輔導團</a:t>
            </a:r>
            <a:r>
              <a:rPr lang="zh-TW" altLang="zh-TW" b="1" dirty="0" smtClean="0">
                <a:solidFill>
                  <a:srgbClr val="0C0D03"/>
                </a:solidFill>
                <a:latin typeface="微軟正黑體" pitchFamily="34" charset="-120"/>
                <a:ea typeface="微軟正黑體" pitchFamily="34" charset="-120"/>
              </a:rPr>
              <a:t>組成</a:t>
            </a:r>
            <a:r>
              <a:rPr lang="zh-TW" altLang="zh-TW" b="1" dirty="0">
                <a:solidFill>
                  <a:srgbClr val="0C0D03"/>
                </a:solidFill>
                <a:latin typeface="微軟正黑體" pitchFamily="34" charset="-120"/>
                <a:ea typeface="微軟正黑體" pitchFamily="34" charset="-120"/>
              </a:rPr>
              <a:t>，主要任務為進行推演時之程序管制，包括說明推演方式、各項狀況發佈、記錄推演狀況、記錄考評委員意見等。</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考評組</a:t>
            </a:r>
          </a:p>
          <a:p>
            <a:pPr lvl="1"/>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由</a:t>
            </a:r>
            <a:r>
              <a:rPr lang="zh-TW" altLang="en-US" b="1" dirty="0" smtClean="0">
                <a:solidFill>
                  <a:srgbClr val="0C0D03"/>
                </a:solidFill>
                <a:latin typeface="微軟正黑體" pitchFamily="34" charset="-120"/>
                <a:ea typeface="微軟正黑體" pitchFamily="34" charset="-120"/>
              </a:rPr>
              <a:t>學校或</a:t>
            </a:r>
            <a:r>
              <a:rPr lang="zh-TW" altLang="en-US" b="1" dirty="0">
                <a:solidFill>
                  <a:srgbClr val="0C0D03"/>
                </a:solidFill>
                <a:latin typeface="微軟正黑體" pitchFamily="34" charset="-120"/>
                <a:ea typeface="微軟正黑體" pitchFamily="34" charset="-120"/>
              </a:rPr>
              <a:t>防災輔導團</a:t>
            </a:r>
            <a:r>
              <a:rPr lang="zh-TW" altLang="zh-TW" b="1" dirty="0" smtClean="0">
                <a:solidFill>
                  <a:srgbClr val="0C0D03"/>
                </a:solidFill>
                <a:latin typeface="微軟正黑體" pitchFamily="34" charset="-120"/>
                <a:ea typeface="微軟正黑體" pitchFamily="34" charset="-120"/>
              </a:rPr>
              <a:t>邀請</a:t>
            </a:r>
            <a:r>
              <a:rPr lang="zh-TW" altLang="zh-TW" b="1" dirty="0">
                <a:solidFill>
                  <a:srgbClr val="0C0D03"/>
                </a:solidFill>
                <a:latin typeface="微軟正黑體" pitchFamily="34" charset="-120"/>
                <a:ea typeface="微軟正黑體" pitchFamily="34" charset="-120"/>
              </a:rPr>
              <a:t>專家學者，或曾參與災害應變專業人員擔任，主要任務為負責推演考評工作，</a:t>
            </a:r>
            <a:r>
              <a:rPr lang="zh-TW" altLang="zh-TW" b="1" dirty="0" smtClean="0">
                <a:solidFill>
                  <a:srgbClr val="0C0D03"/>
                </a:solidFill>
                <a:latin typeface="微軟正黑體" pitchFamily="34" charset="-120"/>
                <a:ea typeface="微軟正黑體" pitchFamily="34" charset="-120"/>
              </a:rPr>
              <a:t>針對</a:t>
            </a:r>
            <a:r>
              <a:rPr lang="zh-TW" altLang="en-US" b="1" dirty="0">
                <a:solidFill>
                  <a:srgbClr val="0C0D03"/>
                </a:solidFill>
                <a:latin typeface="微軟正黑體" pitchFamily="34" charset="-120"/>
                <a:ea typeface="微軟正黑體" pitchFamily="34" charset="-120"/>
              </a:rPr>
              <a:t>學校</a:t>
            </a:r>
            <a:r>
              <a:rPr lang="zh-TW" altLang="zh-TW" b="1" dirty="0" smtClean="0">
                <a:solidFill>
                  <a:srgbClr val="0C0D03"/>
                </a:solidFill>
                <a:latin typeface="微軟正黑體" pitchFamily="34" charset="-120"/>
                <a:ea typeface="微軟正黑體" pitchFamily="34" charset="-120"/>
              </a:rPr>
              <a:t>應變措施</a:t>
            </a:r>
            <a:r>
              <a:rPr lang="zh-TW" altLang="zh-TW" b="1" dirty="0">
                <a:solidFill>
                  <a:srgbClr val="0C0D03"/>
                </a:solidFill>
                <a:latin typeface="微軟正黑體" pitchFamily="34" charset="-120"/>
                <a:ea typeface="微軟正黑體" pitchFamily="34" charset="-120"/>
              </a:rPr>
              <a:t>及對策予以檢視並考評，而後對於處置措施提出改善建議，</a:t>
            </a:r>
            <a:r>
              <a:rPr lang="zh-TW" altLang="zh-TW" b="1" dirty="0" smtClean="0">
                <a:solidFill>
                  <a:srgbClr val="0C0D03"/>
                </a:solidFill>
                <a:latin typeface="微軟正黑體" pitchFamily="34" charset="-120"/>
                <a:ea typeface="微軟正黑體" pitchFamily="34" charset="-120"/>
              </a:rPr>
              <a:t>做為</a:t>
            </a:r>
            <a:r>
              <a:rPr lang="zh-TW" altLang="en-US" b="1" dirty="0">
                <a:solidFill>
                  <a:srgbClr val="0C0D03"/>
                </a:solidFill>
                <a:latin typeface="微軟正黑體" pitchFamily="34" charset="-120"/>
                <a:ea typeface="微軟正黑體" pitchFamily="34" charset="-120"/>
              </a:rPr>
              <a:t>學校</a:t>
            </a:r>
            <a:r>
              <a:rPr lang="zh-TW" altLang="zh-TW" b="1" dirty="0" smtClean="0">
                <a:solidFill>
                  <a:srgbClr val="0C0D03"/>
                </a:solidFill>
                <a:latin typeface="微軟正黑體" pitchFamily="34" charset="-120"/>
                <a:ea typeface="微軟正黑體" pitchFamily="34" charset="-120"/>
              </a:rPr>
              <a:t>日後</a:t>
            </a:r>
            <a:r>
              <a:rPr lang="zh-TW" altLang="zh-TW" b="1" dirty="0">
                <a:solidFill>
                  <a:srgbClr val="0C0D03"/>
                </a:solidFill>
                <a:latin typeface="微軟正黑體" pitchFamily="34" charset="-120"/>
                <a:ea typeface="微軟正黑體" pitchFamily="34" charset="-120"/>
              </a:rPr>
              <a:t>災害</a:t>
            </a:r>
            <a:r>
              <a:rPr lang="zh-TW" altLang="zh-TW" b="1" dirty="0" smtClean="0">
                <a:solidFill>
                  <a:srgbClr val="0C0D03"/>
                </a:solidFill>
                <a:latin typeface="微軟正黑體" pitchFamily="34" charset="-120"/>
                <a:ea typeface="微軟正黑體" pitchFamily="34" charset="-120"/>
              </a:rPr>
              <a:t>應變</a:t>
            </a:r>
            <a:r>
              <a:rPr lang="zh-TW" altLang="en-US" b="1" dirty="0" smtClean="0">
                <a:solidFill>
                  <a:srgbClr val="0C0D03"/>
                </a:solidFill>
                <a:latin typeface="微軟正黑體" pitchFamily="34" charset="-120"/>
                <a:ea typeface="微軟正黑體" pitchFamily="34" charset="-120"/>
              </a:rPr>
              <a:t>與修訂校園災害防救計畫</a:t>
            </a:r>
            <a:r>
              <a:rPr lang="zh-TW" altLang="zh-TW" b="1" dirty="0" smtClean="0">
                <a:solidFill>
                  <a:srgbClr val="0C0D03"/>
                </a:solidFill>
                <a:latin typeface="微軟正黑體" pitchFamily="34" charset="-120"/>
                <a:ea typeface="微軟正黑體" pitchFamily="34" charset="-120"/>
              </a:rPr>
              <a:t>時</a:t>
            </a:r>
            <a:r>
              <a:rPr lang="zh-TW" altLang="zh-TW" b="1" dirty="0">
                <a:solidFill>
                  <a:srgbClr val="0C0D03"/>
                </a:solidFill>
                <a:latin typeface="微軟正黑體" pitchFamily="34" charset="-120"/>
                <a:ea typeface="微軟正黑體" pitchFamily="34" charset="-120"/>
              </a:rPr>
              <a:t>之改進參考。</a:t>
            </a:r>
            <a:endParaRPr lang="zh-TW" altLang="en-US" b="1"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4560916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33</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907704"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作業流</a:t>
            </a:r>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程</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endParaRP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29" name="直線接點 2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395536" y="1746491"/>
            <a:ext cx="1569660" cy="369332"/>
          </a:xfrm>
          <a:prstGeom prst="rect">
            <a:avLst/>
          </a:prstGeom>
        </p:spPr>
        <p:txBody>
          <a:bodyPr wrap="none">
            <a:spAutoFit/>
          </a:bodyPr>
          <a:lstStyle/>
          <a:p>
            <a:pPr lvl="0"/>
            <a:r>
              <a:rPr lang="zh-TW" altLang="zh-TW" b="1" dirty="0">
                <a:solidFill>
                  <a:srgbClr val="0C0D03"/>
                </a:solidFill>
                <a:latin typeface="微軟正黑體" pitchFamily="34" charset="-120"/>
                <a:ea typeface="微軟正黑體" pitchFamily="34" charset="-120"/>
              </a:rPr>
              <a:t>實施</a:t>
            </a:r>
            <a:r>
              <a:rPr lang="zh-TW" altLang="zh-TW" b="1" dirty="0" smtClean="0">
                <a:solidFill>
                  <a:srgbClr val="0C0D03"/>
                </a:solidFill>
                <a:latin typeface="微軟正黑體" pitchFamily="34" charset="-120"/>
                <a:ea typeface="微軟正黑體" pitchFamily="34" charset="-120"/>
              </a:rPr>
              <a:t>方式</a:t>
            </a:r>
            <a:r>
              <a:rPr lang="zh-TW" altLang="en-US" b="1" dirty="0" smtClean="0">
                <a:solidFill>
                  <a:srgbClr val="0C0D03"/>
                </a:solidFill>
                <a:latin typeface="微軟正黑體" pitchFamily="34" charset="-120"/>
                <a:ea typeface="微軟正黑體" pitchFamily="34" charset="-120"/>
              </a:rPr>
              <a:t>說</a:t>
            </a:r>
            <a:r>
              <a:rPr lang="zh-TW" altLang="en-US" b="1" dirty="0">
                <a:solidFill>
                  <a:srgbClr val="0C0D03"/>
                </a:solidFill>
                <a:latin typeface="微軟正黑體" pitchFamily="34" charset="-120"/>
                <a:ea typeface="微軟正黑體" pitchFamily="34" charset="-120"/>
              </a:rPr>
              <a:t>明</a:t>
            </a:r>
            <a:endParaRPr lang="en-US" altLang="zh-TW" b="1" dirty="0">
              <a:solidFill>
                <a:srgbClr val="0C0D03"/>
              </a:solidFill>
              <a:latin typeface="微軟正黑體" pitchFamily="34" charset="-120"/>
              <a:ea typeface="微軟正黑體" pitchFamily="34" charset="-120"/>
            </a:endParaRPr>
          </a:p>
        </p:txBody>
      </p:sp>
      <p:sp>
        <p:nvSpPr>
          <p:cNvPr id="3" name="矩形 2"/>
          <p:cNvSpPr/>
          <p:nvPr/>
        </p:nvSpPr>
        <p:spPr>
          <a:xfrm>
            <a:off x="899592" y="2276872"/>
            <a:ext cx="7560840" cy="3416320"/>
          </a:xfrm>
          <a:prstGeom prst="rect">
            <a:avLst/>
          </a:prstGeom>
        </p:spPr>
        <p:txBody>
          <a:bodyPr wrap="square">
            <a:spAutoFit/>
          </a:bodyPr>
          <a:lstStyle/>
          <a:p>
            <a:pPr marL="285750" indent="-285750">
              <a:buFont typeface="Wingdings" pitchFamily="2" charset="2"/>
              <a:buChar char="u"/>
            </a:pPr>
            <a:r>
              <a:rPr lang="zh-TW" altLang="zh-TW" b="1" dirty="0" smtClean="0">
                <a:solidFill>
                  <a:srgbClr val="0C0D03"/>
                </a:solidFill>
                <a:latin typeface="微軟正黑體" pitchFamily="34" charset="-120"/>
                <a:ea typeface="微軟正黑體" pitchFamily="34" charset="-120"/>
              </a:rPr>
              <a:t>本</a:t>
            </a:r>
            <a:r>
              <a:rPr lang="zh-TW" altLang="zh-TW" b="1" dirty="0">
                <a:solidFill>
                  <a:srgbClr val="0C0D03"/>
                </a:solidFill>
                <a:latin typeface="微軟正黑體" pitchFamily="34" charset="-120"/>
                <a:ea typeface="微軟正黑體" pitchFamily="34" charset="-120"/>
              </a:rPr>
              <a:t>次推演為桌上型兵棋推演，</a:t>
            </a:r>
            <a:r>
              <a:rPr lang="zh-TW" altLang="zh-TW" b="1" dirty="0" smtClean="0">
                <a:solidFill>
                  <a:srgbClr val="FF0000"/>
                </a:solidFill>
                <a:latin typeface="微軟正黑體" pitchFamily="34" charset="-120"/>
                <a:ea typeface="微軟正黑體" pitchFamily="34" charset="-120"/>
              </a:rPr>
              <a:t>由</a:t>
            </a:r>
            <a:r>
              <a:rPr lang="zh-TW" altLang="en-US" b="1" dirty="0">
                <a:solidFill>
                  <a:srgbClr val="FF0000"/>
                </a:solidFill>
                <a:latin typeface="微軟正黑體" pitchFamily="34" charset="-120"/>
                <a:ea typeface="微軟正黑體" pitchFamily="34" charset="-120"/>
              </a:rPr>
              <a:t>校園防災輔導團</a:t>
            </a:r>
            <a:r>
              <a:rPr lang="zh-TW" altLang="zh-TW" b="1" dirty="0" smtClean="0">
                <a:solidFill>
                  <a:srgbClr val="FF0000"/>
                </a:solidFill>
                <a:latin typeface="微軟正黑體" pitchFamily="34" charset="-120"/>
                <a:ea typeface="微軟正黑體" pitchFamily="34" charset="-120"/>
              </a:rPr>
              <a:t>先行</a:t>
            </a:r>
            <a:r>
              <a:rPr lang="zh-TW" altLang="zh-TW" b="1" dirty="0">
                <a:solidFill>
                  <a:srgbClr val="FF0000"/>
                </a:solidFill>
                <a:latin typeface="微軟正黑體" pitchFamily="34" charset="-120"/>
                <a:ea typeface="微軟正黑體" pitchFamily="34" charset="-120"/>
              </a:rPr>
              <a:t>辦理教育訓練或講習，說明兵棋推演方式</a:t>
            </a:r>
            <a:r>
              <a:rPr lang="zh-TW" altLang="zh-TW" b="1" dirty="0" smtClean="0">
                <a:solidFill>
                  <a:srgbClr val="FF0000"/>
                </a:solidFill>
                <a:latin typeface="微軟正黑體" pitchFamily="34" charset="-120"/>
                <a:ea typeface="微軟正黑體" pitchFamily="34" charset="-120"/>
              </a:rPr>
              <a:t>，</a:t>
            </a:r>
            <a:r>
              <a:rPr lang="zh-TW" altLang="en-US" b="1" dirty="0" smtClean="0">
                <a:solidFill>
                  <a:srgbClr val="FF0000"/>
                </a:solidFill>
                <a:latin typeface="微軟正黑體" pitchFamily="34" charset="-120"/>
                <a:ea typeface="微軟正黑體" pitchFamily="34" charset="-120"/>
              </a:rPr>
              <a:t>學校</a:t>
            </a:r>
            <a:r>
              <a:rPr lang="zh-TW" altLang="zh-TW" b="1" dirty="0" smtClean="0">
                <a:solidFill>
                  <a:srgbClr val="FF0000"/>
                </a:solidFill>
                <a:latin typeface="微軟正黑體" pitchFamily="34" charset="-120"/>
                <a:ea typeface="微軟正黑體" pitchFamily="34" charset="-120"/>
              </a:rPr>
              <a:t>需</a:t>
            </a:r>
            <a:r>
              <a:rPr lang="zh-TW" altLang="zh-TW" b="1" dirty="0">
                <a:solidFill>
                  <a:srgbClr val="FF0000"/>
                </a:solidFill>
                <a:latin typeface="微軟正黑體" pitchFamily="34" charset="-120"/>
                <a:ea typeface="微軟正黑體" pitchFamily="34" charset="-120"/>
              </a:rPr>
              <a:t>派遣相關應變人員等參與，以瞭解推演方式</a:t>
            </a:r>
            <a:r>
              <a:rPr lang="zh-TW" altLang="zh-TW" b="1" dirty="0">
                <a:solidFill>
                  <a:srgbClr val="0C0D03"/>
                </a:solidFill>
                <a:latin typeface="微軟正黑體" pitchFamily="34" charset="-120"/>
                <a:ea typeface="微軟正黑體" pitchFamily="34" charset="-120"/>
              </a:rPr>
              <a:t>，於正式推演時按照規劃，針對各項狀況進行處置，而後由考評官檢視各單位處置狀況予以考評</a:t>
            </a:r>
            <a:r>
              <a:rPr lang="zh-TW" altLang="zh-TW" b="1" dirty="0" smtClean="0">
                <a:solidFill>
                  <a:srgbClr val="0C0D03"/>
                </a:solidFill>
                <a:latin typeface="微軟正黑體" pitchFamily="34" charset="-120"/>
                <a:ea typeface="微軟正黑體" pitchFamily="34" charset="-120"/>
              </a:rPr>
              <a:t>。</a:t>
            </a:r>
            <a:r>
              <a:rPr lang="en-US" altLang="zh-TW" b="1" dirty="0" smtClean="0">
                <a:solidFill>
                  <a:srgbClr val="0C0D03"/>
                </a:solidFill>
                <a:latin typeface="微軟正黑體" pitchFamily="34" charset="-120"/>
                <a:ea typeface="微軟正黑體" pitchFamily="34" charset="-120"/>
              </a:rPr>
              <a:t/>
            </a:r>
            <a:br>
              <a:rPr lang="en-US" altLang="zh-TW" b="1" dirty="0" smtClean="0">
                <a:solidFill>
                  <a:srgbClr val="0C0D03"/>
                </a:solidFill>
                <a:latin typeface="微軟正黑體" pitchFamily="34" charset="-120"/>
                <a:ea typeface="微軟正黑體" pitchFamily="34" charset="-120"/>
              </a:rPr>
            </a:br>
            <a:endParaRPr lang="zh-TW" altLang="zh-TW" b="1"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本次推演將採</a:t>
            </a:r>
            <a:r>
              <a:rPr lang="zh-TW" altLang="zh-TW" b="1" dirty="0">
                <a:solidFill>
                  <a:srgbClr val="FF0000"/>
                </a:solidFill>
                <a:latin typeface="微軟正黑體" pitchFamily="34" charset="-120"/>
                <a:ea typeface="微軟正黑體" pitchFamily="34" charset="-120"/>
              </a:rPr>
              <a:t>議題式推演</a:t>
            </a:r>
            <a:r>
              <a:rPr lang="zh-TW" altLang="zh-TW" b="1" dirty="0">
                <a:solidFill>
                  <a:srgbClr val="0C0D03"/>
                </a:solidFill>
                <a:latin typeface="微軟正黑體" pitchFamily="34" charset="-120"/>
                <a:ea typeface="微軟正黑體" pitchFamily="34" charset="-120"/>
              </a:rPr>
              <a:t>，由管制組首先說明災情，並發佈狀況，列出應處置之議題，</a:t>
            </a:r>
            <a:r>
              <a:rPr lang="zh-TW" altLang="zh-TW" b="1" dirty="0">
                <a:solidFill>
                  <a:srgbClr val="FF0000"/>
                </a:solidFill>
                <a:latin typeface="微軟正黑體" pitchFamily="34" charset="-120"/>
                <a:ea typeface="微軟正黑體" pitchFamily="34" charset="-120"/>
              </a:rPr>
              <a:t>參演組內各單位分別根據權責針對不同事件與狀況，擬定對策後進行應變處置，將各議題對策以書面或簡報的方式呈現，並以口頭報告的方式，說明各狀況中如何處置各項議題</a:t>
            </a:r>
            <a:r>
              <a:rPr lang="zh-TW" altLang="zh-TW" b="1" dirty="0">
                <a:solidFill>
                  <a:srgbClr val="0C0D03"/>
                </a:solidFill>
                <a:latin typeface="微軟正黑體" pitchFamily="34" charset="-120"/>
                <a:ea typeface="微軟正黑體" pitchFamily="34" charset="-120"/>
              </a:rPr>
              <a:t>，於兩階段推演完畢後，考評組將針對參演組處置方式或對策等應變措施進行提問、檢視與考評，並與參演組相互討論以瞭解演習狀況，針對此次推演進行整體討論，做為未來實施時</a:t>
            </a:r>
            <a:r>
              <a:rPr lang="zh-TW" altLang="zh-TW" b="1" dirty="0" smtClean="0">
                <a:solidFill>
                  <a:srgbClr val="0C0D03"/>
                </a:solidFill>
                <a:latin typeface="微軟正黑體" pitchFamily="34" charset="-120"/>
                <a:ea typeface="微軟正黑體" pitchFamily="34" charset="-120"/>
              </a:rPr>
              <a:t>改進</a:t>
            </a:r>
            <a:r>
              <a:rPr lang="zh-TW" altLang="en-US" b="1" dirty="0">
                <a:solidFill>
                  <a:srgbClr val="0C0D03"/>
                </a:solidFill>
                <a:latin typeface="微軟正黑體" pitchFamily="34" charset="-120"/>
                <a:ea typeface="微軟正黑體" pitchFamily="34" charset="-120"/>
              </a:rPr>
              <a:t>與</a:t>
            </a:r>
            <a:r>
              <a:rPr lang="zh-TW" altLang="en-US" b="1" dirty="0" smtClean="0">
                <a:solidFill>
                  <a:srgbClr val="0C0D03"/>
                </a:solidFill>
                <a:latin typeface="微軟正黑體" pitchFamily="34" charset="-120"/>
                <a:ea typeface="微軟正黑體" pitchFamily="34" charset="-120"/>
              </a:rPr>
              <a:t>修訂</a:t>
            </a:r>
            <a:r>
              <a:rPr lang="zh-TW" altLang="en-US" b="1" dirty="0">
                <a:solidFill>
                  <a:srgbClr val="0C0D03"/>
                </a:solidFill>
                <a:latin typeface="微軟正黑體" pitchFamily="34" charset="-120"/>
                <a:ea typeface="微軟正黑體" pitchFamily="34" charset="-120"/>
              </a:rPr>
              <a:t>校園災害防救計畫</a:t>
            </a:r>
            <a:r>
              <a:rPr lang="zh-TW" altLang="zh-TW" b="1" dirty="0" smtClean="0">
                <a:solidFill>
                  <a:srgbClr val="0C0D03"/>
                </a:solidFill>
                <a:latin typeface="微軟正黑體" pitchFamily="34" charset="-120"/>
                <a:ea typeface="微軟正黑體" pitchFamily="34" charset="-120"/>
              </a:rPr>
              <a:t>之</a:t>
            </a:r>
            <a:r>
              <a:rPr lang="zh-TW" altLang="zh-TW" b="1" dirty="0">
                <a:solidFill>
                  <a:srgbClr val="0C0D03"/>
                </a:solidFill>
                <a:latin typeface="微軟正黑體" pitchFamily="34" charset="-120"/>
                <a:ea typeface="微軟正黑體" pitchFamily="34" charset="-120"/>
              </a:rPr>
              <a:t>參考。</a:t>
            </a:r>
            <a:endParaRPr lang="zh-TW" altLang="en-US" b="1"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456091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34</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907704"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作業流</a:t>
            </a:r>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程</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endParaRP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29" name="直線接點 2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699217" y="1598271"/>
            <a:ext cx="1107996" cy="369332"/>
          </a:xfrm>
          <a:prstGeom prst="rect">
            <a:avLst/>
          </a:prstGeom>
        </p:spPr>
        <p:txBody>
          <a:bodyPr wrap="none">
            <a:spAutoFit/>
          </a:bodyPr>
          <a:lstStyle/>
          <a:p>
            <a:pPr lvl="0"/>
            <a:r>
              <a:rPr lang="zh-TW" altLang="zh-TW" b="1" dirty="0">
                <a:solidFill>
                  <a:srgbClr val="0C0D03"/>
                </a:solidFill>
                <a:latin typeface="微軟正黑體" pitchFamily="34" charset="-120"/>
                <a:ea typeface="微軟正黑體" pitchFamily="34" charset="-120"/>
              </a:rPr>
              <a:t>注意事項</a:t>
            </a:r>
          </a:p>
        </p:txBody>
      </p:sp>
      <p:sp>
        <p:nvSpPr>
          <p:cNvPr id="3" name="矩形 2"/>
          <p:cNvSpPr/>
          <p:nvPr/>
        </p:nvSpPr>
        <p:spPr>
          <a:xfrm>
            <a:off x="539552" y="2115819"/>
            <a:ext cx="8280920" cy="3970318"/>
          </a:xfrm>
          <a:prstGeom prst="rect">
            <a:avLst/>
          </a:prstGeom>
        </p:spPr>
        <p:txBody>
          <a:bodyPr wrap="square">
            <a:spAutoFit/>
          </a:bodyPr>
          <a:lstStyle/>
          <a:p>
            <a:pPr marL="285750" lvl="0" indent="-285750">
              <a:buFont typeface="Wingdings" pitchFamily="2" charset="2"/>
              <a:buChar char="u"/>
            </a:pPr>
            <a:r>
              <a:rPr lang="zh-TW" altLang="en-US" b="1" dirty="0">
                <a:solidFill>
                  <a:srgbClr val="0C0D03"/>
                </a:solidFill>
                <a:latin typeface="微軟正黑體" pitchFamily="34" charset="-120"/>
                <a:ea typeface="微軟正黑體" pitchFamily="34" charset="-120"/>
              </a:rPr>
              <a:t>參演組人員接獲議題狀況及任務指派後，應依照其本身權責擬定對策後進行應變處置，並將應變處置方式載於書面</a:t>
            </a:r>
            <a:r>
              <a:rPr lang="zh-TW" altLang="zh-TW" b="1" dirty="0" smtClean="0">
                <a:solidFill>
                  <a:srgbClr val="0C0D03"/>
                </a:solidFill>
                <a:latin typeface="微軟正黑體" pitchFamily="34" charset="-120"/>
                <a:ea typeface="微軟正黑體" pitchFamily="34" charset="-120"/>
              </a:rPr>
              <a:t>。</a:t>
            </a:r>
          </a:p>
          <a:p>
            <a:pPr marL="285750" lvl="0" indent="-285750">
              <a:buFont typeface="Wingdings" pitchFamily="2" charset="2"/>
              <a:buChar char="u"/>
            </a:pPr>
            <a:r>
              <a:rPr lang="zh-TW" altLang="en-US" b="1" dirty="0">
                <a:solidFill>
                  <a:srgbClr val="FF0000"/>
                </a:solidFill>
                <a:latin typeface="微軟正黑體" pitchFamily="34" charset="-120"/>
                <a:ea typeface="微軟正黑體" pitchFamily="34" charset="-120"/>
              </a:rPr>
              <a:t>有關動員學校人力、裝備、設施等防救災資源，應該量化說明該項資源如何</a:t>
            </a:r>
            <a:r>
              <a:rPr lang="zh-TW" altLang="en-US" b="1" dirty="0" smtClean="0">
                <a:solidFill>
                  <a:srgbClr val="FF0000"/>
                </a:solidFill>
                <a:latin typeface="微軟正黑體" pitchFamily="34" charset="-120"/>
                <a:ea typeface="微軟正黑體" pitchFamily="34" charset="-120"/>
              </a:rPr>
              <a:t>運用與處置狀況</a:t>
            </a:r>
            <a:r>
              <a:rPr lang="zh-TW" altLang="zh-TW" b="1" dirty="0" smtClean="0">
                <a:solidFill>
                  <a:srgbClr val="FF0000"/>
                </a:solidFill>
                <a:latin typeface="微軟正黑體" pitchFamily="34" charset="-120"/>
                <a:ea typeface="微軟正黑體" pitchFamily="34" charset="-120"/>
              </a:rPr>
              <a:t>。</a:t>
            </a:r>
          </a:p>
          <a:p>
            <a:pPr marL="285750" lvl="0" indent="-285750">
              <a:buFont typeface="Wingdings" pitchFamily="2" charset="2"/>
              <a:buChar char="u"/>
            </a:pPr>
            <a:r>
              <a:rPr lang="zh-TW" altLang="en-US" b="1" dirty="0">
                <a:solidFill>
                  <a:srgbClr val="0C0D03"/>
                </a:solidFill>
                <a:latin typeface="微軟正黑體" pitchFamily="34" charset="-120"/>
                <a:ea typeface="微軟正黑體" pitchFamily="34" charset="-120"/>
              </a:rPr>
              <a:t>災情非屬於學校緊急應變小組負責，或超出其負荷者，有需要提出請求支援，則應說明為何請求支援，以及請求支援的種類（如人力、機具、車輛）與量化數量</a:t>
            </a:r>
            <a:r>
              <a:rPr lang="zh-TW" altLang="zh-TW" b="1" dirty="0" smtClean="0">
                <a:solidFill>
                  <a:srgbClr val="0C0D03"/>
                </a:solidFill>
                <a:latin typeface="微軟正黑體" pitchFamily="34" charset="-120"/>
                <a:ea typeface="微軟正黑體" pitchFamily="34" charset="-120"/>
              </a:rPr>
              <a:t>。</a:t>
            </a:r>
          </a:p>
          <a:p>
            <a:pPr marL="285750" lvl="0" indent="-285750">
              <a:buFont typeface="Wingdings" pitchFamily="2" charset="2"/>
              <a:buChar char="u"/>
            </a:pPr>
            <a:r>
              <a:rPr lang="zh-TW" altLang="zh-TW" b="1" dirty="0" smtClean="0">
                <a:solidFill>
                  <a:srgbClr val="0C0D03"/>
                </a:solidFill>
                <a:latin typeface="微軟正黑體" pitchFamily="34" charset="-120"/>
                <a:ea typeface="微軟正黑體" pitchFamily="34" charset="-120"/>
              </a:rPr>
              <a:t>若</a:t>
            </a:r>
            <a:r>
              <a:rPr lang="zh-TW" altLang="zh-TW" b="1" dirty="0">
                <a:solidFill>
                  <a:srgbClr val="0C0D03"/>
                </a:solidFill>
                <a:latin typeface="微軟正黑體" pitchFamily="34" charset="-120"/>
                <a:ea typeface="微軟正黑體" pitchFamily="34" charset="-120"/>
              </a:rPr>
              <a:t>災情狀況較為複雜，需跨單位協調後而進行處置，請主動與該單位聯繫與協調，並可於報告中說明聯繫與協調情形。</a:t>
            </a:r>
          </a:p>
          <a:p>
            <a:pPr marL="285750" lvl="0" indent="-285750">
              <a:buFont typeface="Wingdings" pitchFamily="2" charset="2"/>
              <a:buChar char="u"/>
            </a:pPr>
            <a:r>
              <a:rPr lang="zh-TW" altLang="zh-TW" b="1" dirty="0">
                <a:solidFill>
                  <a:srgbClr val="FF0000"/>
                </a:solidFill>
                <a:latin typeface="微軟正黑體" pitchFamily="34" charset="-120"/>
                <a:ea typeface="微軟正黑體" pitchFamily="34" charset="-120"/>
              </a:rPr>
              <a:t>本次推演共</a:t>
            </a:r>
            <a:r>
              <a:rPr lang="en-US" altLang="zh-TW" b="1" dirty="0">
                <a:solidFill>
                  <a:srgbClr val="FF0000"/>
                </a:solidFill>
                <a:latin typeface="微軟正黑體" pitchFamily="34" charset="-120"/>
                <a:ea typeface="微軟正黑體" pitchFamily="34" charset="-120"/>
              </a:rPr>
              <a:t>2</a:t>
            </a:r>
            <a:r>
              <a:rPr lang="zh-TW" altLang="zh-TW" b="1" dirty="0">
                <a:solidFill>
                  <a:srgbClr val="FF0000"/>
                </a:solidFill>
                <a:latin typeface="微軟正黑體" pitchFamily="34" charset="-120"/>
                <a:ea typeface="微軟正黑體" pitchFamily="34" charset="-120"/>
              </a:rPr>
              <a:t>階段，預計召開</a:t>
            </a:r>
            <a:r>
              <a:rPr lang="en-US" altLang="zh-TW" b="1" dirty="0">
                <a:solidFill>
                  <a:srgbClr val="FF0000"/>
                </a:solidFill>
                <a:latin typeface="微軟正黑體" pitchFamily="34" charset="-120"/>
                <a:ea typeface="微軟正黑體" pitchFamily="34" charset="-120"/>
              </a:rPr>
              <a:t>2</a:t>
            </a:r>
            <a:r>
              <a:rPr lang="zh-TW" altLang="zh-TW" b="1" dirty="0" smtClean="0">
                <a:solidFill>
                  <a:srgbClr val="FF0000"/>
                </a:solidFill>
                <a:latin typeface="微軟正黑體" pitchFamily="34" charset="-120"/>
                <a:ea typeface="微軟正黑體" pitchFamily="34" charset="-120"/>
              </a:rPr>
              <a:t>次</a:t>
            </a:r>
            <a:r>
              <a:rPr lang="zh-TW" altLang="en-US" b="1" dirty="0" smtClean="0">
                <a:solidFill>
                  <a:srgbClr val="FF0000"/>
                </a:solidFill>
                <a:latin typeface="微軟正黑體" pitchFamily="34" charset="-120"/>
                <a:ea typeface="微軟正黑體" pitchFamily="34" charset="-120"/>
              </a:rPr>
              <a:t>籌備會議</a:t>
            </a:r>
            <a:r>
              <a:rPr lang="zh-TW" altLang="zh-TW" b="1" dirty="0" smtClean="0">
                <a:solidFill>
                  <a:srgbClr val="FF0000"/>
                </a:solidFill>
                <a:latin typeface="微軟正黑體" pitchFamily="34" charset="-120"/>
                <a:ea typeface="微軟正黑體" pitchFamily="34" charset="-120"/>
              </a:rPr>
              <a:t>，</a:t>
            </a:r>
            <a:r>
              <a:rPr lang="zh-TW" altLang="zh-TW" b="1" dirty="0">
                <a:solidFill>
                  <a:srgbClr val="FF0000"/>
                </a:solidFill>
                <a:latin typeface="微軟正黑體" pitchFamily="34" charset="-120"/>
                <a:ea typeface="微軟正黑體" pitchFamily="34" charset="-120"/>
              </a:rPr>
              <a:t>會中請各單位分別針對各狀況，以書面或簡報呈現並說明其應變處置情形，包括處置方式</a:t>
            </a:r>
            <a:r>
              <a:rPr lang="zh-TW" altLang="zh-TW" b="1" dirty="0" smtClean="0">
                <a:solidFill>
                  <a:srgbClr val="FF0000"/>
                </a:solidFill>
                <a:latin typeface="微軟正黑體" pitchFamily="34" charset="-120"/>
                <a:ea typeface="微軟正黑體" pitchFamily="34" charset="-120"/>
              </a:rPr>
              <a:t>、聯繫</a:t>
            </a:r>
            <a:r>
              <a:rPr lang="zh-TW" altLang="zh-TW" b="1" dirty="0">
                <a:solidFill>
                  <a:srgbClr val="FF0000"/>
                </a:solidFill>
                <a:latin typeface="微軟正黑體" pitchFamily="34" charset="-120"/>
                <a:ea typeface="微軟正黑體" pitchFamily="34" charset="-120"/>
              </a:rPr>
              <a:t>與協調情形、</a:t>
            </a:r>
            <a:r>
              <a:rPr lang="zh-TW" altLang="zh-TW" b="1" dirty="0" smtClean="0">
                <a:solidFill>
                  <a:srgbClr val="FF0000"/>
                </a:solidFill>
                <a:latin typeface="微軟正黑體" pitchFamily="34" charset="-120"/>
                <a:ea typeface="微軟正黑體" pitchFamily="34" charset="-120"/>
              </a:rPr>
              <a:t>向</a:t>
            </a:r>
            <a:r>
              <a:rPr lang="zh-TW" altLang="en-US" b="1" dirty="0" smtClean="0">
                <a:solidFill>
                  <a:srgbClr val="FF0000"/>
                </a:solidFill>
                <a:latin typeface="微軟正黑體" pitchFamily="34" charset="-120"/>
                <a:ea typeface="微軟正黑體" pitchFamily="34" charset="-120"/>
              </a:rPr>
              <a:t>相關單位</a:t>
            </a:r>
            <a:r>
              <a:rPr lang="zh-TW" altLang="zh-TW" b="1" dirty="0" smtClean="0">
                <a:solidFill>
                  <a:srgbClr val="FF0000"/>
                </a:solidFill>
                <a:latin typeface="微軟正黑體" pitchFamily="34" charset="-120"/>
                <a:ea typeface="微軟正黑體" pitchFamily="34" charset="-120"/>
              </a:rPr>
              <a:t>請求支援</a:t>
            </a:r>
            <a:r>
              <a:rPr lang="zh-TW" altLang="en-US" b="1" dirty="0" smtClean="0">
                <a:solidFill>
                  <a:srgbClr val="FF0000"/>
                </a:solidFill>
                <a:latin typeface="微軟正黑體" pitchFamily="34" charset="-120"/>
                <a:ea typeface="微軟正黑體" pitchFamily="34" charset="-120"/>
              </a:rPr>
              <a:t>與通報</a:t>
            </a:r>
            <a:r>
              <a:rPr lang="zh-TW" altLang="zh-TW" b="1" dirty="0" smtClean="0">
                <a:solidFill>
                  <a:srgbClr val="FF0000"/>
                </a:solidFill>
                <a:latin typeface="微軟正黑體" pitchFamily="34" charset="-120"/>
                <a:ea typeface="微軟正黑體" pitchFamily="34" charset="-120"/>
              </a:rPr>
              <a:t>等</a:t>
            </a:r>
            <a:r>
              <a:rPr lang="zh-TW" altLang="zh-TW" b="1" dirty="0">
                <a:solidFill>
                  <a:srgbClr val="FF0000"/>
                </a:solidFill>
                <a:latin typeface="微軟正黑體" pitchFamily="34" charset="-120"/>
                <a:ea typeface="微軟正黑體" pitchFamily="34" charset="-120"/>
              </a:rPr>
              <a:t>，各單位應清楚說明針對各狀況的處置方式。</a:t>
            </a:r>
          </a:p>
          <a:p>
            <a:pPr marL="285750" lvl="0" indent="-285750">
              <a:buFont typeface="Wingdings" pitchFamily="2" charset="2"/>
              <a:buChar char="u"/>
            </a:pPr>
            <a:r>
              <a:rPr lang="zh-TW" altLang="zh-TW" b="1" dirty="0">
                <a:solidFill>
                  <a:srgbClr val="0C0D03"/>
                </a:solidFill>
                <a:latin typeface="微軟正黑體" pitchFamily="34" charset="-120"/>
                <a:ea typeface="微軟正黑體" pitchFamily="34" charset="-120"/>
              </a:rPr>
              <a:t>管制組於各階段時發佈狀況並說明災情，使參演組對於狀況及災情能有所瞭解，且同時將狀況交付單交予各參演單位。</a:t>
            </a:r>
          </a:p>
        </p:txBody>
      </p:sp>
    </p:spTree>
    <p:extLst>
      <p:ext uri="{BB962C8B-B14F-4D97-AF65-F5344CB8AC3E}">
        <p14:creationId xmlns:p14="http://schemas.microsoft.com/office/powerpoint/2010/main" val="456091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35</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05983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情境模擬</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endParaRPr>
          </a:p>
        </p:txBody>
      </p:sp>
      <p:cxnSp>
        <p:nvCxnSpPr>
          <p:cNvPr id="29" name="直線接點 2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703540" y="1772816"/>
            <a:ext cx="3877985" cy="461665"/>
          </a:xfrm>
          <a:prstGeom prst="rect">
            <a:avLst/>
          </a:prstGeom>
        </p:spPr>
        <p:txBody>
          <a:bodyPr wrap="none">
            <a:spAutoFit/>
          </a:bodyPr>
          <a:lstStyle/>
          <a:p>
            <a:pPr lvl="0"/>
            <a:r>
              <a:rPr lang="zh-TW" altLang="en-US" sz="2400" b="1" dirty="0" smtClean="0">
                <a:solidFill>
                  <a:srgbClr val="0C0D03"/>
                </a:solidFill>
                <a:latin typeface="微軟正黑體" pitchFamily="34" charset="-120"/>
                <a:ea typeface="微軟正黑體" pitchFamily="34" charset="-120"/>
              </a:rPr>
              <a:t>學</a:t>
            </a:r>
            <a:r>
              <a:rPr lang="zh-TW" altLang="en-US" sz="2400" b="1" dirty="0">
                <a:solidFill>
                  <a:srgbClr val="0C0D03"/>
                </a:solidFill>
                <a:latin typeface="微軟正黑體" pitchFamily="34" charset="-120"/>
                <a:ea typeface="微軟正黑體" pitchFamily="34" charset="-120"/>
              </a:rPr>
              <a:t>校</a:t>
            </a:r>
            <a:r>
              <a:rPr lang="zh-TW" altLang="zh-TW" sz="2400" b="1" dirty="0" smtClean="0">
                <a:solidFill>
                  <a:srgbClr val="0C0D03"/>
                </a:solidFill>
                <a:latin typeface="微軟正黑體" pitchFamily="34" charset="-120"/>
                <a:ea typeface="微軟正黑體" pitchFamily="34" charset="-120"/>
              </a:rPr>
              <a:t>之</a:t>
            </a:r>
            <a:r>
              <a:rPr lang="zh-TW" altLang="zh-TW" sz="2400" b="1" dirty="0">
                <a:solidFill>
                  <a:srgbClr val="0C0D03"/>
                </a:solidFill>
                <a:latin typeface="微軟正黑體" pitchFamily="34" charset="-120"/>
                <a:ea typeface="微軟正黑體" pitchFamily="34" charset="-120"/>
              </a:rPr>
              <a:t>推演災害類型設定表</a:t>
            </a:r>
          </a:p>
        </p:txBody>
      </p:sp>
      <p:graphicFrame>
        <p:nvGraphicFramePr>
          <p:cNvPr id="3" name="表格 2"/>
          <p:cNvGraphicFramePr>
            <a:graphicFrameLocks noGrp="1"/>
          </p:cNvGraphicFramePr>
          <p:nvPr>
            <p:extLst>
              <p:ext uri="{D42A27DB-BD31-4B8C-83A1-F6EECF244321}">
                <p14:modId xmlns:p14="http://schemas.microsoft.com/office/powerpoint/2010/main" val="3281637957"/>
              </p:ext>
            </p:extLst>
          </p:nvPr>
        </p:nvGraphicFramePr>
        <p:xfrm>
          <a:off x="1331640" y="2348880"/>
          <a:ext cx="6381890" cy="3312366"/>
        </p:xfrm>
        <a:graphic>
          <a:graphicData uri="http://schemas.openxmlformats.org/drawingml/2006/table">
            <a:tbl>
              <a:tblPr firstRow="1" firstCol="1" lastRow="1" lastCol="1" bandRow="1" bandCol="1">
                <a:tableStyleId>{5940675A-B579-460E-94D1-54222C63F5DA}</a:tableStyleId>
              </a:tblPr>
              <a:tblGrid>
                <a:gridCol w="3190945"/>
                <a:gridCol w="3190945"/>
              </a:tblGrid>
              <a:tr h="552061">
                <a:tc>
                  <a:txBody>
                    <a:bodyPr/>
                    <a:lstStyle/>
                    <a:p>
                      <a:pPr algn="ctr">
                        <a:lnSpc>
                          <a:spcPct val="150000"/>
                        </a:lnSpc>
                        <a:spcBef>
                          <a:spcPts val="0"/>
                        </a:spcBef>
                        <a:spcAft>
                          <a:spcPts val="0"/>
                        </a:spcAft>
                      </a:pPr>
                      <a:r>
                        <a:rPr lang="zh-TW" altLang="en-US" sz="2000" b="1" kern="100" dirty="0" smtClean="0">
                          <a:solidFill>
                            <a:srgbClr val="0C0D03"/>
                          </a:solidFill>
                          <a:effectLst/>
                          <a:latin typeface="微軟正黑體" pitchFamily="34" charset="-120"/>
                          <a:ea typeface="微軟正黑體" pitchFamily="34" charset="-120"/>
                          <a:cs typeface="+mn-cs"/>
                        </a:rPr>
                        <a:t>學校</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c>
                  <a:txBody>
                    <a:bodyPr/>
                    <a:lstStyle/>
                    <a:p>
                      <a:pPr algn="ctr">
                        <a:lnSpc>
                          <a:spcPct val="150000"/>
                        </a:lnSpc>
                        <a:spcBef>
                          <a:spcPts val="0"/>
                        </a:spcBef>
                        <a:spcAft>
                          <a:spcPts val="0"/>
                        </a:spcAft>
                      </a:pPr>
                      <a:r>
                        <a:rPr lang="zh-TW" sz="2000" b="1" kern="100">
                          <a:solidFill>
                            <a:srgbClr val="0C0D03"/>
                          </a:solidFill>
                          <a:effectLst/>
                          <a:latin typeface="微軟正黑體" pitchFamily="34" charset="-120"/>
                          <a:ea typeface="微軟正黑體" pitchFamily="34" charset="-120"/>
                        </a:rPr>
                        <a:t>災害設定</a:t>
                      </a:r>
                      <a:endParaRPr lang="zh-TW" sz="2000" b="1" kern="10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r>
              <a:tr h="552061">
                <a:tc>
                  <a:txBody>
                    <a:bodyPr/>
                    <a:lstStyle/>
                    <a:p>
                      <a:pPr algn="ctr">
                        <a:lnSpc>
                          <a:spcPct val="150000"/>
                        </a:lnSpc>
                        <a:spcBef>
                          <a:spcPts val="0"/>
                        </a:spcBef>
                        <a:spcAft>
                          <a:spcPts val="0"/>
                        </a:spcAft>
                      </a:pPr>
                      <a:r>
                        <a:rPr lang="zh-TW" altLang="en-US" sz="2000" b="1" kern="100" dirty="0" smtClean="0">
                          <a:solidFill>
                            <a:srgbClr val="0C0D03"/>
                          </a:solidFill>
                          <a:effectLst/>
                          <a:latin typeface="微軟正黑體" pitchFamily="34" charset="-120"/>
                          <a:ea typeface="微軟正黑體" pitchFamily="34" charset="-120"/>
                          <a:cs typeface="Times New Roman"/>
                        </a:rPr>
                        <a:t>鄰近坡地</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TW" altLang="zh-TW" sz="2000" b="1" kern="100" dirty="0" smtClean="0">
                          <a:solidFill>
                            <a:srgbClr val="0C0D03"/>
                          </a:solidFill>
                          <a:effectLst/>
                          <a:latin typeface="微軟正黑體" pitchFamily="34" charset="-120"/>
                          <a:ea typeface="微軟正黑體" pitchFamily="34" charset="-120"/>
                        </a:rPr>
                        <a:t>颱洪災害、</a:t>
                      </a:r>
                      <a:r>
                        <a:rPr lang="zh-TW" sz="2000" b="1" kern="100" dirty="0" smtClean="0">
                          <a:solidFill>
                            <a:srgbClr val="0C0D03"/>
                          </a:solidFill>
                          <a:effectLst/>
                          <a:latin typeface="微軟正黑體" pitchFamily="34" charset="-120"/>
                          <a:ea typeface="微軟正黑體" pitchFamily="34" charset="-120"/>
                        </a:rPr>
                        <a:t>坡地災害</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r>
              <a:tr h="552061">
                <a:tc>
                  <a:txBody>
                    <a:bodyPr/>
                    <a:lstStyle/>
                    <a:p>
                      <a:pPr algn="ctr">
                        <a:lnSpc>
                          <a:spcPct val="150000"/>
                        </a:lnSpc>
                        <a:spcBef>
                          <a:spcPts val="0"/>
                        </a:spcBef>
                        <a:spcAft>
                          <a:spcPts val="0"/>
                        </a:spcAft>
                      </a:pPr>
                      <a:r>
                        <a:rPr lang="zh-TW" altLang="en-US" sz="2000" b="1" kern="100" dirty="0" smtClean="0">
                          <a:solidFill>
                            <a:srgbClr val="0C0D03"/>
                          </a:solidFill>
                          <a:effectLst/>
                          <a:latin typeface="微軟正黑體" pitchFamily="34" charset="-120"/>
                          <a:ea typeface="微軟正黑體" pitchFamily="34" charset="-120"/>
                          <a:cs typeface="Times New Roman"/>
                        </a:rPr>
                        <a:t>鄰近海邊</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c>
                  <a:txBody>
                    <a:bodyPr/>
                    <a:lstStyle/>
                    <a:p>
                      <a:pPr algn="ctr">
                        <a:lnSpc>
                          <a:spcPct val="150000"/>
                        </a:lnSpc>
                        <a:spcBef>
                          <a:spcPts val="0"/>
                        </a:spcBef>
                        <a:spcAft>
                          <a:spcPts val="0"/>
                        </a:spcAft>
                      </a:pPr>
                      <a:r>
                        <a:rPr lang="zh-TW" sz="2000" b="1" kern="100" dirty="0">
                          <a:solidFill>
                            <a:srgbClr val="0C0D03"/>
                          </a:solidFill>
                          <a:effectLst/>
                          <a:latin typeface="微軟正黑體" pitchFamily="34" charset="-120"/>
                          <a:ea typeface="微軟正黑體" pitchFamily="34" charset="-120"/>
                        </a:rPr>
                        <a:t>地震災害、海嘯災害</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r>
              <a:tr h="552061">
                <a:tc>
                  <a:txBody>
                    <a:bodyPr/>
                    <a:lstStyle/>
                    <a:p>
                      <a:pPr algn="ctr">
                        <a:lnSpc>
                          <a:spcPct val="150000"/>
                        </a:lnSpc>
                        <a:spcBef>
                          <a:spcPts val="0"/>
                        </a:spcBef>
                        <a:spcAft>
                          <a:spcPts val="0"/>
                        </a:spcAft>
                      </a:pPr>
                      <a:r>
                        <a:rPr lang="zh-TW" altLang="en-US" sz="2000" b="1" kern="100" dirty="0" smtClean="0">
                          <a:solidFill>
                            <a:srgbClr val="0C0D03"/>
                          </a:solidFill>
                          <a:effectLst/>
                          <a:latin typeface="微軟正黑體" pitchFamily="34" charset="-120"/>
                          <a:ea typeface="微軟正黑體" pitchFamily="34" charset="-120"/>
                          <a:cs typeface="Times New Roman"/>
                        </a:rPr>
                        <a:t>核電廠影響範圍</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c>
                  <a:txBody>
                    <a:bodyPr/>
                    <a:lstStyle/>
                    <a:p>
                      <a:pPr algn="ctr">
                        <a:lnSpc>
                          <a:spcPct val="150000"/>
                        </a:lnSpc>
                        <a:spcBef>
                          <a:spcPts val="0"/>
                        </a:spcBef>
                        <a:spcAft>
                          <a:spcPts val="0"/>
                        </a:spcAft>
                      </a:pPr>
                      <a:r>
                        <a:rPr lang="zh-TW" sz="2000" b="1" kern="100" dirty="0">
                          <a:solidFill>
                            <a:srgbClr val="0C0D03"/>
                          </a:solidFill>
                          <a:effectLst/>
                          <a:latin typeface="微軟正黑體" pitchFamily="34" charset="-120"/>
                          <a:ea typeface="微軟正黑體" pitchFamily="34" charset="-120"/>
                        </a:rPr>
                        <a:t>地震災害</a:t>
                      </a:r>
                      <a:r>
                        <a:rPr lang="zh-TW" sz="2000" b="1" kern="100" dirty="0" smtClean="0">
                          <a:solidFill>
                            <a:srgbClr val="0C0D03"/>
                          </a:solidFill>
                          <a:effectLst/>
                          <a:latin typeface="微軟正黑體" pitchFamily="34" charset="-120"/>
                          <a:ea typeface="微軟正黑體" pitchFamily="34" charset="-120"/>
                        </a:rPr>
                        <a:t>、</a:t>
                      </a:r>
                      <a:r>
                        <a:rPr lang="zh-TW" altLang="en-US" sz="2000" b="1" kern="100" dirty="0" smtClean="0">
                          <a:solidFill>
                            <a:srgbClr val="0C0D03"/>
                          </a:solidFill>
                          <a:effectLst/>
                          <a:latin typeface="微軟正黑體" pitchFamily="34" charset="-120"/>
                          <a:ea typeface="微軟正黑體" pitchFamily="34" charset="-120"/>
                        </a:rPr>
                        <a:t>輻射</a:t>
                      </a:r>
                      <a:r>
                        <a:rPr lang="zh-TW" sz="2000" b="1" kern="100" dirty="0" smtClean="0">
                          <a:solidFill>
                            <a:srgbClr val="0C0D03"/>
                          </a:solidFill>
                          <a:effectLst/>
                          <a:latin typeface="微軟正黑體" pitchFamily="34" charset="-120"/>
                          <a:ea typeface="微軟正黑體" pitchFamily="34" charset="-120"/>
                        </a:rPr>
                        <a:t>災害</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r>
              <a:tr h="552061">
                <a:tc>
                  <a:txBody>
                    <a:bodyPr/>
                    <a:lstStyle/>
                    <a:p>
                      <a:pPr algn="ctr">
                        <a:lnSpc>
                          <a:spcPct val="150000"/>
                        </a:lnSpc>
                        <a:spcBef>
                          <a:spcPts val="0"/>
                        </a:spcBef>
                        <a:spcAft>
                          <a:spcPts val="0"/>
                        </a:spcAft>
                      </a:pPr>
                      <a:r>
                        <a:rPr lang="zh-TW" altLang="en-US" sz="2000" b="1" kern="100" dirty="0" smtClean="0">
                          <a:solidFill>
                            <a:srgbClr val="0C0D03"/>
                          </a:solidFill>
                          <a:effectLst/>
                          <a:latin typeface="微軟正黑體" pitchFamily="34" charset="-120"/>
                          <a:ea typeface="微軟正黑體" pitchFamily="34" charset="-120"/>
                          <a:cs typeface="Times New Roman"/>
                        </a:rPr>
                        <a:t>鄰近淹水潛勢區</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c>
                  <a:txBody>
                    <a:bodyPr/>
                    <a:lstStyle/>
                    <a:p>
                      <a:pPr algn="ctr">
                        <a:lnSpc>
                          <a:spcPct val="150000"/>
                        </a:lnSpc>
                        <a:spcBef>
                          <a:spcPts val="0"/>
                        </a:spcBef>
                        <a:spcAft>
                          <a:spcPts val="0"/>
                        </a:spcAft>
                      </a:pPr>
                      <a:r>
                        <a:rPr lang="zh-TW" altLang="zh-TW" sz="2000" b="1" kern="100" dirty="0" smtClean="0">
                          <a:solidFill>
                            <a:srgbClr val="0C0D03"/>
                          </a:solidFill>
                          <a:effectLst/>
                          <a:latin typeface="微軟正黑體" pitchFamily="34" charset="-120"/>
                          <a:ea typeface="微軟正黑體" pitchFamily="34" charset="-120"/>
                        </a:rPr>
                        <a:t>地震</a:t>
                      </a:r>
                      <a:r>
                        <a:rPr lang="zh-TW" sz="2000" b="1" kern="100" dirty="0" smtClean="0">
                          <a:solidFill>
                            <a:srgbClr val="0C0D03"/>
                          </a:solidFill>
                          <a:effectLst/>
                          <a:latin typeface="微軟正黑體" pitchFamily="34" charset="-120"/>
                          <a:ea typeface="微軟正黑體" pitchFamily="34" charset="-120"/>
                        </a:rPr>
                        <a:t>災害</a:t>
                      </a:r>
                      <a:r>
                        <a:rPr lang="zh-TW" sz="2000" b="1" kern="100" dirty="0">
                          <a:solidFill>
                            <a:srgbClr val="0C0D03"/>
                          </a:solidFill>
                          <a:effectLst/>
                          <a:latin typeface="微軟正黑體" pitchFamily="34" charset="-120"/>
                          <a:ea typeface="微軟正黑體" pitchFamily="34" charset="-120"/>
                        </a:rPr>
                        <a:t>、颱洪災害</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r>
              <a:tr h="552061">
                <a:tc>
                  <a:txBody>
                    <a:bodyPr/>
                    <a:lstStyle/>
                    <a:p>
                      <a:pPr algn="ctr">
                        <a:lnSpc>
                          <a:spcPct val="150000"/>
                        </a:lnSpc>
                        <a:spcBef>
                          <a:spcPts val="0"/>
                        </a:spcBef>
                        <a:spcAft>
                          <a:spcPts val="0"/>
                        </a:spcAft>
                      </a:pPr>
                      <a:r>
                        <a:rPr lang="zh-TW" altLang="en-US" sz="2000" b="1" kern="100" dirty="0" smtClean="0">
                          <a:solidFill>
                            <a:srgbClr val="0C0D03"/>
                          </a:solidFill>
                          <a:effectLst/>
                          <a:latin typeface="微軟正黑體" pitchFamily="34" charset="-120"/>
                          <a:ea typeface="微軟正黑體" pitchFamily="34" charset="-120"/>
                          <a:cs typeface="Times New Roman"/>
                        </a:rPr>
                        <a:t>鄰近土石流潛勢區</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c>
                  <a:txBody>
                    <a:bodyPr/>
                    <a:lstStyle/>
                    <a:p>
                      <a:pPr algn="ctr">
                        <a:lnSpc>
                          <a:spcPct val="150000"/>
                        </a:lnSpc>
                        <a:spcBef>
                          <a:spcPts val="0"/>
                        </a:spcBef>
                        <a:spcAft>
                          <a:spcPts val="0"/>
                        </a:spcAft>
                      </a:pPr>
                      <a:r>
                        <a:rPr lang="zh-TW" altLang="zh-TW" sz="2000" b="1" kern="100" dirty="0" smtClean="0">
                          <a:solidFill>
                            <a:srgbClr val="0C0D03"/>
                          </a:solidFill>
                          <a:effectLst/>
                          <a:latin typeface="微軟正黑體" pitchFamily="34" charset="-120"/>
                          <a:ea typeface="微軟正黑體" pitchFamily="34" charset="-120"/>
                        </a:rPr>
                        <a:t>地震</a:t>
                      </a:r>
                      <a:r>
                        <a:rPr lang="zh-TW" sz="2000" b="1" kern="100" dirty="0" smtClean="0">
                          <a:solidFill>
                            <a:srgbClr val="0C0D03"/>
                          </a:solidFill>
                          <a:effectLst/>
                          <a:latin typeface="微軟正黑體" pitchFamily="34" charset="-120"/>
                          <a:ea typeface="微軟正黑體" pitchFamily="34" charset="-120"/>
                        </a:rPr>
                        <a:t>災害、</a:t>
                      </a:r>
                      <a:r>
                        <a:rPr lang="zh-TW" altLang="en-US" sz="2000" b="1" kern="100" dirty="0" smtClean="0">
                          <a:solidFill>
                            <a:srgbClr val="0C0D03"/>
                          </a:solidFill>
                          <a:effectLst/>
                          <a:latin typeface="微軟正黑體" pitchFamily="34" charset="-120"/>
                          <a:ea typeface="微軟正黑體" pitchFamily="34" charset="-120"/>
                        </a:rPr>
                        <a:t>土石流</a:t>
                      </a:r>
                      <a:r>
                        <a:rPr lang="zh-TW" sz="2000" b="1" kern="100" dirty="0" smtClean="0">
                          <a:solidFill>
                            <a:srgbClr val="0C0D03"/>
                          </a:solidFill>
                          <a:effectLst/>
                          <a:latin typeface="微軟正黑體" pitchFamily="34" charset="-120"/>
                          <a:ea typeface="微軟正黑體" pitchFamily="34" charset="-120"/>
                        </a:rPr>
                        <a:t>災害</a:t>
                      </a:r>
                      <a:endParaRPr lang="zh-TW" sz="2000" b="1" kern="100" dirty="0">
                        <a:solidFill>
                          <a:srgbClr val="0C0D03"/>
                        </a:solidFill>
                        <a:effectLst/>
                        <a:latin typeface="微軟正黑體" pitchFamily="34" charset="-120"/>
                        <a:ea typeface="微軟正黑體" pitchFamily="34" charset="-120"/>
                        <a:cs typeface="Times New Roman"/>
                      </a:endParaRPr>
                    </a:p>
                  </a:txBody>
                  <a:tcPr marL="68580" marR="68580" marT="0" marB="0">
                    <a:lnL w="38100" cap="flat" cmpd="sng" algn="ctr">
                      <a:solidFill>
                        <a:srgbClr val="0C0D03"/>
                      </a:solidFill>
                      <a:prstDash val="solid"/>
                      <a:round/>
                      <a:headEnd type="none" w="med" len="med"/>
                      <a:tailEnd type="none" w="med" len="med"/>
                    </a:lnL>
                    <a:lnR w="38100" cap="flat" cmpd="sng" algn="ctr">
                      <a:solidFill>
                        <a:srgbClr val="0C0D03"/>
                      </a:solidFill>
                      <a:prstDash val="solid"/>
                      <a:round/>
                      <a:headEnd type="none" w="med" len="med"/>
                      <a:tailEnd type="none" w="med" len="med"/>
                    </a:lnR>
                    <a:lnT w="38100" cap="flat" cmpd="sng" algn="ctr">
                      <a:solidFill>
                        <a:srgbClr val="0C0D03"/>
                      </a:solidFill>
                      <a:prstDash val="solid"/>
                      <a:round/>
                      <a:headEnd type="none" w="med" len="med"/>
                      <a:tailEnd type="none" w="med" len="med"/>
                    </a:lnT>
                    <a:lnB w="38100" cap="flat" cmpd="sng" algn="ctr">
                      <a:solidFill>
                        <a:srgbClr val="0C0D03"/>
                      </a:solidFill>
                      <a:prstDash val="solid"/>
                      <a:round/>
                      <a:headEnd type="none" w="med" len="med"/>
                      <a:tailEnd type="none" w="med" len="med"/>
                    </a:lnB>
                  </a:tcPr>
                </a:tc>
              </a:tr>
            </a:tbl>
          </a:graphicData>
        </a:graphic>
      </p:graphicFrame>
      <p:sp>
        <p:nvSpPr>
          <p:cNvPr id="4" name="文字方塊 3"/>
          <p:cNvSpPr txBox="1"/>
          <p:nvPr/>
        </p:nvSpPr>
        <p:spPr>
          <a:xfrm>
            <a:off x="1320622" y="5890773"/>
            <a:ext cx="6779770" cy="369332"/>
          </a:xfrm>
          <a:prstGeom prst="rect">
            <a:avLst/>
          </a:prstGeom>
          <a:noFill/>
        </p:spPr>
        <p:txBody>
          <a:bodyPr wrap="square" rtlCol="0">
            <a:spAutoFit/>
          </a:bodyPr>
          <a:lstStyle/>
          <a:p>
            <a:r>
              <a:rPr lang="zh-TW" altLang="en-US" b="1" dirty="0" smtClean="0">
                <a:solidFill>
                  <a:srgbClr val="FF0000"/>
                </a:solidFill>
                <a:latin typeface="微軟正黑體" pitchFamily="34" charset="-120"/>
                <a:ea typeface="微軟正黑體" pitchFamily="34" charset="-120"/>
              </a:rPr>
              <a:t>建議加入學</a:t>
            </a:r>
            <a:r>
              <a:rPr lang="zh-TW" altLang="en-US" b="1" dirty="0">
                <a:solidFill>
                  <a:srgbClr val="FF0000"/>
                </a:solidFill>
                <a:latin typeface="微軟正黑體" pitchFamily="34" charset="-120"/>
                <a:ea typeface="微軟正黑體" pitchFamily="34" charset="-120"/>
              </a:rPr>
              <a:t>校</a:t>
            </a:r>
            <a:r>
              <a:rPr lang="zh-TW" altLang="en-US" b="1" dirty="0" smtClean="0">
                <a:solidFill>
                  <a:srgbClr val="FF0000"/>
                </a:solidFill>
                <a:latin typeface="微軟正黑體" pitchFamily="34" charset="-120"/>
                <a:ea typeface="微軟正黑體" pitchFamily="34" charset="-120"/>
              </a:rPr>
              <a:t>學區或鄰近社區防災組織的情境模</a:t>
            </a:r>
            <a:r>
              <a:rPr lang="zh-TW" altLang="en-US" b="1" dirty="0">
                <a:solidFill>
                  <a:srgbClr val="FF0000"/>
                </a:solidFill>
                <a:latin typeface="微軟正黑體" pitchFamily="34" charset="-120"/>
                <a:ea typeface="微軟正黑體" pitchFamily="34" charset="-120"/>
              </a:rPr>
              <a:t>擬</a:t>
            </a:r>
            <a:r>
              <a:rPr lang="zh-TW" altLang="en-US" b="1" dirty="0" smtClean="0">
                <a:solidFill>
                  <a:srgbClr val="FF0000"/>
                </a:solidFill>
                <a:latin typeface="微軟正黑體" pitchFamily="34" charset="-120"/>
                <a:ea typeface="微軟正黑體" pitchFamily="34" charset="-120"/>
              </a:rPr>
              <a:t>聯合兵</a:t>
            </a:r>
            <a:r>
              <a:rPr lang="zh-TW" altLang="en-US" b="1" dirty="0">
                <a:solidFill>
                  <a:srgbClr val="FF0000"/>
                </a:solidFill>
                <a:latin typeface="微軟正黑體" pitchFamily="34" charset="-120"/>
                <a:ea typeface="微軟正黑體" pitchFamily="34" charset="-120"/>
              </a:rPr>
              <a:t>棋</a:t>
            </a:r>
            <a:r>
              <a:rPr lang="zh-TW" altLang="en-US" b="1" dirty="0" smtClean="0">
                <a:solidFill>
                  <a:srgbClr val="FF0000"/>
                </a:solidFill>
                <a:latin typeface="微軟正黑體" pitchFamily="34" charset="-120"/>
                <a:ea typeface="微軟正黑體" pitchFamily="34" charset="-120"/>
              </a:rPr>
              <a:t>推演</a:t>
            </a:r>
            <a:endParaRPr lang="zh-TW" altLang="en-US" b="1" dirty="0">
              <a:solidFill>
                <a:srgbClr val="FF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456091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36</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05983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情境模擬</a:t>
            </a:r>
            <a:endPar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endParaRPr>
          </a:p>
        </p:txBody>
      </p:sp>
      <p:cxnSp>
        <p:nvCxnSpPr>
          <p:cNvPr id="29" name="直線接點 28"/>
          <p:cNvCxnSpPr/>
          <p:nvPr/>
        </p:nvCxnSpPr>
        <p:spPr>
          <a:xfrm>
            <a:off x="431043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310430"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773832" y="2276872"/>
            <a:ext cx="7974632" cy="923330"/>
          </a:xfrm>
          <a:prstGeom prst="rect">
            <a:avLst/>
          </a:prstGeom>
        </p:spPr>
        <p:txBody>
          <a:bodyPr wrap="square">
            <a:spAutoFit/>
          </a:bodyPr>
          <a:lstStyle/>
          <a:p>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兵</a:t>
            </a:r>
            <a:r>
              <a:rPr lang="zh-TW" altLang="zh-TW" b="1" dirty="0">
                <a:solidFill>
                  <a:srgbClr val="0C0D03"/>
                </a:solidFill>
                <a:latin typeface="微軟正黑體" pitchFamily="34" charset="-120"/>
                <a:ea typeface="微軟正黑體" pitchFamily="34" charset="-120"/>
              </a:rPr>
              <a:t>棋推演</a:t>
            </a:r>
            <a:r>
              <a:rPr lang="zh-TW" altLang="zh-TW" b="1" dirty="0" smtClean="0">
                <a:solidFill>
                  <a:srgbClr val="0C0D03"/>
                </a:solidFill>
                <a:latin typeface="微軟正黑體" pitchFamily="34" charset="-120"/>
                <a:ea typeface="微軟正黑體" pitchFamily="34" charset="-120"/>
              </a:rPr>
              <a:t>以</a:t>
            </a:r>
            <a:r>
              <a:rPr lang="zh-TW" altLang="en-US" b="1" dirty="0">
                <a:solidFill>
                  <a:srgbClr val="0C0D03"/>
                </a:solidFill>
                <a:latin typeface="微軟正黑體" pitchFamily="34" charset="-120"/>
                <a:ea typeface="微軟正黑體" pitchFamily="34" charset="-120"/>
              </a:rPr>
              <a:t>強</a:t>
            </a:r>
            <a:r>
              <a:rPr lang="zh-TW" altLang="en-US" b="1" dirty="0" smtClean="0">
                <a:solidFill>
                  <a:srgbClr val="0C0D03"/>
                </a:solidFill>
                <a:latin typeface="微軟正黑體" pitchFamily="34" charset="-120"/>
                <a:ea typeface="微軟正黑體" pitchFamily="34" charset="-120"/>
              </a:rPr>
              <a:t>降雨引發</a:t>
            </a:r>
            <a:r>
              <a:rPr lang="zh-TW" altLang="zh-TW" b="1" dirty="0" smtClean="0">
                <a:solidFill>
                  <a:srgbClr val="0C0D03"/>
                </a:solidFill>
                <a:latin typeface="微軟正黑體" pitchFamily="34" charset="-120"/>
                <a:ea typeface="微軟正黑體" pitchFamily="34" charset="-120"/>
              </a:rPr>
              <a:t>坡地</a:t>
            </a:r>
            <a:r>
              <a:rPr lang="zh-TW" altLang="zh-TW" b="1" dirty="0">
                <a:solidFill>
                  <a:srgbClr val="0C0D03"/>
                </a:solidFill>
                <a:latin typeface="微軟正黑體" pitchFamily="34" charset="-120"/>
                <a:ea typeface="微軟正黑體" pitchFamily="34" charset="-120"/>
              </a:rPr>
              <a:t>災害做為模擬的境況，</a:t>
            </a:r>
            <a:r>
              <a:rPr lang="zh-TW" altLang="zh-TW" b="1" dirty="0" smtClean="0">
                <a:solidFill>
                  <a:srgbClr val="0C0D03"/>
                </a:solidFill>
                <a:latin typeface="微軟正黑體" pitchFamily="34" charset="-120"/>
                <a:ea typeface="微軟正黑體" pitchFamily="34" charset="-120"/>
              </a:rPr>
              <a:t>模擬</a:t>
            </a:r>
            <a:r>
              <a:rPr lang="zh-TW" altLang="en-US" b="1" dirty="0" smtClean="0">
                <a:solidFill>
                  <a:srgbClr val="0C0D03"/>
                </a:solidFill>
                <a:latin typeface="微軟正黑體" pitchFamily="34" charset="-120"/>
                <a:ea typeface="微軟正黑體" pitchFamily="34" charset="-120"/>
              </a:rPr>
              <a:t>短時間強降雨</a:t>
            </a:r>
            <a:r>
              <a:rPr lang="zh-TW" altLang="zh-TW" b="1" dirty="0" smtClean="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由於豪雨不斷致使山區爆發多處崩塌、土石流及淹水災情，進而使得部分地區道路交通中斷，且淹水情形嚴重，居民因此受</a:t>
            </a:r>
            <a:r>
              <a:rPr lang="zh-TW" altLang="zh-TW" b="1" dirty="0" smtClean="0">
                <a:solidFill>
                  <a:srgbClr val="0C0D03"/>
                </a:solidFill>
                <a:latin typeface="微軟正黑體" pitchFamily="34" charset="-120"/>
                <a:ea typeface="微軟正黑體" pitchFamily="34" charset="-120"/>
              </a:rPr>
              <a:t>困</a:t>
            </a:r>
            <a:r>
              <a:rPr lang="zh-TW" altLang="en-US" b="1" dirty="0" smtClean="0">
                <a:solidFill>
                  <a:srgbClr val="0C0D03"/>
                </a:solidFill>
                <a:latin typeface="微軟正黑體" pitchFamily="34" charset="-120"/>
                <a:ea typeface="微軟正黑體" pitchFamily="34" charset="-120"/>
              </a:rPr>
              <a:t>，學校收容所開設。</a:t>
            </a:r>
            <a:endParaRPr lang="zh-TW" altLang="en-US" b="1" dirty="0">
              <a:solidFill>
                <a:srgbClr val="0C0D03"/>
              </a:solidFill>
              <a:latin typeface="微軟正黑體" pitchFamily="34" charset="-120"/>
              <a:ea typeface="微軟正黑體" pitchFamily="34" charset="-120"/>
            </a:endParaRPr>
          </a:p>
        </p:txBody>
      </p:sp>
      <p:sp>
        <p:nvSpPr>
          <p:cNvPr id="3" name="矩形 2"/>
          <p:cNvSpPr/>
          <p:nvPr/>
        </p:nvSpPr>
        <p:spPr>
          <a:xfrm>
            <a:off x="683568" y="1765497"/>
            <a:ext cx="3185487" cy="456920"/>
          </a:xfrm>
          <a:prstGeom prst="rect">
            <a:avLst/>
          </a:prstGeom>
        </p:spPr>
        <p:txBody>
          <a:bodyPr wrap="none">
            <a:spAutoFit/>
          </a:bodyPr>
          <a:lstStyle/>
          <a:p>
            <a:pPr algn="ctr" fontAlgn="auto">
              <a:lnSpc>
                <a:spcPct val="150000"/>
              </a:lnSpc>
              <a:spcBef>
                <a:spcPts val="0"/>
              </a:spcBef>
              <a:spcAft>
                <a:spcPts val="0"/>
              </a:spcAft>
              <a:defRPr/>
            </a:pPr>
            <a:r>
              <a:rPr lang="zh-TW" altLang="en-US" b="1" kern="100" dirty="0" smtClean="0">
                <a:solidFill>
                  <a:srgbClr val="FF0000"/>
                </a:solidFill>
                <a:latin typeface="微軟正黑體" pitchFamily="34" charset="-120"/>
                <a:ea typeface="微軟正黑體" pitchFamily="34" charset="-120"/>
              </a:rPr>
              <a:t>情境一：</a:t>
            </a:r>
            <a:r>
              <a:rPr lang="zh-TW" altLang="zh-TW" b="1" kern="100" dirty="0" smtClean="0">
                <a:solidFill>
                  <a:srgbClr val="FF0000"/>
                </a:solidFill>
                <a:latin typeface="微軟正黑體" pitchFamily="34" charset="-120"/>
                <a:ea typeface="微軟正黑體" pitchFamily="34" charset="-120"/>
              </a:rPr>
              <a:t>颱</a:t>
            </a:r>
            <a:r>
              <a:rPr lang="zh-TW" altLang="zh-TW" b="1" kern="100" dirty="0">
                <a:solidFill>
                  <a:srgbClr val="FF0000"/>
                </a:solidFill>
                <a:latin typeface="微軟正黑體" pitchFamily="34" charset="-120"/>
                <a:ea typeface="微軟正黑體" pitchFamily="34" charset="-120"/>
              </a:rPr>
              <a:t>洪災害、坡地災害</a:t>
            </a:r>
            <a:endParaRPr lang="zh-TW" altLang="zh-TW" b="1" kern="100" dirty="0">
              <a:solidFill>
                <a:srgbClr val="FF0000"/>
              </a:solidFill>
              <a:latin typeface="微軟正黑體" pitchFamily="34" charset="-120"/>
              <a:ea typeface="微軟正黑體" pitchFamily="34" charset="-120"/>
              <a:cs typeface="Times New Roman"/>
            </a:endParaRPr>
          </a:p>
        </p:txBody>
      </p:sp>
      <p:sp>
        <p:nvSpPr>
          <p:cNvPr id="16" name="矩形 15"/>
          <p:cNvSpPr/>
          <p:nvPr/>
        </p:nvSpPr>
        <p:spPr>
          <a:xfrm>
            <a:off x="757334" y="3741975"/>
            <a:ext cx="7974632" cy="1200329"/>
          </a:xfrm>
          <a:prstGeom prst="rect">
            <a:avLst/>
          </a:prstGeom>
        </p:spPr>
        <p:txBody>
          <a:bodyPr wrap="square">
            <a:spAutoFit/>
          </a:bodyPr>
          <a:lstStyle/>
          <a:p>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金山</a:t>
            </a:r>
            <a:r>
              <a:rPr lang="zh-TW" altLang="zh-TW" b="1" dirty="0">
                <a:solidFill>
                  <a:srgbClr val="0C0D03"/>
                </a:solidFill>
                <a:latin typeface="微軟正黑體" pitchFamily="34" charset="-120"/>
                <a:ea typeface="微軟正黑體" pitchFamily="34" charset="-120"/>
              </a:rPr>
              <a:t>外海有兩條東北走向凹槽出現，一條凹槽可直接對應至金山斷層，另一條凹槽則對應至金山三角洲的北緣，兩條凹槽在基隆海谷附近合為一個峽谷進入基隆海谷，本次模擬金山斷層發生地震並引發海嘯</a:t>
            </a:r>
            <a:r>
              <a:rPr lang="zh-TW" altLang="zh-TW" b="1" dirty="0" smtClean="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基隆</a:t>
            </a:r>
            <a:r>
              <a:rPr lang="zh-TW" altLang="zh-TW" b="1" dirty="0" smtClean="0">
                <a:solidFill>
                  <a:srgbClr val="0C0D03"/>
                </a:solidFill>
                <a:latin typeface="微軟正黑體" pitchFamily="34" charset="-120"/>
                <a:ea typeface="微軟正黑體" pitchFamily="34" charset="-120"/>
              </a:rPr>
              <a:t>中山區</a:t>
            </a:r>
            <a:r>
              <a:rPr lang="zh-TW" altLang="zh-TW" b="1" dirty="0">
                <a:solidFill>
                  <a:srgbClr val="0C0D03"/>
                </a:solidFill>
                <a:latin typeface="微軟正黑體" pitchFamily="34" charset="-120"/>
                <a:ea typeface="微軟正黑體" pitchFamily="34" charset="-120"/>
              </a:rPr>
              <a:t>受創嚴重，包含數處</a:t>
            </a:r>
            <a:r>
              <a:rPr lang="zh-TW" altLang="zh-TW" b="1" dirty="0" smtClean="0">
                <a:solidFill>
                  <a:srgbClr val="0C0D03"/>
                </a:solidFill>
                <a:latin typeface="微軟正黑體" pitchFamily="34" charset="-120"/>
                <a:ea typeface="微軟正黑體" pitchFamily="34" charset="-120"/>
              </a:rPr>
              <a:t>民宅</a:t>
            </a:r>
            <a:r>
              <a:rPr lang="zh-TW" altLang="en-US" b="1" dirty="0" smtClean="0">
                <a:solidFill>
                  <a:srgbClr val="0C0D03"/>
                </a:solidFill>
                <a:latin typeface="微軟正黑體" pitchFamily="34" charset="-120"/>
                <a:ea typeface="微軟正黑體" pitchFamily="34" charset="-120"/>
              </a:rPr>
              <a:t>與學校教室</a:t>
            </a:r>
            <a:r>
              <a:rPr lang="zh-TW" altLang="zh-TW" b="1" dirty="0" smtClean="0">
                <a:solidFill>
                  <a:srgbClr val="0C0D03"/>
                </a:solidFill>
                <a:latin typeface="微軟正黑體" pitchFamily="34" charset="-120"/>
                <a:ea typeface="微軟正黑體" pitchFamily="34" charset="-120"/>
              </a:rPr>
              <a:t>倒塌</a:t>
            </a:r>
            <a:r>
              <a:rPr lang="zh-TW" altLang="zh-TW" b="1" dirty="0">
                <a:solidFill>
                  <a:srgbClr val="0C0D03"/>
                </a:solidFill>
                <a:latin typeface="微軟正黑體" pitchFamily="34" charset="-120"/>
                <a:ea typeface="微軟正黑體" pitchFamily="34" charset="-120"/>
              </a:rPr>
              <a:t>與沖毀，並引發火災、車禍、停電等災情。</a:t>
            </a:r>
            <a:endParaRPr lang="zh-TW" altLang="en-US" b="1" dirty="0">
              <a:solidFill>
                <a:srgbClr val="0C0D03"/>
              </a:solidFill>
              <a:latin typeface="微軟正黑體" pitchFamily="34" charset="-120"/>
              <a:ea typeface="微軟正黑體" pitchFamily="34" charset="-120"/>
            </a:endParaRPr>
          </a:p>
        </p:txBody>
      </p:sp>
      <p:sp>
        <p:nvSpPr>
          <p:cNvPr id="17" name="矩形 16"/>
          <p:cNvSpPr/>
          <p:nvPr/>
        </p:nvSpPr>
        <p:spPr>
          <a:xfrm>
            <a:off x="667070" y="3230600"/>
            <a:ext cx="3185487" cy="456920"/>
          </a:xfrm>
          <a:prstGeom prst="rect">
            <a:avLst/>
          </a:prstGeom>
        </p:spPr>
        <p:txBody>
          <a:bodyPr wrap="none">
            <a:spAutoFit/>
          </a:bodyPr>
          <a:lstStyle/>
          <a:p>
            <a:pPr algn="ctr" fontAlgn="auto">
              <a:lnSpc>
                <a:spcPct val="150000"/>
              </a:lnSpc>
              <a:spcBef>
                <a:spcPts val="0"/>
              </a:spcBef>
              <a:spcAft>
                <a:spcPts val="0"/>
              </a:spcAft>
              <a:defRPr/>
            </a:pPr>
            <a:r>
              <a:rPr lang="zh-TW" altLang="en-US" b="1" kern="100" dirty="0" smtClean="0">
                <a:solidFill>
                  <a:srgbClr val="FF0000"/>
                </a:solidFill>
                <a:latin typeface="微軟正黑體" pitchFamily="34" charset="-120"/>
                <a:ea typeface="微軟正黑體" pitchFamily="34" charset="-120"/>
              </a:rPr>
              <a:t>情境</a:t>
            </a:r>
            <a:r>
              <a:rPr lang="zh-TW" altLang="en-US" b="1" kern="100" dirty="0">
                <a:solidFill>
                  <a:srgbClr val="FF0000"/>
                </a:solidFill>
                <a:latin typeface="微軟正黑體" pitchFamily="34" charset="-120"/>
                <a:ea typeface="微軟正黑體" pitchFamily="34" charset="-120"/>
              </a:rPr>
              <a:t>二</a:t>
            </a:r>
            <a:r>
              <a:rPr lang="zh-TW" altLang="en-US" b="1" kern="100" dirty="0" smtClean="0">
                <a:solidFill>
                  <a:srgbClr val="FF0000"/>
                </a:solidFill>
                <a:latin typeface="微軟正黑體" pitchFamily="34" charset="-120"/>
                <a:ea typeface="微軟正黑體" pitchFamily="34" charset="-120"/>
              </a:rPr>
              <a:t>：</a:t>
            </a:r>
            <a:r>
              <a:rPr lang="zh-TW" altLang="zh-TW" b="1" kern="100" dirty="0">
                <a:solidFill>
                  <a:srgbClr val="FF0000"/>
                </a:solidFill>
                <a:latin typeface="微軟正黑體" pitchFamily="34" charset="-120"/>
                <a:ea typeface="微軟正黑體" pitchFamily="34" charset="-120"/>
              </a:rPr>
              <a:t>地震災害、海嘯</a:t>
            </a:r>
            <a:r>
              <a:rPr lang="zh-TW" altLang="zh-TW" b="1" kern="100" dirty="0" smtClean="0">
                <a:solidFill>
                  <a:srgbClr val="FF0000"/>
                </a:solidFill>
                <a:latin typeface="微軟正黑體" pitchFamily="34" charset="-120"/>
                <a:ea typeface="微軟正黑體" pitchFamily="34" charset="-120"/>
              </a:rPr>
              <a:t>災害</a:t>
            </a:r>
            <a:endParaRPr lang="zh-TW" altLang="zh-TW" b="1" kern="100" dirty="0">
              <a:solidFill>
                <a:srgbClr val="FF0000"/>
              </a:solidFill>
              <a:latin typeface="微軟正黑體" pitchFamily="34" charset="-120"/>
              <a:ea typeface="微軟正黑體" pitchFamily="34" charset="-120"/>
              <a:cs typeface="Times New Roman"/>
            </a:endParaRPr>
          </a:p>
        </p:txBody>
      </p:sp>
      <p:sp>
        <p:nvSpPr>
          <p:cNvPr id="18" name="矩形 17"/>
          <p:cNvSpPr/>
          <p:nvPr/>
        </p:nvSpPr>
        <p:spPr>
          <a:xfrm>
            <a:off x="757334" y="5518973"/>
            <a:ext cx="7974632" cy="646331"/>
          </a:xfrm>
          <a:prstGeom prst="rect">
            <a:avLst/>
          </a:prstGeom>
        </p:spPr>
        <p:txBody>
          <a:bodyPr wrap="square">
            <a:spAutoFit/>
          </a:bodyPr>
          <a:lstStyle/>
          <a:p>
            <a:r>
              <a:rPr lang="en-US" altLang="zh-TW" b="1" dirty="0" smtClean="0">
                <a:solidFill>
                  <a:srgbClr val="0C0D03"/>
                </a:solidFill>
                <a:latin typeface="微軟正黑體" pitchFamily="34" charset="-120"/>
                <a:ea typeface="微軟正黑體" pitchFamily="34" charset="-120"/>
              </a:rPr>
              <a:t>        </a:t>
            </a:r>
            <a:r>
              <a:rPr lang="zh-TW" altLang="zh-TW" b="1" dirty="0" smtClean="0">
                <a:solidFill>
                  <a:srgbClr val="0C0D03"/>
                </a:solidFill>
                <a:latin typeface="微軟正黑體" pitchFamily="34" charset="-120"/>
                <a:ea typeface="微軟正黑體" pitchFamily="34" charset="-120"/>
              </a:rPr>
              <a:t>本</a:t>
            </a:r>
            <a:r>
              <a:rPr lang="zh-TW" altLang="zh-TW" b="1" dirty="0">
                <a:solidFill>
                  <a:srgbClr val="0C0D03"/>
                </a:solidFill>
                <a:latin typeface="微軟正黑體" pitchFamily="34" charset="-120"/>
                <a:ea typeface="微軟正黑體" pitchFamily="34" charset="-120"/>
              </a:rPr>
              <a:t>次模擬金山斷層發生地震並</a:t>
            </a:r>
            <a:r>
              <a:rPr lang="zh-TW" altLang="zh-TW" b="1" dirty="0" smtClean="0">
                <a:solidFill>
                  <a:srgbClr val="0C0D03"/>
                </a:solidFill>
                <a:latin typeface="微軟正黑體" pitchFamily="34" charset="-120"/>
                <a:ea typeface="微軟正黑體" pitchFamily="34" charset="-120"/>
              </a:rPr>
              <a:t>引發</a:t>
            </a:r>
            <a:r>
              <a:rPr lang="zh-TW" altLang="en-US" b="1" dirty="0" smtClean="0">
                <a:solidFill>
                  <a:srgbClr val="0C0D03"/>
                </a:solidFill>
                <a:latin typeface="微軟正黑體" pitchFamily="34" charset="-120"/>
                <a:ea typeface="微軟正黑體" pitchFamily="34" charset="-120"/>
              </a:rPr>
              <a:t>核電廠事</a:t>
            </a:r>
            <a:r>
              <a:rPr lang="zh-TW" altLang="en-US" b="1" dirty="0">
                <a:solidFill>
                  <a:srgbClr val="0C0D03"/>
                </a:solidFill>
                <a:latin typeface="微軟正黑體" pitchFamily="34" charset="-120"/>
                <a:ea typeface="微軟正黑體" pitchFamily="34" charset="-120"/>
              </a:rPr>
              <a:t>故</a:t>
            </a:r>
            <a:r>
              <a:rPr lang="zh-TW" altLang="zh-TW" b="1" dirty="0" smtClean="0">
                <a:solidFill>
                  <a:srgbClr val="0C0D03"/>
                </a:solidFill>
                <a:latin typeface="微軟正黑體" pitchFamily="34" charset="-120"/>
                <a:ea typeface="微軟正黑體" pitchFamily="34" charset="-120"/>
              </a:rPr>
              <a:t>，</a:t>
            </a:r>
            <a:r>
              <a:rPr lang="zh-TW" altLang="en-US" b="1" dirty="0" smtClean="0">
                <a:solidFill>
                  <a:srgbClr val="0C0D03"/>
                </a:solidFill>
                <a:latin typeface="微軟正黑體" pitchFamily="34" charset="-120"/>
                <a:ea typeface="微軟正黑體" pitchFamily="34" charset="-120"/>
              </a:rPr>
              <a:t>新北市金山</a:t>
            </a:r>
            <a:r>
              <a:rPr lang="zh-TW" altLang="zh-TW" b="1" dirty="0" smtClean="0">
                <a:solidFill>
                  <a:srgbClr val="0C0D03"/>
                </a:solidFill>
                <a:latin typeface="微軟正黑體" pitchFamily="34" charset="-120"/>
                <a:ea typeface="微軟正黑體" pitchFamily="34" charset="-120"/>
              </a:rPr>
              <a:t>區</a:t>
            </a:r>
            <a:r>
              <a:rPr lang="zh-TW" altLang="zh-TW" b="1" dirty="0">
                <a:solidFill>
                  <a:srgbClr val="0C0D03"/>
                </a:solidFill>
                <a:latin typeface="微軟正黑體" pitchFamily="34" charset="-120"/>
                <a:ea typeface="微軟正黑體" pitchFamily="34" charset="-120"/>
              </a:rPr>
              <a:t>受創嚴重，包含數處民宅</a:t>
            </a:r>
            <a:r>
              <a:rPr lang="zh-TW" altLang="en-US" b="1" dirty="0">
                <a:solidFill>
                  <a:srgbClr val="0C0D03"/>
                </a:solidFill>
                <a:latin typeface="微軟正黑體" pitchFamily="34" charset="-120"/>
                <a:ea typeface="微軟正黑體" pitchFamily="34" charset="-120"/>
              </a:rPr>
              <a:t>與學校教室</a:t>
            </a:r>
            <a:r>
              <a:rPr lang="zh-TW" altLang="zh-TW" b="1" dirty="0">
                <a:solidFill>
                  <a:srgbClr val="0C0D03"/>
                </a:solidFill>
                <a:latin typeface="微軟正黑體" pitchFamily="34" charset="-120"/>
                <a:ea typeface="微軟正黑體" pitchFamily="34" charset="-120"/>
              </a:rPr>
              <a:t>倒塌與沖毀，並引發火災、車禍、停電等災情。</a:t>
            </a:r>
            <a:endParaRPr lang="zh-TW" altLang="en-US" b="1" dirty="0">
              <a:solidFill>
                <a:srgbClr val="0C0D03"/>
              </a:solidFill>
              <a:latin typeface="微軟正黑體" pitchFamily="34" charset="-120"/>
              <a:ea typeface="微軟正黑體" pitchFamily="34" charset="-120"/>
            </a:endParaRPr>
          </a:p>
        </p:txBody>
      </p:sp>
      <p:sp>
        <p:nvSpPr>
          <p:cNvPr id="19" name="矩形 18"/>
          <p:cNvSpPr/>
          <p:nvPr/>
        </p:nvSpPr>
        <p:spPr>
          <a:xfrm>
            <a:off x="667070" y="5007598"/>
            <a:ext cx="3185487" cy="456920"/>
          </a:xfrm>
          <a:prstGeom prst="rect">
            <a:avLst/>
          </a:prstGeom>
        </p:spPr>
        <p:txBody>
          <a:bodyPr wrap="none">
            <a:spAutoFit/>
          </a:bodyPr>
          <a:lstStyle/>
          <a:p>
            <a:pPr algn="ctr" fontAlgn="auto">
              <a:lnSpc>
                <a:spcPct val="150000"/>
              </a:lnSpc>
              <a:spcBef>
                <a:spcPts val="0"/>
              </a:spcBef>
              <a:spcAft>
                <a:spcPts val="0"/>
              </a:spcAft>
              <a:defRPr/>
            </a:pPr>
            <a:r>
              <a:rPr lang="zh-TW" altLang="en-US" b="1" kern="100" dirty="0" smtClean="0">
                <a:solidFill>
                  <a:srgbClr val="FF0000"/>
                </a:solidFill>
                <a:latin typeface="微軟正黑體" pitchFamily="34" charset="-120"/>
                <a:ea typeface="微軟正黑體" pitchFamily="34" charset="-120"/>
              </a:rPr>
              <a:t>情境</a:t>
            </a:r>
            <a:r>
              <a:rPr lang="zh-TW" altLang="en-US" b="1" kern="100" dirty="0">
                <a:solidFill>
                  <a:srgbClr val="FF0000"/>
                </a:solidFill>
                <a:latin typeface="微軟正黑體" pitchFamily="34" charset="-120"/>
                <a:ea typeface="微軟正黑體" pitchFamily="34" charset="-120"/>
              </a:rPr>
              <a:t>三</a:t>
            </a:r>
            <a:r>
              <a:rPr lang="zh-TW" altLang="en-US" b="1" kern="100" dirty="0" smtClean="0">
                <a:solidFill>
                  <a:srgbClr val="FF0000"/>
                </a:solidFill>
                <a:latin typeface="微軟正黑體" pitchFamily="34" charset="-120"/>
                <a:ea typeface="微軟正黑體" pitchFamily="34" charset="-120"/>
              </a:rPr>
              <a:t>：</a:t>
            </a:r>
            <a:r>
              <a:rPr lang="zh-TW" altLang="zh-TW" b="1" kern="100" dirty="0">
                <a:solidFill>
                  <a:srgbClr val="FF0000"/>
                </a:solidFill>
                <a:latin typeface="微軟正黑體" pitchFamily="34" charset="-120"/>
                <a:ea typeface="微軟正黑體" pitchFamily="34" charset="-120"/>
              </a:rPr>
              <a:t>地震災害、</a:t>
            </a:r>
            <a:r>
              <a:rPr lang="zh-TW" altLang="en-US" b="1" kern="100" dirty="0">
                <a:solidFill>
                  <a:srgbClr val="FF0000"/>
                </a:solidFill>
                <a:latin typeface="微軟正黑體" pitchFamily="34" charset="-120"/>
                <a:ea typeface="微軟正黑體" pitchFamily="34" charset="-120"/>
              </a:rPr>
              <a:t>輻射</a:t>
            </a:r>
            <a:r>
              <a:rPr lang="zh-TW" altLang="zh-TW" b="1" kern="100" dirty="0" smtClean="0">
                <a:solidFill>
                  <a:srgbClr val="FF0000"/>
                </a:solidFill>
                <a:latin typeface="微軟正黑體" pitchFamily="34" charset="-120"/>
                <a:ea typeface="微軟正黑體" pitchFamily="34" charset="-120"/>
              </a:rPr>
              <a:t>災害</a:t>
            </a:r>
            <a:endParaRPr lang="zh-TW" altLang="zh-TW" b="1" kern="100" dirty="0">
              <a:solidFill>
                <a:srgbClr val="FF0000"/>
              </a:solidFill>
              <a:latin typeface="微軟正黑體" pitchFamily="34" charset="-120"/>
              <a:ea typeface="微軟正黑體" pitchFamily="34" charset="-120"/>
              <a:cs typeface="Times New Roman"/>
            </a:endParaRPr>
          </a:p>
        </p:txBody>
      </p:sp>
    </p:spTree>
    <p:extLst>
      <p:ext uri="{BB962C8B-B14F-4D97-AF65-F5344CB8AC3E}">
        <p14:creationId xmlns:p14="http://schemas.microsoft.com/office/powerpoint/2010/main" val="31255316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37</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291581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b="1" dirty="0">
              <a:solidFill>
                <a:srgbClr val="7030A0"/>
              </a:solidFill>
              <a:latin typeface="微軟正黑體" pitchFamily="34" charset="-120"/>
              <a:ea typeface="微軟正黑體" pitchFamily="34" charset="-120"/>
              <a:cs typeface="Arial" charset="0"/>
            </a:endParaRPr>
          </a:p>
        </p:txBody>
      </p:sp>
      <p:cxnSp>
        <p:nvCxnSpPr>
          <p:cNvPr id="29" name="直線接點 28"/>
          <p:cNvCxnSpPr/>
          <p:nvPr/>
        </p:nvCxnSpPr>
        <p:spPr>
          <a:xfrm>
            <a:off x="4067944"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211960"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議題對策</a:t>
            </a: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4" name="群組 13"/>
          <p:cNvGrpSpPr/>
          <p:nvPr/>
        </p:nvGrpSpPr>
        <p:grpSpPr>
          <a:xfrm>
            <a:off x="145861" y="1844911"/>
            <a:ext cx="8442037" cy="3812687"/>
            <a:chOff x="145861" y="1844911"/>
            <a:chExt cx="8442037" cy="3812687"/>
          </a:xfrm>
        </p:grpSpPr>
        <p:sp>
          <p:nvSpPr>
            <p:cNvPr id="15" name="圓角矩形 14"/>
            <p:cNvSpPr/>
            <p:nvPr/>
          </p:nvSpPr>
          <p:spPr>
            <a:xfrm>
              <a:off x="911576" y="3263808"/>
              <a:ext cx="570071" cy="153447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指揮官</a:t>
              </a:r>
              <a:endParaRPr lang="en-US" altLang="zh-TW" b="1" dirty="0" smtClean="0">
                <a:latin typeface="微軟正黑體" pitchFamily="34" charset="-120"/>
                <a:ea typeface="微軟正黑體" pitchFamily="34" charset="-120"/>
              </a:endParaRPr>
            </a:p>
            <a:p>
              <a:pPr algn="ctr"/>
              <a:endParaRPr lang="zh-TW" altLang="en-US" b="1" dirty="0">
                <a:latin typeface="微軟正黑體" pitchFamily="34" charset="-120"/>
                <a:ea typeface="微軟正黑體" pitchFamily="34" charset="-120"/>
              </a:endParaRPr>
            </a:p>
          </p:txBody>
        </p:sp>
        <p:sp>
          <p:nvSpPr>
            <p:cNvPr id="16" name="圓角矩形 15"/>
            <p:cNvSpPr/>
            <p:nvPr/>
          </p:nvSpPr>
          <p:spPr>
            <a:xfrm>
              <a:off x="1481649" y="2674102"/>
              <a:ext cx="1002119"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smtClean="0">
                  <a:latin typeface="微軟正黑體" pitchFamily="34" charset="-120"/>
                  <a:ea typeface="微軟正黑體" pitchFamily="34" charset="-120"/>
                </a:rPr>
                <a:t>搶救</a:t>
              </a:r>
              <a:r>
                <a:rPr lang="zh-TW" altLang="en-US" b="1">
                  <a:latin typeface="微軟正黑體" pitchFamily="34" charset="-120"/>
                  <a:ea typeface="微軟正黑體" pitchFamily="34" charset="-120"/>
                </a:rPr>
                <a:t>組</a:t>
              </a:r>
              <a:endParaRPr lang="en-US" altLang="zh-TW" b="1" dirty="0" smtClean="0">
                <a:latin typeface="微軟正黑體" pitchFamily="34" charset="-120"/>
                <a:ea typeface="微軟正黑體" pitchFamily="34" charset="-120"/>
              </a:endParaRPr>
            </a:p>
          </p:txBody>
        </p:sp>
        <p:sp>
          <p:nvSpPr>
            <p:cNvPr id="17" name="圓角矩形 16"/>
            <p:cNvSpPr/>
            <p:nvPr/>
          </p:nvSpPr>
          <p:spPr>
            <a:xfrm>
              <a:off x="2555776" y="2680933"/>
              <a:ext cx="1002119"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通</a:t>
              </a:r>
              <a:r>
                <a:rPr lang="zh-TW" altLang="en-US" b="1" dirty="0">
                  <a:latin typeface="微軟正黑體" pitchFamily="34" charset="-120"/>
                  <a:ea typeface="微軟正黑體" pitchFamily="34" charset="-120"/>
                </a:rPr>
                <a:t>報</a:t>
              </a:r>
              <a:r>
                <a:rPr lang="zh-TW" altLang="en-US" b="1" dirty="0" smtClean="0">
                  <a:latin typeface="微軟正黑體" pitchFamily="34" charset="-120"/>
                  <a:ea typeface="微軟正黑體" pitchFamily="34" charset="-120"/>
                </a:rPr>
                <a:t>組</a:t>
              </a:r>
              <a:endParaRPr lang="en-US" altLang="zh-TW" b="1" dirty="0" smtClean="0">
                <a:latin typeface="微軟正黑體" pitchFamily="34" charset="-120"/>
                <a:ea typeface="微軟正黑體" pitchFamily="34" charset="-120"/>
              </a:endParaRPr>
            </a:p>
          </p:txBody>
        </p:sp>
        <p:sp>
          <p:nvSpPr>
            <p:cNvPr id="18" name="圓角矩形 17"/>
            <p:cNvSpPr/>
            <p:nvPr/>
          </p:nvSpPr>
          <p:spPr>
            <a:xfrm>
              <a:off x="3646876" y="2680933"/>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避難引導組</a:t>
              </a:r>
              <a:endParaRPr lang="en-US" altLang="zh-TW" b="1" dirty="0" smtClean="0">
                <a:latin typeface="微軟正黑體" pitchFamily="34" charset="-120"/>
                <a:ea typeface="微軟正黑體" pitchFamily="34" charset="-120"/>
              </a:endParaRPr>
            </a:p>
          </p:txBody>
        </p:sp>
        <p:sp>
          <p:nvSpPr>
            <p:cNvPr id="19" name="圓角矩形 18"/>
            <p:cNvSpPr/>
            <p:nvPr/>
          </p:nvSpPr>
          <p:spPr>
            <a:xfrm>
              <a:off x="5161196" y="2688450"/>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安全防護組</a:t>
              </a:r>
              <a:endParaRPr lang="en-US" altLang="zh-TW" b="1" dirty="0" smtClean="0">
                <a:latin typeface="微軟正黑體" pitchFamily="34" charset="-120"/>
                <a:ea typeface="微軟正黑體" pitchFamily="34" charset="-120"/>
              </a:endParaRPr>
            </a:p>
          </p:txBody>
        </p:sp>
        <p:sp>
          <p:nvSpPr>
            <p:cNvPr id="20" name="圓角矩形 19"/>
            <p:cNvSpPr/>
            <p:nvPr/>
          </p:nvSpPr>
          <p:spPr>
            <a:xfrm>
              <a:off x="6651474" y="2696393"/>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緊急救護組</a:t>
              </a:r>
              <a:endParaRPr lang="en-US" altLang="zh-TW" b="1" dirty="0" smtClean="0">
                <a:latin typeface="微軟正黑體" pitchFamily="34" charset="-120"/>
                <a:ea typeface="微軟正黑體" pitchFamily="34" charset="-120"/>
              </a:endParaRPr>
            </a:p>
          </p:txBody>
        </p:sp>
        <p:sp>
          <p:nvSpPr>
            <p:cNvPr id="21" name="圓角矩形 20"/>
            <p:cNvSpPr/>
            <p:nvPr/>
          </p:nvSpPr>
          <p:spPr>
            <a:xfrm>
              <a:off x="1481649" y="4949133"/>
              <a:ext cx="309035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指導委員</a:t>
              </a:r>
              <a:endParaRPr lang="en-US" altLang="zh-TW" b="1" dirty="0" smtClean="0">
                <a:latin typeface="微軟正黑體" pitchFamily="34" charset="-120"/>
                <a:ea typeface="微軟正黑體" pitchFamily="34" charset="-120"/>
              </a:endParaRPr>
            </a:p>
          </p:txBody>
        </p:sp>
        <p:sp>
          <p:nvSpPr>
            <p:cNvPr id="22" name="圓角矩形 21"/>
            <p:cNvSpPr/>
            <p:nvPr/>
          </p:nvSpPr>
          <p:spPr>
            <a:xfrm>
              <a:off x="4716016" y="4964593"/>
              <a:ext cx="333856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管制組</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兵棋推演程序管控</a:t>
              </a:r>
              <a:r>
                <a:rPr lang="en-US" altLang="zh-TW" b="1" dirty="0" smtClean="0">
                  <a:latin typeface="微軟正黑體" pitchFamily="34" charset="-120"/>
                  <a:ea typeface="微軟正黑體" pitchFamily="34" charset="-120"/>
                </a:rPr>
                <a:t>)</a:t>
              </a:r>
            </a:p>
          </p:txBody>
        </p:sp>
        <p:sp>
          <p:nvSpPr>
            <p:cNvPr id="23" name="弧形箭號 (下彎) 22"/>
            <p:cNvSpPr/>
            <p:nvPr/>
          </p:nvSpPr>
          <p:spPr>
            <a:xfrm rot="19825135">
              <a:off x="145861" y="1844911"/>
              <a:ext cx="2215576" cy="914928"/>
            </a:xfrm>
            <a:prstGeom prst="curvedDownArrow">
              <a:avLst/>
            </a:prstGeom>
            <a:solidFill>
              <a:srgbClr val="FFCCFF"/>
            </a:solidFill>
            <a:ln>
              <a:solidFill>
                <a:srgbClr val="FF0000"/>
              </a:solidFill>
            </a:ln>
          </p:spPr>
          <p:txBody>
            <a:bodyPr wrap="square" rtlCol="0" anchor="ctr">
              <a:spAutoFit/>
            </a:bodyPr>
            <a:lstStyle/>
            <a:p>
              <a:pPr algn="ctr"/>
              <a:endParaRPr lang="zh-TW" altLang="en-US" dirty="0"/>
            </a:p>
          </p:txBody>
        </p:sp>
        <p:sp>
          <p:nvSpPr>
            <p:cNvPr id="34" name="矩形 33"/>
            <p:cNvSpPr/>
            <p:nvPr/>
          </p:nvSpPr>
          <p:spPr>
            <a:xfrm>
              <a:off x="835318" y="1979209"/>
              <a:ext cx="646331" cy="646331"/>
            </a:xfrm>
            <a:prstGeom prst="rect">
              <a:avLst/>
            </a:prstGeom>
          </p:spPr>
          <p:txBody>
            <a:bodyPr wrap="none">
              <a:spAutoFit/>
            </a:bodyPr>
            <a:lstStyle/>
            <a:p>
              <a:pPr lvl="0"/>
              <a:r>
                <a:rPr lang="zh-TW" altLang="zh-TW" b="1" dirty="0">
                  <a:solidFill>
                    <a:srgbClr val="0C0D03"/>
                  </a:solidFill>
                  <a:latin typeface="微軟正黑體" pitchFamily="34" charset="-120"/>
                  <a:ea typeface="微軟正黑體" pitchFamily="34" charset="-120"/>
                </a:rPr>
                <a:t>參</a:t>
              </a:r>
              <a:r>
                <a:rPr lang="zh-TW" altLang="zh-TW" b="1" dirty="0" smtClean="0">
                  <a:solidFill>
                    <a:srgbClr val="0C0D03"/>
                  </a:solidFill>
                  <a:latin typeface="微軟正黑體" pitchFamily="34" charset="-120"/>
                  <a:ea typeface="微軟正黑體" pitchFamily="34" charset="-120"/>
                </a:rPr>
                <a:t>演</a:t>
              </a:r>
              <a:endParaRPr lang="en-US" altLang="zh-TW" b="1" dirty="0" smtClean="0">
                <a:solidFill>
                  <a:srgbClr val="0C0D03"/>
                </a:solidFill>
                <a:latin typeface="微軟正黑體" pitchFamily="34" charset="-120"/>
                <a:ea typeface="微軟正黑體" pitchFamily="34" charset="-120"/>
              </a:endParaRPr>
            </a:p>
            <a:p>
              <a:pPr lvl="0"/>
              <a:r>
                <a:rPr lang="zh-TW" altLang="en-US" b="1" dirty="0" smtClean="0">
                  <a:solidFill>
                    <a:srgbClr val="0C0D03"/>
                  </a:solidFill>
                  <a:latin typeface="微軟正黑體" pitchFamily="34" charset="-120"/>
                  <a:ea typeface="微軟正黑體" pitchFamily="34" charset="-120"/>
                </a:rPr>
                <a:t>單位</a:t>
              </a:r>
              <a:endParaRPr lang="zh-TW" altLang="zh-TW" b="1" dirty="0">
                <a:solidFill>
                  <a:srgbClr val="0C0D03"/>
                </a:solidFill>
                <a:latin typeface="微軟正黑體" pitchFamily="34" charset="-120"/>
                <a:ea typeface="微軟正黑體" pitchFamily="34" charset="-120"/>
              </a:endParaRPr>
            </a:p>
          </p:txBody>
        </p:sp>
        <p:sp>
          <p:nvSpPr>
            <p:cNvPr id="35" name="圓角矩形 34"/>
            <p:cNvSpPr/>
            <p:nvPr/>
          </p:nvSpPr>
          <p:spPr>
            <a:xfrm>
              <a:off x="7928345" y="3407665"/>
              <a:ext cx="142518" cy="1246763"/>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endParaRPr lang="en-US" altLang="zh-TW" b="1" dirty="0" smtClean="0">
                <a:latin typeface="微軟正黑體" pitchFamily="34" charset="-120"/>
                <a:ea typeface="微軟正黑體" pitchFamily="34" charset="-120"/>
              </a:endParaRPr>
            </a:p>
            <a:p>
              <a:pPr algn="ctr"/>
              <a:endParaRPr lang="en-US" altLang="zh-TW" b="1" dirty="0" smtClean="0">
                <a:latin typeface="微軟正黑體" pitchFamily="34" charset="-120"/>
                <a:ea typeface="微軟正黑體" pitchFamily="34" charset="-120"/>
              </a:endParaRPr>
            </a:p>
            <a:p>
              <a:pPr algn="ctr"/>
              <a:endParaRPr lang="en-US" altLang="zh-TW" b="1" dirty="0">
                <a:latin typeface="微軟正黑體" pitchFamily="34" charset="-120"/>
                <a:ea typeface="微軟正黑體" pitchFamily="34" charset="-120"/>
              </a:endParaRPr>
            </a:p>
            <a:p>
              <a:pPr algn="ctr"/>
              <a:endParaRPr lang="zh-TW" altLang="en-US" b="1" dirty="0">
                <a:latin typeface="微軟正黑體" pitchFamily="34" charset="-120"/>
                <a:ea typeface="微軟正黑體" pitchFamily="34" charset="-120"/>
              </a:endParaRPr>
            </a:p>
          </p:txBody>
        </p:sp>
        <p:sp>
          <p:nvSpPr>
            <p:cNvPr id="36" name="圓角矩形 35"/>
            <p:cNvSpPr/>
            <p:nvPr/>
          </p:nvSpPr>
          <p:spPr>
            <a:xfrm>
              <a:off x="6372200" y="3841023"/>
              <a:ext cx="337437" cy="380048"/>
            </a:xfrm>
            <a:prstGeom prst="roundRect">
              <a:avLst/>
            </a:prstGeom>
            <a:solidFill>
              <a:srgbClr val="0C0D03"/>
            </a:solidFill>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zh-TW" altLang="en-US" b="1" dirty="0">
                <a:latin typeface="微軟正黑體" pitchFamily="34" charset="-120"/>
                <a:ea typeface="微軟正黑體" pitchFamily="34" charset="-120"/>
              </a:endParaRPr>
            </a:p>
          </p:txBody>
        </p:sp>
        <p:sp>
          <p:nvSpPr>
            <p:cNvPr id="37" name="圓角矩形 36"/>
            <p:cNvSpPr/>
            <p:nvPr/>
          </p:nvSpPr>
          <p:spPr>
            <a:xfrm>
              <a:off x="6588224" y="3933056"/>
              <a:ext cx="176597" cy="190025"/>
            </a:xfrm>
            <a:prstGeom prst="roundRect">
              <a:avLst/>
            </a:prstGeom>
            <a:solidFill>
              <a:srgbClr val="0C0D03"/>
            </a:solidFill>
            <a:ln>
              <a:solidFill>
                <a:schemeClr val="bg1">
                  <a:lumMod val="50000"/>
                </a:schemeClr>
              </a:solidFill>
            </a:ln>
          </p:spPr>
          <p:txBody>
            <a:bodyPr wrap="square" rtlCol="0" anchor="ctr">
              <a:spAutoFit/>
            </a:bodyPr>
            <a:lstStyle/>
            <a:p>
              <a:pPr algn="ctr"/>
              <a:endParaRPr lang="zh-TW" altLang="en-US" dirty="0"/>
            </a:p>
          </p:txBody>
        </p:sp>
        <p:sp>
          <p:nvSpPr>
            <p:cNvPr id="38" name="文字方塊 37"/>
            <p:cNvSpPr txBox="1"/>
            <p:nvPr/>
          </p:nvSpPr>
          <p:spPr>
            <a:xfrm>
              <a:off x="8172400" y="3566403"/>
              <a:ext cx="415498" cy="923330"/>
            </a:xfrm>
            <a:prstGeom prst="rect">
              <a:avLst/>
            </a:prstGeom>
            <a:noFill/>
          </p:spPr>
          <p:txBody>
            <a:bodyPr wrap="none" rtlCol="0">
              <a:spAutoFit/>
            </a:bodyPr>
            <a:lstStyle/>
            <a:p>
              <a:r>
                <a:rPr lang="zh-TW" altLang="en-US" dirty="0" smtClean="0">
                  <a:solidFill>
                    <a:srgbClr val="FF0000"/>
                  </a:solidFill>
                </a:rPr>
                <a:t>投</a:t>
              </a:r>
              <a:endParaRPr lang="en-US" altLang="zh-TW" dirty="0" smtClean="0">
                <a:solidFill>
                  <a:srgbClr val="FF0000"/>
                </a:solidFill>
              </a:endParaRPr>
            </a:p>
            <a:p>
              <a:r>
                <a:rPr lang="zh-TW" altLang="en-US" dirty="0" smtClean="0">
                  <a:solidFill>
                    <a:srgbClr val="FF0000"/>
                  </a:solidFill>
                </a:rPr>
                <a:t>影</a:t>
              </a:r>
              <a:endParaRPr lang="en-US" altLang="zh-TW" dirty="0" smtClean="0">
                <a:solidFill>
                  <a:srgbClr val="FF0000"/>
                </a:solidFill>
              </a:endParaRPr>
            </a:p>
            <a:p>
              <a:r>
                <a:rPr lang="zh-TW" altLang="en-US" dirty="0" smtClean="0">
                  <a:solidFill>
                    <a:srgbClr val="FF0000"/>
                  </a:solidFill>
                </a:rPr>
                <a:t>幕</a:t>
              </a:r>
              <a:endParaRPr lang="zh-TW" altLang="en-US" dirty="0">
                <a:solidFill>
                  <a:srgbClr val="FF0000"/>
                </a:solidFill>
              </a:endParaRPr>
            </a:p>
          </p:txBody>
        </p:sp>
        <p:grpSp>
          <p:nvGrpSpPr>
            <p:cNvPr id="39" name="群組 38"/>
            <p:cNvGrpSpPr/>
            <p:nvPr/>
          </p:nvGrpSpPr>
          <p:grpSpPr>
            <a:xfrm>
              <a:off x="3707241" y="2420888"/>
              <a:ext cx="1296807" cy="153077"/>
              <a:chOff x="3619333" y="2477980"/>
              <a:chExt cx="1296807" cy="153077"/>
            </a:xfrm>
          </p:grpSpPr>
          <p:sp>
            <p:nvSpPr>
              <p:cNvPr id="65" name="圓角矩形 64"/>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6" name="圓角矩形 65"/>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7" name="圓角矩形 66"/>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40" name="群組 39"/>
            <p:cNvGrpSpPr/>
            <p:nvPr/>
          </p:nvGrpSpPr>
          <p:grpSpPr>
            <a:xfrm>
              <a:off x="5211006" y="2444989"/>
              <a:ext cx="1296807" cy="153077"/>
              <a:chOff x="3619333" y="2477980"/>
              <a:chExt cx="1296807" cy="153077"/>
            </a:xfrm>
          </p:grpSpPr>
          <p:sp>
            <p:nvSpPr>
              <p:cNvPr id="62" name="圓角矩形 61"/>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3" name="圓角矩形 62"/>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4" name="圓角矩形 63"/>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41" name="群組 40"/>
            <p:cNvGrpSpPr/>
            <p:nvPr/>
          </p:nvGrpSpPr>
          <p:grpSpPr>
            <a:xfrm>
              <a:off x="6717660" y="2454501"/>
              <a:ext cx="1296807" cy="153077"/>
              <a:chOff x="3619333" y="2477980"/>
              <a:chExt cx="1296807" cy="153077"/>
            </a:xfrm>
          </p:grpSpPr>
          <p:sp>
            <p:nvSpPr>
              <p:cNvPr id="59" name="圓角矩形 58"/>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0" name="圓角矩形 59"/>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1" name="圓角矩形 60"/>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42" name="群組 41"/>
            <p:cNvGrpSpPr/>
            <p:nvPr/>
          </p:nvGrpSpPr>
          <p:grpSpPr>
            <a:xfrm rot="16200000">
              <a:off x="336453" y="3945981"/>
              <a:ext cx="829184" cy="153077"/>
              <a:chOff x="3619333" y="2477980"/>
              <a:chExt cx="829184" cy="153077"/>
            </a:xfrm>
          </p:grpSpPr>
          <p:sp>
            <p:nvSpPr>
              <p:cNvPr id="57" name="圓角矩形 56"/>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58" name="圓角矩形 57"/>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43" name="群組 42"/>
            <p:cNvGrpSpPr/>
            <p:nvPr/>
          </p:nvGrpSpPr>
          <p:grpSpPr>
            <a:xfrm>
              <a:off x="2662696" y="2420888"/>
              <a:ext cx="829184" cy="153077"/>
              <a:chOff x="3619333" y="2477980"/>
              <a:chExt cx="829184" cy="153077"/>
            </a:xfrm>
          </p:grpSpPr>
          <p:sp>
            <p:nvSpPr>
              <p:cNvPr id="55" name="圓角矩形 54"/>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56" name="圓角矩形 55"/>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44" name="群組 43"/>
            <p:cNvGrpSpPr/>
            <p:nvPr/>
          </p:nvGrpSpPr>
          <p:grpSpPr>
            <a:xfrm>
              <a:off x="2477885" y="5445224"/>
              <a:ext cx="1296807" cy="153077"/>
              <a:chOff x="3619333" y="2477980"/>
              <a:chExt cx="1296807" cy="153077"/>
            </a:xfrm>
          </p:grpSpPr>
          <p:sp>
            <p:nvSpPr>
              <p:cNvPr id="52" name="圓角矩形 51"/>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53" name="圓角矩形 52"/>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54" name="圓角矩形 53"/>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45" name="群組 44"/>
            <p:cNvGrpSpPr/>
            <p:nvPr/>
          </p:nvGrpSpPr>
          <p:grpSpPr>
            <a:xfrm>
              <a:off x="5659573" y="5504521"/>
              <a:ext cx="1296807" cy="153077"/>
              <a:chOff x="3619333" y="2477980"/>
              <a:chExt cx="1296807" cy="153077"/>
            </a:xfrm>
          </p:grpSpPr>
          <p:sp>
            <p:nvSpPr>
              <p:cNvPr id="49" name="圓角矩形 48"/>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50" name="圓角矩形 49"/>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51" name="圓角矩形 50"/>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46" name="群組 45"/>
            <p:cNvGrpSpPr/>
            <p:nvPr/>
          </p:nvGrpSpPr>
          <p:grpSpPr>
            <a:xfrm>
              <a:off x="1582576" y="2420888"/>
              <a:ext cx="829184" cy="153077"/>
              <a:chOff x="3619333" y="2477980"/>
              <a:chExt cx="829184" cy="153077"/>
            </a:xfrm>
          </p:grpSpPr>
          <p:sp>
            <p:nvSpPr>
              <p:cNvPr id="47" name="圓角矩形 46"/>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48" name="圓角矩形 47"/>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sp>
        <p:nvSpPr>
          <p:cNvPr id="68" name="文字方塊 67"/>
          <p:cNvSpPr txBox="1"/>
          <p:nvPr/>
        </p:nvSpPr>
        <p:spPr>
          <a:xfrm>
            <a:off x="3131840" y="6165304"/>
            <a:ext cx="2262158" cy="369332"/>
          </a:xfrm>
          <a:prstGeom prst="rect">
            <a:avLst/>
          </a:prstGeom>
          <a:noFill/>
        </p:spPr>
        <p:txBody>
          <a:bodyPr wrap="none" rtlCol="0">
            <a:spAutoFit/>
          </a:bodyPr>
          <a:lstStyle/>
          <a:p>
            <a:r>
              <a:rPr lang="zh-TW" altLang="en-US" b="1" dirty="0" smtClean="0">
                <a:solidFill>
                  <a:srgbClr val="FF0000"/>
                </a:solidFill>
                <a:latin typeface="微軟正黑體" pitchFamily="34" charset="-120"/>
                <a:ea typeface="微軟正黑體" pitchFamily="34" charset="-120"/>
              </a:rPr>
              <a:t>第一次兵推籌備會議</a:t>
            </a:r>
            <a:endParaRPr lang="zh-TW" altLang="en-US" b="1" dirty="0">
              <a:solidFill>
                <a:srgbClr val="FF0000"/>
              </a:solidFill>
              <a:latin typeface="微軟正黑體" pitchFamily="34" charset="-120"/>
              <a:ea typeface="微軟正黑體" pitchFamily="34" charset="-120"/>
            </a:endParaRPr>
          </a:p>
        </p:txBody>
      </p:sp>
      <p:sp>
        <p:nvSpPr>
          <p:cNvPr id="69" name="圓角矩形 68"/>
          <p:cNvSpPr/>
          <p:nvPr/>
        </p:nvSpPr>
        <p:spPr>
          <a:xfrm>
            <a:off x="3833918" y="3429000"/>
            <a:ext cx="2340259" cy="1191816"/>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zh-TW" altLang="en-US" sz="3200" b="1" dirty="0" smtClean="0">
                <a:solidFill>
                  <a:srgbClr val="0C0D03"/>
                </a:solidFill>
                <a:latin typeface="微軟正黑體" pitchFamily="34" charset="-120"/>
                <a:ea typeface="微軟正黑體" pitchFamily="34" charset="-120"/>
              </a:rPr>
              <a:t>情境說明</a:t>
            </a:r>
            <a:endParaRPr lang="en-US" altLang="zh-TW" sz="3200" b="1" dirty="0" smtClean="0">
              <a:solidFill>
                <a:srgbClr val="0C0D03"/>
              </a:solidFill>
              <a:latin typeface="微軟正黑體" pitchFamily="34" charset="-120"/>
              <a:ea typeface="微軟正黑體" pitchFamily="34" charset="-120"/>
            </a:endParaRPr>
          </a:p>
          <a:p>
            <a:pPr algn="ctr"/>
            <a:r>
              <a:rPr lang="zh-TW" altLang="en-US" sz="3200" b="1" dirty="0" smtClean="0">
                <a:solidFill>
                  <a:srgbClr val="0C0D03"/>
                </a:solidFill>
                <a:latin typeface="微軟正黑體" pitchFamily="34" charset="-120"/>
                <a:ea typeface="微軟正黑體" pitchFamily="34" charset="-120"/>
              </a:rPr>
              <a:t>議題研擬</a:t>
            </a:r>
            <a:endParaRPr lang="zh-TW" altLang="en-US" sz="3200" b="1" dirty="0">
              <a:solidFill>
                <a:srgbClr val="0C0D03"/>
              </a:solidFill>
              <a:latin typeface="微軟正黑體" pitchFamily="34" charset="-120"/>
              <a:ea typeface="微軟正黑體" pitchFamily="34" charset="-120"/>
            </a:endParaRPr>
          </a:p>
        </p:txBody>
      </p:sp>
      <p:sp>
        <p:nvSpPr>
          <p:cNvPr id="70" name="矩形 69"/>
          <p:cNvSpPr/>
          <p:nvPr/>
        </p:nvSpPr>
        <p:spPr>
          <a:xfrm>
            <a:off x="2051720" y="3769876"/>
            <a:ext cx="1620958" cy="523220"/>
          </a:xfrm>
          <a:prstGeom prst="rect">
            <a:avLst/>
          </a:prstGeom>
        </p:spPr>
        <p:txBody>
          <a:bodyPr wrap="none">
            <a:spAutoFit/>
          </a:bodyPr>
          <a:lstStyle/>
          <a:p>
            <a:pPr algn="ctr"/>
            <a:r>
              <a:rPr lang="zh-TW" altLang="en-US" sz="2800" b="1" dirty="0">
                <a:solidFill>
                  <a:srgbClr val="0C0D03"/>
                </a:solidFill>
                <a:latin typeface="微軟正黑體" pitchFamily="34" charset="-120"/>
                <a:ea typeface="微軟正黑體" pitchFamily="34" charset="-120"/>
              </a:rPr>
              <a:t>討論主題</a:t>
            </a:r>
            <a:endParaRPr lang="en-US" altLang="zh-TW" sz="2800" b="1"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63959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38</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291581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b="1" dirty="0">
              <a:solidFill>
                <a:srgbClr val="7030A0"/>
              </a:solidFill>
              <a:latin typeface="微軟正黑體" pitchFamily="34" charset="-120"/>
              <a:ea typeface="微軟正黑體" pitchFamily="34" charset="-120"/>
              <a:cs typeface="Arial" charset="0"/>
            </a:endParaRPr>
          </a:p>
        </p:txBody>
      </p:sp>
      <p:cxnSp>
        <p:nvCxnSpPr>
          <p:cNvPr id="29" name="直線接點 28"/>
          <p:cNvCxnSpPr/>
          <p:nvPr/>
        </p:nvCxnSpPr>
        <p:spPr>
          <a:xfrm>
            <a:off x="4067944"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211960"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議題對策</a:t>
            </a: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767839" y="2217638"/>
            <a:ext cx="2718048" cy="923330"/>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一</a:t>
            </a:r>
            <a:r>
              <a:rPr lang="zh-TW" altLang="en-US" b="1" dirty="0">
                <a:solidFill>
                  <a:srgbClr val="0C0D03"/>
                </a:solidFill>
                <a:latin typeface="微軟正黑體" pitchFamily="34" charset="-120"/>
                <a:ea typeface="微軟正黑體" pitchFamily="34" charset="-120"/>
              </a:rPr>
              <a:t>、事故發生與</a:t>
            </a:r>
            <a:r>
              <a:rPr lang="zh-TW" altLang="en-US" b="1" dirty="0" smtClean="0">
                <a:solidFill>
                  <a:srgbClr val="0C0D03"/>
                </a:solidFill>
                <a:latin typeface="微軟正黑體" pitchFamily="34" charset="-120"/>
                <a:ea typeface="微軟正黑體" pitchFamily="34" charset="-120"/>
              </a:rPr>
              <a:t>察覺</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情境</a:t>
            </a:r>
            <a:r>
              <a:rPr lang="zh-TW" altLang="en-US" b="1" dirty="0">
                <a:solidFill>
                  <a:srgbClr val="0C0D03"/>
                </a:solidFill>
                <a:latin typeface="微軟正黑體" pitchFamily="34" charset="-120"/>
                <a:ea typeface="微軟正黑體" pitchFamily="34" charset="-120"/>
              </a:rPr>
              <a:t>模擬與介紹</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師生</a:t>
            </a:r>
            <a:r>
              <a:rPr lang="zh-TW" altLang="en-US" b="1" dirty="0">
                <a:solidFill>
                  <a:srgbClr val="0C0D03"/>
                </a:solidFill>
                <a:latin typeface="微軟正黑體" pitchFamily="34" charset="-120"/>
                <a:ea typeface="微軟正黑體" pitchFamily="34" charset="-120"/>
              </a:rPr>
              <a:t>安撫與</a:t>
            </a:r>
            <a:r>
              <a:rPr lang="zh-TW" altLang="en-US" b="1" dirty="0" smtClean="0">
                <a:solidFill>
                  <a:srgbClr val="0C0D03"/>
                </a:solidFill>
                <a:latin typeface="微軟正黑體" pitchFamily="34" charset="-120"/>
                <a:ea typeface="微軟正黑體" pitchFamily="34" charset="-120"/>
              </a:rPr>
              <a:t>指導</a:t>
            </a:r>
            <a:endParaRPr lang="zh-TW" altLang="en-US" b="1" dirty="0">
              <a:solidFill>
                <a:srgbClr val="0C0D03"/>
              </a:solidFill>
              <a:latin typeface="微軟正黑體" pitchFamily="34" charset="-120"/>
              <a:ea typeface="微軟正黑體" pitchFamily="34" charset="-120"/>
            </a:endParaRPr>
          </a:p>
        </p:txBody>
      </p:sp>
      <p:sp>
        <p:nvSpPr>
          <p:cNvPr id="3" name="矩形 2"/>
          <p:cNvSpPr/>
          <p:nvPr/>
        </p:nvSpPr>
        <p:spPr>
          <a:xfrm>
            <a:off x="767839" y="3212976"/>
            <a:ext cx="3097811" cy="923330"/>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二</a:t>
            </a:r>
            <a:r>
              <a:rPr lang="zh-TW" altLang="en-US" b="1" dirty="0">
                <a:solidFill>
                  <a:srgbClr val="0C0D03"/>
                </a:solidFill>
                <a:latin typeface="微軟正黑體" pitchFamily="34" charset="-120"/>
                <a:ea typeface="微軟正黑體" pitchFamily="34" charset="-120"/>
              </a:rPr>
              <a:t>、學生逃離與避難</a:t>
            </a:r>
            <a:r>
              <a:rPr lang="zh-TW" altLang="en-US" b="1" dirty="0" smtClean="0">
                <a:solidFill>
                  <a:srgbClr val="0C0D03"/>
                </a:solidFill>
                <a:latin typeface="微軟正黑體" pitchFamily="34" charset="-120"/>
                <a:ea typeface="微軟正黑體" pitchFamily="34" charset="-120"/>
              </a:rPr>
              <a:t>指導</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師生</a:t>
            </a:r>
            <a:r>
              <a:rPr lang="zh-TW" altLang="en-US" b="1" dirty="0">
                <a:solidFill>
                  <a:srgbClr val="0C0D03"/>
                </a:solidFill>
                <a:latin typeface="微軟正黑體" pitchFamily="34" charset="-120"/>
                <a:ea typeface="微軟正黑體" pitchFamily="34" charset="-120"/>
              </a:rPr>
              <a:t>避難與</a:t>
            </a:r>
            <a:r>
              <a:rPr lang="zh-TW" altLang="en-US" b="1" dirty="0" smtClean="0">
                <a:solidFill>
                  <a:srgbClr val="0C0D03"/>
                </a:solidFill>
                <a:latin typeface="微軟正黑體" pitchFamily="34" charset="-120"/>
                <a:ea typeface="微軟正黑體" pitchFamily="34" charset="-120"/>
              </a:rPr>
              <a:t>疏散</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疏散</a:t>
            </a:r>
            <a:r>
              <a:rPr lang="zh-TW" altLang="en-US" b="1" dirty="0">
                <a:solidFill>
                  <a:srgbClr val="0C0D03"/>
                </a:solidFill>
                <a:latin typeface="微軟正黑體" pitchFamily="34" charset="-120"/>
                <a:ea typeface="微軟正黑體" pitchFamily="34" charset="-120"/>
              </a:rPr>
              <a:t>隊員引導與</a:t>
            </a:r>
            <a:r>
              <a:rPr lang="zh-TW" altLang="en-US" b="1" dirty="0" smtClean="0">
                <a:solidFill>
                  <a:srgbClr val="0C0D03"/>
                </a:solidFill>
                <a:latin typeface="微軟正黑體" pitchFamily="34" charset="-120"/>
                <a:ea typeface="微軟正黑體" pitchFamily="34" charset="-120"/>
              </a:rPr>
              <a:t>清查</a:t>
            </a:r>
            <a:endParaRPr lang="zh-TW" altLang="en-US" b="1" dirty="0">
              <a:solidFill>
                <a:srgbClr val="0C0D03"/>
              </a:solidFill>
              <a:latin typeface="微軟正黑體" pitchFamily="34" charset="-120"/>
              <a:ea typeface="微軟正黑體" pitchFamily="34" charset="-120"/>
            </a:endParaRPr>
          </a:p>
        </p:txBody>
      </p:sp>
      <p:sp>
        <p:nvSpPr>
          <p:cNvPr id="4" name="矩形 3"/>
          <p:cNvSpPr/>
          <p:nvPr/>
        </p:nvSpPr>
        <p:spPr>
          <a:xfrm>
            <a:off x="767839" y="4221088"/>
            <a:ext cx="4572000" cy="1477328"/>
          </a:xfrm>
          <a:prstGeom prst="rect">
            <a:avLst/>
          </a:prstGeom>
        </p:spPr>
        <p:txBody>
          <a:bodyPr>
            <a:spAutoFit/>
          </a:bodyPr>
          <a:lstStyle/>
          <a:p>
            <a:r>
              <a:rPr lang="zh-TW" altLang="en-US" b="1" dirty="0" smtClean="0">
                <a:solidFill>
                  <a:srgbClr val="0C0D03"/>
                </a:solidFill>
                <a:latin typeface="微軟正黑體" pitchFamily="34" charset="-120"/>
                <a:ea typeface="微軟正黑體" pitchFamily="34" charset="-120"/>
              </a:rPr>
              <a:t>三、災情</a:t>
            </a:r>
            <a:r>
              <a:rPr lang="zh-TW" altLang="en-US" b="1" dirty="0">
                <a:solidFill>
                  <a:srgbClr val="0C0D03"/>
                </a:solidFill>
                <a:latin typeface="微軟正黑體" pitchFamily="34" charset="-120"/>
                <a:ea typeface="微軟正黑體" pitchFamily="34" charset="-120"/>
              </a:rPr>
              <a:t>發佈和緊急應變組織的</a:t>
            </a:r>
            <a:r>
              <a:rPr lang="zh-TW" altLang="en-US" b="1" dirty="0" smtClean="0">
                <a:solidFill>
                  <a:srgbClr val="0C0D03"/>
                </a:solidFill>
                <a:latin typeface="微軟正黑體" pitchFamily="34" charset="-120"/>
                <a:ea typeface="微軟正黑體" pitchFamily="34" charset="-120"/>
              </a:rPr>
              <a:t>啟動</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災害</a:t>
            </a:r>
            <a:r>
              <a:rPr lang="zh-TW" altLang="en-US" b="1" dirty="0">
                <a:solidFill>
                  <a:srgbClr val="0C0D03"/>
                </a:solidFill>
                <a:latin typeface="微軟正黑體" pitchFamily="34" charset="-120"/>
                <a:ea typeface="微軟正黑體" pitchFamily="34" charset="-120"/>
              </a:rPr>
              <a:t>應變小組成立與啟動</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校園</a:t>
            </a:r>
            <a:r>
              <a:rPr lang="zh-TW" altLang="en-US" b="1" dirty="0">
                <a:solidFill>
                  <a:srgbClr val="0C0D03"/>
                </a:solidFill>
                <a:latin typeface="微軟正黑體" pitchFamily="34" charset="-120"/>
                <a:ea typeface="微軟正黑體" pitchFamily="34" charset="-120"/>
              </a:rPr>
              <a:t>災情勘察與回報</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人數</a:t>
            </a:r>
            <a:r>
              <a:rPr lang="zh-TW" altLang="en-US" b="1" dirty="0">
                <a:solidFill>
                  <a:srgbClr val="0C0D03"/>
                </a:solidFill>
                <a:latin typeface="微軟正黑體" pitchFamily="34" charset="-120"/>
                <a:ea typeface="微軟正黑體" pitchFamily="34" charset="-120"/>
              </a:rPr>
              <a:t>統計與回報</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災情</a:t>
            </a:r>
            <a:r>
              <a:rPr lang="zh-TW" altLang="en-US" b="1" dirty="0">
                <a:solidFill>
                  <a:srgbClr val="0C0D03"/>
                </a:solidFill>
                <a:latin typeface="微軟正黑體" pitchFamily="34" charset="-120"/>
                <a:ea typeface="微軟正黑體" pitchFamily="34" charset="-120"/>
              </a:rPr>
              <a:t>掌握與回報	</a:t>
            </a:r>
          </a:p>
        </p:txBody>
      </p:sp>
      <p:sp>
        <p:nvSpPr>
          <p:cNvPr id="17" name="標題 1"/>
          <p:cNvSpPr txBox="1">
            <a:spLocks/>
          </p:cNvSpPr>
          <p:nvPr/>
        </p:nvSpPr>
        <p:spPr bwMode="gray">
          <a:xfrm>
            <a:off x="911577" y="1629936"/>
            <a:ext cx="1343997"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charset="0"/>
              </a:defRPr>
            </a:lvl2pPr>
            <a:lvl3pPr algn="l" rtl="0" fontAlgn="base">
              <a:spcBef>
                <a:spcPct val="0"/>
              </a:spcBef>
              <a:spcAft>
                <a:spcPct val="0"/>
              </a:spcAft>
              <a:defRPr sz="4400" b="1">
                <a:solidFill>
                  <a:srgbClr val="FFFFFF"/>
                </a:solidFill>
                <a:latin typeface="Arial" charset="0"/>
              </a:defRPr>
            </a:lvl3pPr>
            <a:lvl4pPr algn="l" rtl="0" fontAlgn="base">
              <a:spcBef>
                <a:spcPct val="0"/>
              </a:spcBef>
              <a:spcAft>
                <a:spcPct val="0"/>
              </a:spcAft>
              <a:defRPr sz="4400" b="1">
                <a:solidFill>
                  <a:srgbClr val="FFFFFF"/>
                </a:solidFill>
                <a:latin typeface="Arial" charset="0"/>
              </a:defRPr>
            </a:lvl4pPr>
            <a:lvl5pPr algn="l" rtl="0" fontAlgn="base">
              <a:spcBef>
                <a:spcPct val="0"/>
              </a:spcBef>
              <a:spcAft>
                <a:spcPct val="0"/>
              </a:spcAft>
              <a:defRPr sz="4400" b="1">
                <a:solidFill>
                  <a:srgbClr val="FFFFFF"/>
                </a:solidFill>
                <a:latin typeface="Arial" charset="0"/>
              </a:defRPr>
            </a:lvl5pPr>
            <a:lvl6pPr marL="457200" algn="l" rtl="0" fontAlgn="base">
              <a:spcBef>
                <a:spcPct val="0"/>
              </a:spcBef>
              <a:spcAft>
                <a:spcPct val="0"/>
              </a:spcAft>
              <a:defRPr sz="4400" b="1">
                <a:solidFill>
                  <a:srgbClr val="FFFFFF"/>
                </a:solidFill>
                <a:latin typeface="Arial" charset="0"/>
              </a:defRPr>
            </a:lvl6pPr>
            <a:lvl7pPr marL="914400" algn="l" rtl="0" fontAlgn="base">
              <a:spcBef>
                <a:spcPct val="0"/>
              </a:spcBef>
              <a:spcAft>
                <a:spcPct val="0"/>
              </a:spcAft>
              <a:defRPr sz="4400" b="1">
                <a:solidFill>
                  <a:srgbClr val="FFFFFF"/>
                </a:solidFill>
                <a:latin typeface="Arial" charset="0"/>
              </a:defRPr>
            </a:lvl7pPr>
            <a:lvl8pPr marL="1371600" algn="l" rtl="0" fontAlgn="base">
              <a:spcBef>
                <a:spcPct val="0"/>
              </a:spcBef>
              <a:spcAft>
                <a:spcPct val="0"/>
              </a:spcAft>
              <a:defRPr sz="4400" b="1">
                <a:solidFill>
                  <a:srgbClr val="FFFFFF"/>
                </a:solidFill>
                <a:latin typeface="Arial" charset="0"/>
              </a:defRPr>
            </a:lvl8pPr>
            <a:lvl9pPr marL="1828800" algn="l" rtl="0" fontAlgn="base">
              <a:spcBef>
                <a:spcPct val="0"/>
              </a:spcBef>
              <a:spcAft>
                <a:spcPct val="0"/>
              </a:spcAft>
              <a:defRPr sz="4400" b="1">
                <a:solidFill>
                  <a:srgbClr val="FFFFFF"/>
                </a:solidFill>
                <a:latin typeface="Arial" charset="0"/>
              </a:defRPr>
            </a:lvl9pPr>
          </a:lstStyle>
          <a:p>
            <a:r>
              <a:rPr lang="zh-TW" altLang="en-US" sz="2000" dirty="0" smtClean="0">
                <a:solidFill>
                  <a:srgbClr val="FF0000"/>
                </a:solidFill>
                <a:latin typeface="Adobe 繁黑體 Std B" pitchFamily="34" charset="-120"/>
                <a:ea typeface="Adobe 繁黑體 Std B" pitchFamily="34" charset="-120"/>
              </a:rPr>
              <a:t>第一階段</a:t>
            </a:r>
            <a:endParaRPr lang="zh-TW" altLang="en-US" sz="2000" dirty="0">
              <a:solidFill>
                <a:srgbClr val="FF0000"/>
              </a:solidFill>
              <a:latin typeface="Adobe 繁黑體 Std B" pitchFamily="34" charset="-120"/>
              <a:ea typeface="Adobe 繁黑體 Std B" pitchFamily="34" charset="-120"/>
            </a:endParaRPr>
          </a:p>
        </p:txBody>
      </p:sp>
      <p:sp>
        <p:nvSpPr>
          <p:cNvPr id="5" name="矩形 4"/>
          <p:cNvSpPr/>
          <p:nvPr/>
        </p:nvSpPr>
        <p:spPr>
          <a:xfrm>
            <a:off x="5148064" y="2204864"/>
            <a:ext cx="3004322" cy="1200329"/>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四、緊急搜救與傷患救助</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失蹤人員搜救與處理</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傷患急救與後送</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家長聯繫與說明	</a:t>
            </a:r>
            <a:endParaRPr lang="zh-TW" altLang="en-US" b="1" dirty="0">
              <a:solidFill>
                <a:srgbClr val="0C0D03"/>
              </a:solidFill>
              <a:latin typeface="微軟正黑體" pitchFamily="34" charset="-120"/>
              <a:ea typeface="微軟正黑體" pitchFamily="34" charset="-120"/>
            </a:endParaRPr>
          </a:p>
        </p:txBody>
      </p:sp>
      <p:sp>
        <p:nvSpPr>
          <p:cNvPr id="7" name="矩形 6"/>
          <p:cNvSpPr/>
          <p:nvPr/>
        </p:nvSpPr>
        <p:spPr>
          <a:xfrm>
            <a:off x="5177445" y="3523368"/>
            <a:ext cx="2845229" cy="1477328"/>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五</a:t>
            </a:r>
            <a:r>
              <a:rPr lang="zh-TW" altLang="en-US" b="1" dirty="0">
                <a:solidFill>
                  <a:srgbClr val="0C0D03"/>
                </a:solidFill>
                <a:latin typeface="微軟正黑體" pitchFamily="34" charset="-120"/>
                <a:ea typeface="微軟正黑體" pitchFamily="34" charset="-120"/>
              </a:rPr>
              <a:t>、緊急滅火	</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災害</a:t>
            </a:r>
            <a:r>
              <a:rPr lang="zh-TW" altLang="en-US" b="1" dirty="0">
                <a:solidFill>
                  <a:srgbClr val="0C0D03"/>
                </a:solidFill>
                <a:latin typeface="微軟正黑體" pitchFamily="34" charset="-120"/>
                <a:ea typeface="微軟正黑體" pitchFamily="34" charset="-120"/>
              </a:rPr>
              <a:t>回報與處理</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消防</a:t>
            </a:r>
            <a:r>
              <a:rPr lang="zh-TW" altLang="en-US" b="1" dirty="0">
                <a:solidFill>
                  <a:srgbClr val="0C0D03"/>
                </a:solidFill>
                <a:latin typeface="微軟正黑體" pitchFamily="34" charset="-120"/>
                <a:ea typeface="微軟正黑體" pitchFamily="34" charset="-120"/>
              </a:rPr>
              <a:t>局聯繫與支援</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災情</a:t>
            </a:r>
            <a:r>
              <a:rPr lang="zh-TW" altLang="en-US" b="1" dirty="0">
                <a:solidFill>
                  <a:srgbClr val="0C0D03"/>
                </a:solidFill>
                <a:latin typeface="微軟正黑體" pitchFamily="34" charset="-120"/>
                <a:ea typeface="微軟正黑體" pitchFamily="34" charset="-120"/>
              </a:rPr>
              <a:t>掌握與回報	</a:t>
            </a:r>
          </a:p>
        </p:txBody>
      </p:sp>
      <p:sp>
        <p:nvSpPr>
          <p:cNvPr id="8" name="矩形 7"/>
          <p:cNvSpPr/>
          <p:nvPr/>
        </p:nvSpPr>
        <p:spPr>
          <a:xfrm>
            <a:off x="5218465" y="4984352"/>
            <a:ext cx="2822637" cy="1200329"/>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六</a:t>
            </a:r>
            <a:r>
              <a:rPr lang="zh-TW" altLang="en-US" b="1" dirty="0">
                <a:solidFill>
                  <a:srgbClr val="0C0D03"/>
                </a:solidFill>
                <a:latin typeface="微軟正黑體" pitchFamily="34" charset="-120"/>
                <a:ea typeface="微軟正黑體" pitchFamily="34" charset="-120"/>
              </a:rPr>
              <a:t>、學生領回與</a:t>
            </a:r>
            <a:r>
              <a:rPr lang="zh-TW" altLang="en-US" b="1" dirty="0" smtClean="0">
                <a:solidFill>
                  <a:srgbClr val="0C0D03"/>
                </a:solidFill>
                <a:latin typeface="微軟正黑體" pitchFamily="34" charset="-120"/>
                <a:ea typeface="微軟正黑體" pitchFamily="34" charset="-120"/>
              </a:rPr>
              <a:t>回報</a:t>
            </a:r>
            <a:endParaRPr lang="en-US" altLang="zh-TW" b="1" dirty="0" smtClean="0">
              <a:solidFill>
                <a:srgbClr val="0C0D03"/>
              </a:solidFill>
              <a:latin typeface="微軟正黑體" pitchFamily="34" charset="-120"/>
              <a:ea typeface="微軟正黑體" pitchFamily="34" charset="-120"/>
            </a:endParaRPr>
          </a:p>
          <a:p>
            <a:endParaRPr lang="zh-TW" altLang="en-US" b="1" dirty="0">
              <a:solidFill>
                <a:srgbClr val="0C0D03"/>
              </a:solidFill>
              <a:latin typeface="微軟正黑體" pitchFamily="34" charset="-120"/>
              <a:ea typeface="微軟正黑體" pitchFamily="34" charset="-120"/>
            </a:endParaRPr>
          </a:p>
          <a:p>
            <a:r>
              <a:rPr lang="zh-TW" altLang="en-US" b="1" dirty="0">
                <a:solidFill>
                  <a:srgbClr val="0C0D03"/>
                </a:solidFill>
                <a:latin typeface="微軟正黑體" pitchFamily="34" charset="-120"/>
                <a:ea typeface="微軟正黑體" pitchFamily="34" charset="-120"/>
              </a:rPr>
              <a:t>七、災情掌握</a:t>
            </a:r>
            <a:r>
              <a:rPr lang="zh-TW" altLang="en-US" b="1" dirty="0" smtClean="0">
                <a:solidFill>
                  <a:srgbClr val="0C0D03"/>
                </a:solidFill>
                <a:latin typeface="微軟正黑體" pitchFamily="34" charset="-120"/>
                <a:ea typeface="微軟正黑體" pitchFamily="34" charset="-120"/>
              </a:rPr>
              <a:t>與通</a:t>
            </a:r>
            <a:r>
              <a:rPr lang="zh-TW" altLang="en-US" b="1" dirty="0">
                <a:solidFill>
                  <a:srgbClr val="0C0D03"/>
                </a:solidFill>
                <a:latin typeface="微軟正黑體" pitchFamily="34" charset="-120"/>
                <a:ea typeface="微軟正黑體" pitchFamily="34" charset="-120"/>
              </a:rPr>
              <a:t>報	</a:t>
            </a:r>
          </a:p>
        </p:txBody>
      </p:sp>
      <p:sp>
        <p:nvSpPr>
          <p:cNvPr id="21" name="標題 1"/>
          <p:cNvSpPr txBox="1">
            <a:spLocks/>
          </p:cNvSpPr>
          <p:nvPr/>
        </p:nvSpPr>
        <p:spPr bwMode="gray">
          <a:xfrm>
            <a:off x="5292080" y="1629936"/>
            <a:ext cx="136090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Verdana" pitchFamily="34" charset="0"/>
              </a:defRPr>
            </a:lvl2pPr>
            <a:lvl3pPr algn="l" rtl="0" eaLnBrk="1" fontAlgn="base" hangingPunct="1">
              <a:spcBef>
                <a:spcPct val="0"/>
              </a:spcBef>
              <a:spcAft>
                <a:spcPct val="0"/>
              </a:spcAft>
              <a:defRPr sz="3000" b="1">
                <a:solidFill>
                  <a:schemeClr val="tx2"/>
                </a:solidFill>
                <a:latin typeface="Verdana" pitchFamily="34" charset="0"/>
              </a:defRPr>
            </a:lvl3pPr>
            <a:lvl4pPr algn="l" rtl="0" eaLnBrk="1" fontAlgn="base" hangingPunct="1">
              <a:spcBef>
                <a:spcPct val="0"/>
              </a:spcBef>
              <a:spcAft>
                <a:spcPct val="0"/>
              </a:spcAft>
              <a:defRPr sz="3000" b="1">
                <a:solidFill>
                  <a:schemeClr val="tx2"/>
                </a:solidFill>
                <a:latin typeface="Verdana" pitchFamily="34" charset="0"/>
              </a:defRPr>
            </a:lvl4pPr>
            <a:lvl5pPr algn="l" rtl="0" eaLnBrk="1" fontAlgn="base" hangingPunct="1">
              <a:spcBef>
                <a:spcPct val="0"/>
              </a:spcBef>
              <a:spcAft>
                <a:spcPct val="0"/>
              </a:spcAft>
              <a:defRPr sz="3000" b="1">
                <a:solidFill>
                  <a:schemeClr val="tx2"/>
                </a:solidFill>
                <a:latin typeface="Verdana" pitchFamily="34" charset="0"/>
              </a:defRPr>
            </a:lvl5pPr>
            <a:lvl6pPr marL="457200" algn="l" rtl="0" eaLnBrk="1" fontAlgn="base" hangingPunct="1">
              <a:spcBef>
                <a:spcPct val="0"/>
              </a:spcBef>
              <a:spcAft>
                <a:spcPct val="0"/>
              </a:spcAft>
              <a:defRPr sz="3000" b="1">
                <a:solidFill>
                  <a:schemeClr val="tx2"/>
                </a:solidFill>
                <a:latin typeface="Verdana" pitchFamily="34" charset="0"/>
              </a:defRPr>
            </a:lvl6pPr>
            <a:lvl7pPr marL="914400" algn="l" rtl="0" eaLnBrk="1" fontAlgn="base" hangingPunct="1">
              <a:spcBef>
                <a:spcPct val="0"/>
              </a:spcBef>
              <a:spcAft>
                <a:spcPct val="0"/>
              </a:spcAft>
              <a:defRPr sz="3000" b="1">
                <a:solidFill>
                  <a:schemeClr val="tx2"/>
                </a:solidFill>
                <a:latin typeface="Verdana" pitchFamily="34" charset="0"/>
              </a:defRPr>
            </a:lvl7pPr>
            <a:lvl8pPr marL="1371600" algn="l" rtl="0" eaLnBrk="1" fontAlgn="base" hangingPunct="1">
              <a:spcBef>
                <a:spcPct val="0"/>
              </a:spcBef>
              <a:spcAft>
                <a:spcPct val="0"/>
              </a:spcAft>
              <a:defRPr sz="3000" b="1">
                <a:solidFill>
                  <a:schemeClr val="tx2"/>
                </a:solidFill>
                <a:latin typeface="Verdana" pitchFamily="34" charset="0"/>
              </a:defRPr>
            </a:lvl8pPr>
            <a:lvl9pPr marL="1828800" algn="l" rtl="0" eaLnBrk="1" fontAlgn="base" hangingPunct="1">
              <a:spcBef>
                <a:spcPct val="0"/>
              </a:spcBef>
              <a:spcAft>
                <a:spcPct val="0"/>
              </a:spcAft>
              <a:defRPr sz="3000" b="1">
                <a:solidFill>
                  <a:schemeClr val="tx2"/>
                </a:solidFill>
                <a:latin typeface="Verdana" pitchFamily="34" charset="0"/>
              </a:defRPr>
            </a:lvl9pPr>
          </a:lstStyle>
          <a:p>
            <a:r>
              <a:rPr lang="zh-TW" altLang="en-US" sz="2000" dirty="0" smtClean="0">
                <a:solidFill>
                  <a:srgbClr val="FF0000"/>
                </a:solidFill>
                <a:latin typeface="Adobe 繁黑體 Std B" pitchFamily="34" charset="-120"/>
                <a:ea typeface="Adobe 繁黑體 Std B" pitchFamily="34" charset="-120"/>
              </a:rPr>
              <a:t>第二</a:t>
            </a:r>
            <a:r>
              <a:rPr lang="zh-TW" altLang="en-US" sz="2000" dirty="0">
                <a:solidFill>
                  <a:srgbClr val="FF0000"/>
                </a:solidFill>
                <a:latin typeface="Adobe 繁黑體 Std B" pitchFamily="34" charset="-120"/>
                <a:ea typeface="Adobe 繁黑體 Std B" pitchFamily="34" charset="-120"/>
              </a:rPr>
              <a:t>階段</a:t>
            </a:r>
          </a:p>
        </p:txBody>
      </p:sp>
      <p:sp>
        <p:nvSpPr>
          <p:cNvPr id="22" name="圓角矩形 21"/>
          <p:cNvSpPr/>
          <p:nvPr/>
        </p:nvSpPr>
        <p:spPr>
          <a:xfrm>
            <a:off x="3707904" y="5446017"/>
            <a:ext cx="1463916" cy="1123712"/>
          </a:xfrm>
          <a:prstGeom prst="roundRect">
            <a:avLst/>
          </a:prstGeom>
          <a:solidFill>
            <a:schemeClr val="accent4">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zh-TW" altLang="en-US" sz="2000" b="1" dirty="0" smtClean="0">
                <a:latin typeface="微軟正黑體" pitchFamily="34" charset="-120"/>
                <a:ea typeface="微軟正黑體" pitchFamily="34" charset="-120"/>
              </a:rPr>
              <a:t>地</a:t>
            </a:r>
            <a:r>
              <a:rPr lang="zh-TW" altLang="en-US" sz="2000" b="1" dirty="0">
                <a:latin typeface="微軟正黑體" pitchFamily="34" charset="-120"/>
                <a:ea typeface="微軟正黑體" pitchFamily="34" charset="-120"/>
              </a:rPr>
              <a:t>震</a:t>
            </a:r>
            <a:r>
              <a:rPr lang="zh-TW" altLang="en-US" sz="2000" b="1" dirty="0" smtClean="0">
                <a:latin typeface="微軟正黑體" pitchFamily="34" charset="-120"/>
                <a:ea typeface="微軟正黑體" pitchFamily="34" charset="-120"/>
              </a:rPr>
              <a:t>災害</a:t>
            </a:r>
            <a:endParaRPr lang="en-US" altLang="zh-TW" sz="2000" b="1" dirty="0" smtClean="0">
              <a:latin typeface="微軟正黑體" pitchFamily="34" charset="-120"/>
              <a:ea typeface="微軟正黑體" pitchFamily="34" charset="-120"/>
            </a:endParaRPr>
          </a:p>
          <a:p>
            <a:pPr algn="ctr"/>
            <a:r>
              <a:rPr lang="zh-TW" altLang="en-US" sz="2000" b="1" dirty="0" smtClean="0">
                <a:latin typeface="微軟正黑體" pitchFamily="34" charset="-120"/>
                <a:ea typeface="微軟正黑體" pitchFamily="34" charset="-120"/>
              </a:rPr>
              <a:t>議題研擬</a:t>
            </a:r>
            <a:endParaRPr lang="en-US" altLang="zh-TW" sz="2000" b="1" dirty="0" smtClean="0">
              <a:latin typeface="微軟正黑體" pitchFamily="34" charset="-120"/>
              <a:ea typeface="微軟正黑體" pitchFamily="34" charset="-120"/>
            </a:endParaRPr>
          </a:p>
          <a:p>
            <a:pPr algn="ctr"/>
            <a:r>
              <a:rPr lang="zh-TW" altLang="en-US" sz="2000" b="1" dirty="0" smtClean="0">
                <a:latin typeface="微軟正黑體" pitchFamily="34" charset="-120"/>
                <a:ea typeface="微軟正黑體" pitchFamily="34" charset="-120"/>
              </a:rPr>
              <a:t>示範案</a:t>
            </a:r>
            <a:r>
              <a:rPr lang="zh-TW" altLang="en-US" sz="2000" b="1" dirty="0">
                <a:latin typeface="微軟正黑體" pitchFamily="34" charset="-120"/>
                <a:ea typeface="微軟正黑體" pitchFamily="34" charset="-120"/>
              </a:rPr>
              <a:t>例</a:t>
            </a:r>
          </a:p>
        </p:txBody>
      </p:sp>
    </p:spTree>
    <p:extLst>
      <p:ext uri="{BB962C8B-B14F-4D97-AF65-F5344CB8AC3E}">
        <p14:creationId xmlns:p14="http://schemas.microsoft.com/office/powerpoint/2010/main" val="3125531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39</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291581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b="1" dirty="0">
              <a:solidFill>
                <a:srgbClr val="7030A0"/>
              </a:solidFill>
              <a:latin typeface="微軟正黑體" pitchFamily="34" charset="-120"/>
              <a:ea typeface="微軟正黑體" pitchFamily="34" charset="-120"/>
              <a:cs typeface="Arial" charset="0"/>
            </a:endParaRPr>
          </a:p>
        </p:txBody>
      </p:sp>
      <p:cxnSp>
        <p:nvCxnSpPr>
          <p:cNvPr id="29" name="直線接點 28"/>
          <p:cNvCxnSpPr/>
          <p:nvPr/>
        </p:nvCxnSpPr>
        <p:spPr>
          <a:xfrm>
            <a:off x="4067944"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211960"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議題對策</a:t>
            </a: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4" name="標題 1"/>
          <p:cNvSpPr txBox="1">
            <a:spLocks/>
          </p:cNvSpPr>
          <p:nvPr/>
        </p:nvSpPr>
        <p:spPr bwMode="gray">
          <a:xfrm>
            <a:off x="911577" y="1629936"/>
            <a:ext cx="1343997"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charset="0"/>
              </a:defRPr>
            </a:lvl2pPr>
            <a:lvl3pPr algn="l" rtl="0" fontAlgn="base">
              <a:spcBef>
                <a:spcPct val="0"/>
              </a:spcBef>
              <a:spcAft>
                <a:spcPct val="0"/>
              </a:spcAft>
              <a:defRPr sz="4400" b="1">
                <a:solidFill>
                  <a:srgbClr val="FFFFFF"/>
                </a:solidFill>
                <a:latin typeface="Arial" charset="0"/>
              </a:defRPr>
            </a:lvl3pPr>
            <a:lvl4pPr algn="l" rtl="0" fontAlgn="base">
              <a:spcBef>
                <a:spcPct val="0"/>
              </a:spcBef>
              <a:spcAft>
                <a:spcPct val="0"/>
              </a:spcAft>
              <a:defRPr sz="4400" b="1">
                <a:solidFill>
                  <a:srgbClr val="FFFFFF"/>
                </a:solidFill>
                <a:latin typeface="Arial" charset="0"/>
              </a:defRPr>
            </a:lvl4pPr>
            <a:lvl5pPr algn="l" rtl="0" fontAlgn="base">
              <a:spcBef>
                <a:spcPct val="0"/>
              </a:spcBef>
              <a:spcAft>
                <a:spcPct val="0"/>
              </a:spcAft>
              <a:defRPr sz="4400" b="1">
                <a:solidFill>
                  <a:srgbClr val="FFFFFF"/>
                </a:solidFill>
                <a:latin typeface="Arial" charset="0"/>
              </a:defRPr>
            </a:lvl5pPr>
            <a:lvl6pPr marL="457200" algn="l" rtl="0" fontAlgn="base">
              <a:spcBef>
                <a:spcPct val="0"/>
              </a:spcBef>
              <a:spcAft>
                <a:spcPct val="0"/>
              </a:spcAft>
              <a:defRPr sz="4400" b="1">
                <a:solidFill>
                  <a:srgbClr val="FFFFFF"/>
                </a:solidFill>
                <a:latin typeface="Arial" charset="0"/>
              </a:defRPr>
            </a:lvl6pPr>
            <a:lvl7pPr marL="914400" algn="l" rtl="0" fontAlgn="base">
              <a:spcBef>
                <a:spcPct val="0"/>
              </a:spcBef>
              <a:spcAft>
                <a:spcPct val="0"/>
              </a:spcAft>
              <a:defRPr sz="4400" b="1">
                <a:solidFill>
                  <a:srgbClr val="FFFFFF"/>
                </a:solidFill>
                <a:latin typeface="Arial" charset="0"/>
              </a:defRPr>
            </a:lvl7pPr>
            <a:lvl8pPr marL="1371600" algn="l" rtl="0" fontAlgn="base">
              <a:spcBef>
                <a:spcPct val="0"/>
              </a:spcBef>
              <a:spcAft>
                <a:spcPct val="0"/>
              </a:spcAft>
              <a:defRPr sz="4400" b="1">
                <a:solidFill>
                  <a:srgbClr val="FFFFFF"/>
                </a:solidFill>
                <a:latin typeface="Arial" charset="0"/>
              </a:defRPr>
            </a:lvl8pPr>
            <a:lvl9pPr marL="1828800" algn="l" rtl="0" fontAlgn="base">
              <a:spcBef>
                <a:spcPct val="0"/>
              </a:spcBef>
              <a:spcAft>
                <a:spcPct val="0"/>
              </a:spcAft>
              <a:defRPr sz="4400" b="1">
                <a:solidFill>
                  <a:srgbClr val="FFFFFF"/>
                </a:solidFill>
                <a:latin typeface="Arial" charset="0"/>
              </a:defRPr>
            </a:lvl9pPr>
          </a:lstStyle>
          <a:p>
            <a:r>
              <a:rPr lang="zh-TW" altLang="en-US" sz="2000" dirty="0" smtClean="0">
                <a:solidFill>
                  <a:srgbClr val="FF0000"/>
                </a:solidFill>
                <a:latin typeface="Adobe 繁黑體 Std B" pitchFamily="34" charset="-120"/>
                <a:ea typeface="Adobe 繁黑體 Std B" pitchFamily="34" charset="-120"/>
              </a:rPr>
              <a:t>第一階段</a:t>
            </a:r>
            <a:endParaRPr lang="zh-TW" altLang="en-US" sz="2000" dirty="0">
              <a:solidFill>
                <a:srgbClr val="FF0000"/>
              </a:solidFill>
              <a:latin typeface="Adobe 繁黑體 Std B" pitchFamily="34" charset="-120"/>
              <a:ea typeface="Adobe 繁黑體 Std B" pitchFamily="34" charset="-120"/>
            </a:endParaRPr>
          </a:p>
        </p:txBody>
      </p:sp>
      <p:sp>
        <p:nvSpPr>
          <p:cNvPr id="15" name="內容版面配置區 2"/>
          <p:cNvSpPr>
            <a:spLocks noGrp="1"/>
          </p:cNvSpPr>
          <p:nvPr>
            <p:ph idx="1"/>
          </p:nvPr>
        </p:nvSpPr>
        <p:spPr>
          <a:xfrm>
            <a:off x="1403648" y="2348880"/>
            <a:ext cx="5196561" cy="3860236"/>
          </a:xfrm>
        </p:spPr>
        <p:txBody>
          <a:bodyPr/>
          <a:lstStyle/>
          <a:p>
            <a:pPr>
              <a:spcAft>
                <a:spcPts val="600"/>
              </a:spcAft>
              <a:buFont typeface="Wingdings" pitchFamily="2" charset="2"/>
              <a:buChar char="u"/>
            </a:pPr>
            <a:r>
              <a:rPr lang="zh-TW" altLang="en-US" sz="2000" dirty="0">
                <a:latin typeface="微軟正黑體" pitchFamily="34" charset="-120"/>
                <a:ea typeface="微軟正黑體" pitchFamily="34" charset="-120"/>
              </a:rPr>
              <a:t>狀況</a:t>
            </a:r>
            <a:r>
              <a:rPr lang="en-US" altLang="zh-TW" sz="2000" dirty="0">
                <a:latin typeface="微軟正黑體" pitchFamily="34" charset="-120"/>
                <a:ea typeface="微軟正黑體" pitchFamily="34" charset="-120"/>
              </a:rPr>
              <a:t>A</a:t>
            </a:r>
            <a:r>
              <a:rPr lang="zh-TW" altLang="en-US" sz="2000" dirty="0">
                <a:latin typeface="微軟正黑體" pitchFamily="34" charset="-120"/>
                <a:ea typeface="微軟正黑體" pitchFamily="34" charset="-120"/>
              </a:rPr>
              <a:t>、疑似發生放射性物質外洩事故</a:t>
            </a:r>
            <a:endParaRPr lang="en-US" altLang="zh-TW" sz="2000" dirty="0">
              <a:latin typeface="微軟正黑體" pitchFamily="34" charset="-120"/>
              <a:ea typeface="微軟正黑體" pitchFamily="34" charset="-120"/>
            </a:endParaRPr>
          </a:p>
          <a:p>
            <a:pPr>
              <a:spcAft>
                <a:spcPts val="600"/>
              </a:spcAft>
              <a:buFont typeface="Wingdings" pitchFamily="2" charset="2"/>
              <a:buChar char="u"/>
            </a:pPr>
            <a:r>
              <a:rPr lang="zh-TW" altLang="en-US" sz="2000" dirty="0">
                <a:latin typeface="微軟正黑體" pitchFamily="34" charset="-120"/>
                <a:ea typeface="微軟正黑體" pitchFamily="34" charset="-120"/>
              </a:rPr>
              <a:t>狀況</a:t>
            </a:r>
            <a:r>
              <a:rPr lang="en-US" altLang="zh-TW" sz="2000" dirty="0">
                <a:latin typeface="微軟正黑體" pitchFamily="34" charset="-120"/>
                <a:ea typeface="微軟正黑體" pitchFamily="34" charset="-120"/>
              </a:rPr>
              <a:t>B</a:t>
            </a:r>
            <a:r>
              <a:rPr lang="zh-TW" altLang="en-US" sz="2000" dirty="0">
                <a:latin typeface="微軟正黑體" pitchFamily="34" charset="-120"/>
                <a:ea typeface="微軟正黑體" pitchFamily="34" charset="-120"/>
              </a:rPr>
              <a:t>、確認已發生放射性物質外洩事故</a:t>
            </a:r>
            <a:endParaRPr lang="en-US" altLang="zh-TW" sz="2000" dirty="0">
              <a:latin typeface="微軟正黑體" pitchFamily="34" charset="-120"/>
              <a:ea typeface="微軟正黑體" pitchFamily="34" charset="-120"/>
            </a:endParaRPr>
          </a:p>
          <a:p>
            <a:pPr>
              <a:spcAft>
                <a:spcPts val="600"/>
              </a:spcAft>
              <a:buFont typeface="Wingdings" pitchFamily="2" charset="2"/>
              <a:buChar char="u"/>
            </a:pPr>
            <a:r>
              <a:rPr lang="zh-TW" altLang="en-US" sz="2000" dirty="0">
                <a:latin typeface="微軟正黑體" pitchFamily="34" charset="-120"/>
                <a:ea typeface="微軟正黑體" pitchFamily="34" charset="-120"/>
              </a:rPr>
              <a:t>狀況</a:t>
            </a:r>
            <a:r>
              <a:rPr lang="en-US" altLang="zh-TW" sz="2000" dirty="0">
                <a:latin typeface="微軟正黑體" pitchFamily="34" charset="-120"/>
                <a:ea typeface="微軟正黑體" pitchFamily="34" charset="-120"/>
              </a:rPr>
              <a:t>C</a:t>
            </a:r>
            <a:r>
              <a:rPr lang="zh-TW" altLang="en-US" sz="2000" dirty="0" smtClean="0">
                <a:latin typeface="微軟正黑體" pitchFamily="34" charset="-120"/>
                <a:ea typeface="微軟正黑體" pitchFamily="34" charset="-120"/>
              </a:rPr>
              <a:t>、學生暴露</a:t>
            </a:r>
            <a:r>
              <a:rPr lang="zh-TW" altLang="en-US" sz="2000" dirty="0">
                <a:latin typeface="微軟正黑體" pitchFamily="34" charset="-120"/>
                <a:ea typeface="微軟正黑體" pitchFamily="34" charset="-120"/>
              </a:rPr>
              <a:t>於放射性物質</a:t>
            </a:r>
            <a:endParaRPr lang="en-US" altLang="zh-TW" sz="2000" dirty="0">
              <a:latin typeface="微軟正黑體" pitchFamily="34" charset="-120"/>
              <a:ea typeface="微軟正黑體" pitchFamily="34" charset="-120"/>
            </a:endParaRPr>
          </a:p>
          <a:p>
            <a:pPr>
              <a:spcAft>
                <a:spcPts val="600"/>
              </a:spcAft>
              <a:buFont typeface="Wingdings" pitchFamily="2" charset="2"/>
              <a:buChar char="u"/>
            </a:pPr>
            <a:r>
              <a:rPr lang="zh-TW" altLang="en-US" sz="2000" dirty="0">
                <a:latin typeface="微軟正黑體" pitchFamily="34" charset="-120"/>
                <a:ea typeface="微軟正黑體" pitchFamily="34" charset="-120"/>
              </a:rPr>
              <a:t>狀況</a:t>
            </a:r>
            <a:r>
              <a:rPr lang="en-US" altLang="zh-TW" sz="2000" dirty="0">
                <a:latin typeface="微軟正黑體" pitchFamily="34" charset="-120"/>
                <a:ea typeface="微軟正黑體" pitchFamily="34" charset="-120"/>
              </a:rPr>
              <a:t>D</a:t>
            </a:r>
            <a:r>
              <a:rPr lang="zh-TW" altLang="en-US" sz="2000" dirty="0">
                <a:latin typeface="微軟正黑體" pitchFamily="34" charset="-120"/>
                <a:ea typeface="微軟正黑體" pitchFamily="34" charset="-120"/>
              </a:rPr>
              <a:t>、環境被放射性物質</a:t>
            </a:r>
            <a:r>
              <a:rPr lang="zh-TW" altLang="en-US" sz="2000" dirty="0" smtClean="0">
                <a:latin typeface="微軟正黑體" pitchFamily="34" charset="-120"/>
                <a:ea typeface="微軟正黑體" pitchFamily="34" charset="-120"/>
              </a:rPr>
              <a:t>污染</a:t>
            </a:r>
            <a:endParaRPr lang="en-US" altLang="zh-TW" sz="2000" dirty="0" smtClean="0">
              <a:latin typeface="微軟正黑體" pitchFamily="34" charset="-120"/>
              <a:ea typeface="微軟正黑體" pitchFamily="34" charset="-120"/>
            </a:endParaRPr>
          </a:p>
          <a:p>
            <a:pPr marL="0" indent="0">
              <a:spcAft>
                <a:spcPts val="600"/>
              </a:spcAft>
              <a:buNone/>
            </a:pPr>
            <a:r>
              <a:rPr lang="en-US" altLang="zh-TW" sz="2000" dirty="0" smtClean="0">
                <a:latin typeface="微軟正黑體" pitchFamily="34" charset="-120"/>
                <a:ea typeface="微軟正黑體" pitchFamily="34" charset="-120"/>
              </a:rPr>
              <a:t/>
            </a:r>
            <a:br>
              <a:rPr lang="en-US" altLang="zh-TW" sz="2000" dirty="0" smtClean="0">
                <a:latin typeface="微軟正黑體" pitchFamily="34" charset="-120"/>
                <a:ea typeface="微軟正黑體" pitchFamily="34" charset="-120"/>
              </a:rPr>
            </a:br>
            <a:endParaRPr lang="en-US" altLang="zh-TW" sz="2000" dirty="0">
              <a:latin typeface="微軟正黑體" pitchFamily="34" charset="-120"/>
              <a:ea typeface="微軟正黑體" pitchFamily="34" charset="-120"/>
            </a:endParaRPr>
          </a:p>
          <a:p>
            <a:pPr>
              <a:spcAft>
                <a:spcPts val="600"/>
              </a:spcAft>
              <a:buFont typeface="Wingdings" pitchFamily="2" charset="2"/>
              <a:buChar char="u"/>
            </a:pPr>
            <a:r>
              <a:rPr lang="zh-TW" altLang="en-US" sz="2000" dirty="0">
                <a:latin typeface="微軟正黑體" pitchFamily="34" charset="-120"/>
                <a:ea typeface="微軟正黑體" pitchFamily="34" charset="-120"/>
              </a:rPr>
              <a:t>狀況</a:t>
            </a:r>
            <a:r>
              <a:rPr lang="en-US" altLang="zh-TW" sz="2000" dirty="0">
                <a:latin typeface="微軟正黑體" pitchFamily="34" charset="-120"/>
                <a:ea typeface="微軟正黑體" pitchFamily="34" charset="-120"/>
              </a:rPr>
              <a:t>E</a:t>
            </a:r>
            <a:r>
              <a:rPr lang="zh-TW" altLang="en-US" sz="2000" dirty="0" smtClean="0">
                <a:latin typeface="微軟正黑體" pitchFamily="34" charset="-120"/>
                <a:ea typeface="微軟正黑體" pitchFamily="34" charset="-120"/>
              </a:rPr>
              <a:t>、教職員生疏散避難</a:t>
            </a:r>
            <a:endParaRPr lang="en-US" altLang="zh-TW" sz="2000" dirty="0" smtClean="0">
              <a:latin typeface="微軟正黑體" pitchFamily="34" charset="-120"/>
              <a:ea typeface="微軟正黑體" pitchFamily="34" charset="-120"/>
            </a:endParaRPr>
          </a:p>
          <a:p>
            <a:pPr>
              <a:spcAft>
                <a:spcPts val="600"/>
              </a:spcAft>
              <a:buFont typeface="Wingdings" pitchFamily="2" charset="2"/>
              <a:buChar char="u"/>
            </a:pPr>
            <a:r>
              <a:rPr lang="zh-TW" altLang="zh-TW" sz="2000" dirty="0" smtClean="0">
                <a:latin typeface="微軟正黑體" pitchFamily="34" charset="-120"/>
                <a:ea typeface="微軟正黑體" pitchFamily="34" charset="-120"/>
              </a:rPr>
              <a:t>狀況</a:t>
            </a:r>
            <a:r>
              <a:rPr lang="en-US" altLang="zh-TW" sz="2000" dirty="0">
                <a:latin typeface="微軟正黑體" pitchFamily="34" charset="-120"/>
                <a:ea typeface="微軟正黑體" pitchFamily="34" charset="-120"/>
              </a:rPr>
              <a:t>F</a:t>
            </a:r>
            <a:r>
              <a:rPr lang="zh-TW" altLang="zh-TW" sz="2000" dirty="0">
                <a:latin typeface="微軟正黑體" pitchFamily="34" charset="-120"/>
                <a:ea typeface="微軟正黑體" pitchFamily="34" charset="-120"/>
              </a:rPr>
              <a:t>、收容所物資缺乏</a:t>
            </a:r>
          </a:p>
          <a:p>
            <a:pPr>
              <a:spcAft>
                <a:spcPts val="600"/>
              </a:spcAft>
              <a:buFont typeface="Wingdings" pitchFamily="2" charset="2"/>
              <a:buChar char="u"/>
            </a:pPr>
            <a:r>
              <a:rPr lang="zh-TW" altLang="zh-TW" sz="2000" dirty="0" smtClean="0">
                <a:latin typeface="微軟正黑體" pitchFamily="34" charset="-120"/>
                <a:ea typeface="微軟正黑體" pitchFamily="34" charset="-120"/>
              </a:rPr>
              <a:t>狀況</a:t>
            </a:r>
            <a:r>
              <a:rPr lang="en-US" altLang="zh-TW" sz="2000" dirty="0" smtClean="0">
                <a:latin typeface="微軟正黑體" pitchFamily="34" charset="-120"/>
                <a:ea typeface="微軟正黑體" pitchFamily="34" charset="-120"/>
              </a:rPr>
              <a:t>G</a:t>
            </a:r>
            <a:r>
              <a:rPr lang="zh-TW"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災後環境處理與復課</a:t>
            </a:r>
            <a:endParaRPr lang="en-US" altLang="zh-TW" sz="2000" dirty="0" smtClean="0">
              <a:latin typeface="微軟正黑體" pitchFamily="34" charset="-120"/>
              <a:ea typeface="微軟正黑體" pitchFamily="34" charset="-120"/>
            </a:endParaRPr>
          </a:p>
          <a:p>
            <a:pPr marL="703263">
              <a:lnSpc>
                <a:spcPts val="3900"/>
              </a:lnSpc>
              <a:buFont typeface="Wingdings" pitchFamily="2" charset="2"/>
              <a:buChar char="u"/>
            </a:pPr>
            <a:endParaRPr lang="zh-TW" altLang="en-US" sz="2000" b="0" dirty="0">
              <a:latin typeface="微軟正黑體" pitchFamily="34" charset="-120"/>
              <a:ea typeface="微軟正黑體" pitchFamily="34" charset="-120"/>
            </a:endParaRPr>
          </a:p>
        </p:txBody>
      </p:sp>
      <p:sp>
        <p:nvSpPr>
          <p:cNvPr id="16" name="標題 1"/>
          <p:cNvSpPr txBox="1">
            <a:spLocks/>
          </p:cNvSpPr>
          <p:nvPr/>
        </p:nvSpPr>
        <p:spPr bwMode="gray">
          <a:xfrm>
            <a:off x="899592" y="4119173"/>
            <a:ext cx="136090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Verdana" pitchFamily="34" charset="0"/>
              </a:defRPr>
            </a:lvl2pPr>
            <a:lvl3pPr algn="l" rtl="0" eaLnBrk="1" fontAlgn="base" hangingPunct="1">
              <a:spcBef>
                <a:spcPct val="0"/>
              </a:spcBef>
              <a:spcAft>
                <a:spcPct val="0"/>
              </a:spcAft>
              <a:defRPr sz="3000" b="1">
                <a:solidFill>
                  <a:schemeClr val="tx2"/>
                </a:solidFill>
                <a:latin typeface="Verdana" pitchFamily="34" charset="0"/>
              </a:defRPr>
            </a:lvl3pPr>
            <a:lvl4pPr algn="l" rtl="0" eaLnBrk="1" fontAlgn="base" hangingPunct="1">
              <a:spcBef>
                <a:spcPct val="0"/>
              </a:spcBef>
              <a:spcAft>
                <a:spcPct val="0"/>
              </a:spcAft>
              <a:defRPr sz="3000" b="1">
                <a:solidFill>
                  <a:schemeClr val="tx2"/>
                </a:solidFill>
                <a:latin typeface="Verdana" pitchFamily="34" charset="0"/>
              </a:defRPr>
            </a:lvl4pPr>
            <a:lvl5pPr algn="l" rtl="0" eaLnBrk="1" fontAlgn="base" hangingPunct="1">
              <a:spcBef>
                <a:spcPct val="0"/>
              </a:spcBef>
              <a:spcAft>
                <a:spcPct val="0"/>
              </a:spcAft>
              <a:defRPr sz="3000" b="1">
                <a:solidFill>
                  <a:schemeClr val="tx2"/>
                </a:solidFill>
                <a:latin typeface="Verdana" pitchFamily="34" charset="0"/>
              </a:defRPr>
            </a:lvl5pPr>
            <a:lvl6pPr marL="457200" algn="l" rtl="0" eaLnBrk="1" fontAlgn="base" hangingPunct="1">
              <a:spcBef>
                <a:spcPct val="0"/>
              </a:spcBef>
              <a:spcAft>
                <a:spcPct val="0"/>
              </a:spcAft>
              <a:defRPr sz="3000" b="1">
                <a:solidFill>
                  <a:schemeClr val="tx2"/>
                </a:solidFill>
                <a:latin typeface="Verdana" pitchFamily="34" charset="0"/>
              </a:defRPr>
            </a:lvl6pPr>
            <a:lvl7pPr marL="914400" algn="l" rtl="0" eaLnBrk="1" fontAlgn="base" hangingPunct="1">
              <a:spcBef>
                <a:spcPct val="0"/>
              </a:spcBef>
              <a:spcAft>
                <a:spcPct val="0"/>
              </a:spcAft>
              <a:defRPr sz="3000" b="1">
                <a:solidFill>
                  <a:schemeClr val="tx2"/>
                </a:solidFill>
                <a:latin typeface="Verdana" pitchFamily="34" charset="0"/>
              </a:defRPr>
            </a:lvl7pPr>
            <a:lvl8pPr marL="1371600" algn="l" rtl="0" eaLnBrk="1" fontAlgn="base" hangingPunct="1">
              <a:spcBef>
                <a:spcPct val="0"/>
              </a:spcBef>
              <a:spcAft>
                <a:spcPct val="0"/>
              </a:spcAft>
              <a:defRPr sz="3000" b="1">
                <a:solidFill>
                  <a:schemeClr val="tx2"/>
                </a:solidFill>
                <a:latin typeface="Verdana" pitchFamily="34" charset="0"/>
              </a:defRPr>
            </a:lvl8pPr>
            <a:lvl9pPr marL="1828800" algn="l" rtl="0" eaLnBrk="1" fontAlgn="base" hangingPunct="1">
              <a:spcBef>
                <a:spcPct val="0"/>
              </a:spcBef>
              <a:spcAft>
                <a:spcPct val="0"/>
              </a:spcAft>
              <a:defRPr sz="3000" b="1">
                <a:solidFill>
                  <a:schemeClr val="tx2"/>
                </a:solidFill>
                <a:latin typeface="Verdana" pitchFamily="34" charset="0"/>
              </a:defRPr>
            </a:lvl9pPr>
          </a:lstStyle>
          <a:p>
            <a:r>
              <a:rPr lang="zh-TW" altLang="en-US" sz="2000" dirty="0" smtClean="0">
                <a:solidFill>
                  <a:srgbClr val="FF0000"/>
                </a:solidFill>
                <a:latin typeface="Adobe 繁黑體 Std B" pitchFamily="34" charset="-120"/>
                <a:ea typeface="Adobe 繁黑體 Std B" pitchFamily="34" charset="-120"/>
              </a:rPr>
              <a:t>第二</a:t>
            </a:r>
            <a:r>
              <a:rPr lang="zh-TW" altLang="en-US" sz="2000" dirty="0">
                <a:solidFill>
                  <a:srgbClr val="FF0000"/>
                </a:solidFill>
                <a:latin typeface="Adobe 繁黑體 Std B" pitchFamily="34" charset="-120"/>
                <a:ea typeface="Adobe 繁黑體 Std B" pitchFamily="34" charset="-120"/>
              </a:rPr>
              <a:t>階段</a:t>
            </a:r>
          </a:p>
        </p:txBody>
      </p:sp>
      <p:sp>
        <p:nvSpPr>
          <p:cNvPr id="17" name="圓角矩形 16"/>
          <p:cNvSpPr/>
          <p:nvPr/>
        </p:nvSpPr>
        <p:spPr>
          <a:xfrm>
            <a:off x="6444208" y="3852594"/>
            <a:ext cx="1872208" cy="1532334"/>
          </a:xfrm>
          <a:prstGeom prst="roundRect">
            <a:avLst/>
          </a:prstGeom>
          <a:solidFill>
            <a:schemeClr val="accent4">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zh-TW" altLang="en-US" sz="2800" b="1" dirty="0" smtClean="0">
                <a:latin typeface="微軟正黑體" pitchFamily="34" charset="-120"/>
                <a:ea typeface="微軟正黑體" pitchFamily="34" charset="-120"/>
              </a:rPr>
              <a:t>輻射災害</a:t>
            </a:r>
            <a:endParaRPr lang="en-US" altLang="zh-TW" sz="2800" b="1" dirty="0" smtClean="0">
              <a:latin typeface="微軟正黑體" pitchFamily="34" charset="-120"/>
              <a:ea typeface="微軟正黑體" pitchFamily="34" charset="-120"/>
            </a:endParaRPr>
          </a:p>
          <a:p>
            <a:pPr algn="ctr"/>
            <a:r>
              <a:rPr lang="zh-TW" altLang="en-US" sz="2800" b="1" dirty="0" smtClean="0">
                <a:latin typeface="微軟正黑體" pitchFamily="34" charset="-120"/>
                <a:ea typeface="微軟正黑體" pitchFamily="34" charset="-120"/>
              </a:rPr>
              <a:t>議題研擬</a:t>
            </a:r>
            <a:endParaRPr lang="en-US" altLang="zh-TW" sz="2800" b="1" dirty="0" smtClean="0">
              <a:latin typeface="微軟正黑體" pitchFamily="34" charset="-120"/>
              <a:ea typeface="微軟正黑體" pitchFamily="34" charset="-120"/>
            </a:endParaRPr>
          </a:p>
          <a:p>
            <a:pPr algn="ctr"/>
            <a:r>
              <a:rPr lang="zh-TW" altLang="en-US" sz="2800" b="1" dirty="0" smtClean="0">
                <a:latin typeface="微軟正黑體" pitchFamily="34" charset="-120"/>
                <a:ea typeface="微軟正黑體" pitchFamily="34" charset="-120"/>
              </a:rPr>
              <a:t>示範案</a:t>
            </a:r>
            <a:r>
              <a:rPr lang="zh-TW" altLang="en-US" sz="2800" b="1" dirty="0">
                <a:latin typeface="微軟正黑體" pitchFamily="34" charset="-120"/>
                <a:ea typeface="微軟正黑體" pitchFamily="34" charset="-120"/>
              </a:rPr>
              <a:t>例</a:t>
            </a:r>
          </a:p>
        </p:txBody>
      </p:sp>
    </p:spTree>
    <p:extLst>
      <p:ext uri="{BB962C8B-B14F-4D97-AF65-F5344CB8AC3E}">
        <p14:creationId xmlns:p14="http://schemas.microsoft.com/office/powerpoint/2010/main" val="2063959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4</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latin typeface="微軟正黑體" pitchFamily="34" charset="-120"/>
                <a:ea typeface="微軟正黑體" pitchFamily="34" charset="-120"/>
                <a:cs typeface="Arial" charset="0"/>
              </a:rPr>
              <a:t>地震</a:t>
            </a:r>
            <a:r>
              <a:rPr lang="zh-TW" altLang="en-US" sz="1800" b="1" dirty="0">
                <a:solidFill>
                  <a:srgbClr val="0C0D03"/>
                </a:solidFill>
                <a:latin typeface="微軟正黑體" pitchFamily="34" charset="-120"/>
                <a:ea typeface="微軟正黑體" pitchFamily="34" charset="-120"/>
                <a:cs typeface="Arial" charset="0"/>
              </a:rPr>
              <a:t>海嘯</a:t>
            </a:r>
          </a:p>
        </p:txBody>
      </p:sp>
      <p:cxnSp>
        <p:nvCxnSpPr>
          <p:cNvPr id="22" name="直線接點 21"/>
          <p:cNvCxnSpPr/>
          <p:nvPr/>
        </p:nvCxnSpPr>
        <p:spPr>
          <a:xfrm>
            <a:off x="2151738"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83751"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644008" y="6011996"/>
            <a:ext cx="6523884" cy="369332"/>
          </a:xfrm>
          <a:prstGeom prst="rect">
            <a:avLst/>
          </a:prstGeom>
        </p:spPr>
        <p:txBody>
          <a:bodyPr wrap="square">
            <a:spAutoFit/>
          </a:bodyPr>
          <a:lstStyle/>
          <a:p>
            <a:r>
              <a:rPr lang="zh-TW" altLang="en-US" dirty="0">
                <a:solidFill>
                  <a:srgbClr val="0C0D03"/>
                </a:solidFill>
                <a:latin typeface="微軟正黑體" pitchFamily="34" charset="-120"/>
                <a:ea typeface="微軟正黑體" pitchFamily="34" charset="-120"/>
              </a:rPr>
              <a:t>資料詳洽：萬里區大鵬國小 校長謝正平 電話：</a:t>
            </a:r>
            <a:r>
              <a:rPr lang="en-US" altLang="zh-TW" dirty="0">
                <a:solidFill>
                  <a:srgbClr val="0C0D03"/>
                </a:solidFill>
                <a:latin typeface="微軟正黑體" pitchFamily="34" charset="-120"/>
                <a:ea typeface="微軟正黑體" pitchFamily="34" charset="-120"/>
              </a:rPr>
              <a:t>2498-8131</a:t>
            </a:r>
            <a:r>
              <a:rPr lang="zh-TW" altLang="en-US" dirty="0">
                <a:solidFill>
                  <a:srgbClr val="0C0D03"/>
                </a:solidFill>
                <a:latin typeface="微軟正黑體" pitchFamily="34" charset="-120"/>
                <a:ea typeface="微軟正黑體" pitchFamily="34" charset="-120"/>
              </a:rPr>
              <a:t>轉</a:t>
            </a:r>
            <a:r>
              <a:rPr lang="en-US" altLang="zh-TW" dirty="0">
                <a:solidFill>
                  <a:srgbClr val="0C0D03"/>
                </a:solidFill>
                <a:latin typeface="微軟正黑體" pitchFamily="34" charset="-120"/>
                <a:ea typeface="微軟正黑體" pitchFamily="34" charset="-120"/>
              </a:rPr>
              <a:t>10</a:t>
            </a:r>
            <a:endParaRPr lang="zh-TW" altLang="en-US" dirty="0">
              <a:solidFill>
                <a:srgbClr val="0C0D03"/>
              </a:solidFill>
              <a:latin typeface="微軟正黑體" pitchFamily="34" charset="-120"/>
              <a:ea typeface="微軟正黑體" pitchFamily="34" charset="-120"/>
            </a:endParaRPr>
          </a:p>
        </p:txBody>
      </p:sp>
      <p:sp>
        <p:nvSpPr>
          <p:cNvPr id="5" name="矩形 4"/>
          <p:cNvSpPr/>
          <p:nvPr/>
        </p:nvSpPr>
        <p:spPr>
          <a:xfrm>
            <a:off x="539551" y="1916832"/>
            <a:ext cx="8278085" cy="1477328"/>
          </a:xfrm>
          <a:prstGeom prst="rect">
            <a:avLst/>
          </a:prstGeom>
        </p:spPr>
        <p:txBody>
          <a:bodyPr wrap="square">
            <a:spAutoFit/>
          </a:bodyPr>
          <a:lstStyle/>
          <a:p>
            <a:r>
              <a:rPr lang="zh-TW" altLang="en-US" dirty="0" smtClean="0">
                <a:solidFill>
                  <a:srgbClr val="0C0D03"/>
                </a:solidFill>
                <a:latin typeface="微軟正黑體" pitchFamily="34" charset="-120"/>
                <a:ea typeface="微軟正黑體" pitchFamily="34" charset="-120"/>
              </a:rPr>
              <a:t>         本校</a:t>
            </a:r>
            <a:r>
              <a:rPr lang="zh-TW" altLang="en-US" dirty="0">
                <a:solidFill>
                  <a:srgbClr val="0C0D03"/>
                </a:solidFill>
                <a:latin typeface="微軟正黑體" pitchFamily="34" charset="-120"/>
                <a:ea typeface="微軟正黑體" pitchFamily="34" charset="-120"/>
              </a:rPr>
              <a:t>辦理這次的</a:t>
            </a:r>
            <a:r>
              <a:rPr lang="zh-TW" altLang="en-US" b="1" dirty="0">
                <a:solidFill>
                  <a:srgbClr val="0C0D03"/>
                </a:solidFill>
                <a:latin typeface="微軟正黑體" pitchFamily="34" charset="-120"/>
                <a:ea typeface="微軟正黑體" pitchFamily="34" charset="-120"/>
              </a:rPr>
              <a:t>複合式逃生演練</a:t>
            </a:r>
            <a:r>
              <a:rPr lang="zh-TW" altLang="en-US" dirty="0">
                <a:solidFill>
                  <a:srgbClr val="0C0D03"/>
                </a:solidFill>
                <a:latin typeface="微軟正黑體" pitchFamily="34" charset="-120"/>
                <a:ea typeface="微軟正黑體" pitchFamily="34" charset="-120"/>
              </a:rPr>
              <a:t>，最主要的目的就是建立師生正確的逃生觀念，藉由事前的演練，讓災難發生時的逃生過程更加順暢，確保師生安全。在演練之前為了保證學生安全，學校提前開始積極鍛鍊學生體力，並帶領三年級學生先做一次預演，以確認學生體能已可以負擔，避免演練當天學生有身體不適的情況發生。</a:t>
            </a:r>
          </a:p>
        </p:txBody>
      </p:sp>
      <p:sp>
        <p:nvSpPr>
          <p:cNvPr id="7" name="矩形 6"/>
          <p:cNvSpPr/>
          <p:nvPr/>
        </p:nvSpPr>
        <p:spPr>
          <a:xfrm>
            <a:off x="576064" y="3762906"/>
            <a:ext cx="4572000" cy="1754326"/>
          </a:xfrm>
          <a:prstGeom prst="rect">
            <a:avLst/>
          </a:prstGeom>
        </p:spPr>
        <p:txBody>
          <a:bodyPr>
            <a:spAutoFit/>
          </a:bodyPr>
          <a:lstStyle/>
          <a:p>
            <a:r>
              <a:rPr lang="zh-TW" altLang="en-US" dirty="0" smtClean="0">
                <a:solidFill>
                  <a:srgbClr val="0C0D03"/>
                </a:solidFill>
                <a:latin typeface="微軟正黑體" pitchFamily="34" charset="-120"/>
                <a:ea typeface="微軟正黑體" pitchFamily="34" charset="-120"/>
              </a:rPr>
              <a:t>        謝正平</a:t>
            </a:r>
            <a:r>
              <a:rPr lang="zh-TW" altLang="en-US" dirty="0">
                <a:solidFill>
                  <a:srgbClr val="0C0D03"/>
                </a:solidFill>
                <a:latin typeface="微軟正黑體" pitchFamily="34" charset="-120"/>
                <a:ea typeface="微軟正黑體" pitchFamily="34" charset="-120"/>
              </a:rPr>
              <a:t>校長表示，</a:t>
            </a:r>
            <a:r>
              <a:rPr lang="zh-TW" altLang="en-US" b="1" dirty="0">
                <a:solidFill>
                  <a:srgbClr val="0C0D03"/>
                </a:solidFill>
                <a:latin typeface="微軟正黑體" pitchFamily="34" charset="-120"/>
                <a:ea typeface="微軟正黑體" pitchFamily="34" charset="-120"/>
              </a:rPr>
              <a:t>各校的地理環境不同，應該依據自己學校特殊的周邊環境及交通狀況，規劃防海嘯緊急逃生路線及集合點</a:t>
            </a:r>
            <a:r>
              <a:rPr lang="zh-TW" altLang="en-US" dirty="0">
                <a:solidFill>
                  <a:srgbClr val="0C0D03"/>
                </a:solidFill>
                <a:latin typeface="微軟正黑體" pitchFamily="34" charset="-120"/>
                <a:ea typeface="微軟正黑體" pitchFamily="34" charset="-120"/>
              </a:rPr>
              <a:t>，平時也應該建立學校的防災卡，並將逃生方式告知當地區公所及家長，以便災後因通訊中斷無法聯絡時，家人可依此與學生團聚。</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4980" y="3170704"/>
            <a:ext cx="3698007" cy="277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7258362" y="1413565"/>
            <a:ext cx="1107996" cy="369332"/>
          </a:xfrm>
          <a:prstGeom prst="rect">
            <a:avLst/>
          </a:prstGeom>
        </p:spPr>
        <p:txBody>
          <a:bodyPr wrap="none">
            <a:spAutoFit/>
          </a:bodyPr>
          <a:lstStyle/>
          <a:p>
            <a:r>
              <a:rPr lang="zh-TW" altLang="en-US" b="1" dirty="0" smtClean="0">
                <a:solidFill>
                  <a:srgbClr val="0C0D03"/>
                </a:solidFill>
                <a:latin typeface="標楷體" pitchFamily="65" charset="-120"/>
                <a:ea typeface="標楷體" pitchFamily="65" charset="-120"/>
                <a:cs typeface="Arial" charset="0"/>
              </a:rPr>
              <a:t>案例分享</a:t>
            </a:r>
            <a:endParaRPr lang="zh-TW" altLang="en-US" b="1" dirty="0">
              <a:solidFill>
                <a:srgbClr val="0C0D03"/>
              </a:solidFill>
            </a:endParaRPr>
          </a:p>
        </p:txBody>
      </p:sp>
    </p:spTree>
    <p:extLst>
      <p:ext uri="{BB962C8B-B14F-4D97-AF65-F5344CB8AC3E}">
        <p14:creationId xmlns:p14="http://schemas.microsoft.com/office/powerpoint/2010/main" val="5698322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40</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291581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b="1" dirty="0">
              <a:solidFill>
                <a:srgbClr val="7030A0"/>
              </a:solidFill>
              <a:latin typeface="微軟正黑體" pitchFamily="34" charset="-120"/>
              <a:ea typeface="微軟正黑體" pitchFamily="34" charset="-120"/>
              <a:cs typeface="Arial" charset="0"/>
            </a:endParaRPr>
          </a:p>
        </p:txBody>
      </p:sp>
      <p:cxnSp>
        <p:nvCxnSpPr>
          <p:cNvPr id="29" name="直線接點 28"/>
          <p:cNvCxnSpPr/>
          <p:nvPr/>
        </p:nvCxnSpPr>
        <p:spPr>
          <a:xfrm>
            <a:off x="4067944"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211960"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議題對策</a:t>
            </a: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4" name="圓角矩形 13"/>
          <p:cNvSpPr/>
          <p:nvPr/>
        </p:nvSpPr>
        <p:spPr>
          <a:xfrm>
            <a:off x="3779912" y="5243670"/>
            <a:ext cx="1296144" cy="1328023"/>
          </a:xfrm>
          <a:prstGeom prst="roundRect">
            <a:avLst/>
          </a:prstGeom>
          <a:solidFill>
            <a:schemeClr val="accent4">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地震災害</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海嘯災害</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議題研擬</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示範案</a:t>
            </a:r>
            <a:r>
              <a:rPr lang="zh-TW" altLang="en-US" b="1" dirty="0">
                <a:latin typeface="微軟正黑體" pitchFamily="34" charset="-120"/>
                <a:ea typeface="微軟正黑體" pitchFamily="34" charset="-120"/>
              </a:rPr>
              <a:t>例</a:t>
            </a:r>
          </a:p>
        </p:txBody>
      </p:sp>
      <p:sp>
        <p:nvSpPr>
          <p:cNvPr id="15" name="矩形 14"/>
          <p:cNvSpPr/>
          <p:nvPr/>
        </p:nvSpPr>
        <p:spPr>
          <a:xfrm>
            <a:off x="767839" y="2217638"/>
            <a:ext cx="2718048" cy="923330"/>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一</a:t>
            </a:r>
            <a:r>
              <a:rPr lang="zh-TW" altLang="en-US" b="1" dirty="0">
                <a:solidFill>
                  <a:srgbClr val="0C0D03"/>
                </a:solidFill>
                <a:latin typeface="微軟正黑體" pitchFamily="34" charset="-120"/>
                <a:ea typeface="微軟正黑體" pitchFamily="34" charset="-120"/>
              </a:rPr>
              <a:t>、事故發生與</a:t>
            </a:r>
            <a:r>
              <a:rPr lang="zh-TW" altLang="en-US" b="1" dirty="0" smtClean="0">
                <a:solidFill>
                  <a:srgbClr val="0C0D03"/>
                </a:solidFill>
                <a:latin typeface="微軟正黑體" pitchFamily="34" charset="-120"/>
                <a:ea typeface="微軟正黑體" pitchFamily="34" charset="-120"/>
              </a:rPr>
              <a:t>察覺</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情境</a:t>
            </a:r>
            <a:r>
              <a:rPr lang="zh-TW" altLang="en-US" b="1" dirty="0">
                <a:solidFill>
                  <a:srgbClr val="0C0D03"/>
                </a:solidFill>
                <a:latin typeface="微軟正黑體" pitchFamily="34" charset="-120"/>
                <a:ea typeface="微軟正黑體" pitchFamily="34" charset="-120"/>
              </a:rPr>
              <a:t>模擬與介紹</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師生</a:t>
            </a:r>
            <a:r>
              <a:rPr lang="zh-TW" altLang="en-US" b="1" dirty="0">
                <a:solidFill>
                  <a:srgbClr val="0C0D03"/>
                </a:solidFill>
                <a:latin typeface="微軟正黑體" pitchFamily="34" charset="-120"/>
                <a:ea typeface="微軟正黑體" pitchFamily="34" charset="-120"/>
              </a:rPr>
              <a:t>安撫與</a:t>
            </a:r>
            <a:r>
              <a:rPr lang="zh-TW" altLang="en-US" b="1" dirty="0" smtClean="0">
                <a:solidFill>
                  <a:srgbClr val="0C0D03"/>
                </a:solidFill>
                <a:latin typeface="微軟正黑體" pitchFamily="34" charset="-120"/>
                <a:ea typeface="微軟正黑體" pitchFamily="34" charset="-120"/>
              </a:rPr>
              <a:t>指導</a:t>
            </a:r>
            <a:endParaRPr lang="zh-TW" altLang="en-US" b="1" dirty="0">
              <a:solidFill>
                <a:srgbClr val="0C0D03"/>
              </a:solidFill>
              <a:latin typeface="微軟正黑體" pitchFamily="34" charset="-120"/>
              <a:ea typeface="微軟正黑體" pitchFamily="34" charset="-120"/>
            </a:endParaRPr>
          </a:p>
        </p:txBody>
      </p:sp>
      <p:sp>
        <p:nvSpPr>
          <p:cNvPr id="16" name="矩形 15"/>
          <p:cNvSpPr/>
          <p:nvPr/>
        </p:nvSpPr>
        <p:spPr>
          <a:xfrm>
            <a:off x="767839" y="3212976"/>
            <a:ext cx="3097811" cy="923330"/>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二</a:t>
            </a:r>
            <a:r>
              <a:rPr lang="zh-TW" altLang="en-US" b="1" dirty="0">
                <a:solidFill>
                  <a:srgbClr val="0C0D03"/>
                </a:solidFill>
                <a:latin typeface="微軟正黑體" pitchFamily="34" charset="-120"/>
                <a:ea typeface="微軟正黑體" pitchFamily="34" charset="-120"/>
              </a:rPr>
              <a:t>、學生逃離與避難</a:t>
            </a:r>
            <a:r>
              <a:rPr lang="zh-TW" altLang="en-US" b="1" dirty="0" smtClean="0">
                <a:solidFill>
                  <a:srgbClr val="0C0D03"/>
                </a:solidFill>
                <a:latin typeface="微軟正黑體" pitchFamily="34" charset="-120"/>
                <a:ea typeface="微軟正黑體" pitchFamily="34" charset="-120"/>
              </a:rPr>
              <a:t>指導</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師生</a:t>
            </a:r>
            <a:r>
              <a:rPr lang="zh-TW" altLang="en-US" b="1" dirty="0">
                <a:solidFill>
                  <a:srgbClr val="0C0D03"/>
                </a:solidFill>
                <a:latin typeface="微軟正黑體" pitchFamily="34" charset="-120"/>
                <a:ea typeface="微軟正黑體" pitchFamily="34" charset="-120"/>
              </a:rPr>
              <a:t>避難與</a:t>
            </a:r>
            <a:r>
              <a:rPr lang="zh-TW" altLang="en-US" b="1" dirty="0" smtClean="0">
                <a:solidFill>
                  <a:srgbClr val="0C0D03"/>
                </a:solidFill>
                <a:latin typeface="微軟正黑體" pitchFamily="34" charset="-120"/>
                <a:ea typeface="微軟正黑體" pitchFamily="34" charset="-120"/>
              </a:rPr>
              <a:t>疏散</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疏散</a:t>
            </a:r>
            <a:r>
              <a:rPr lang="zh-TW" altLang="en-US" b="1" dirty="0">
                <a:solidFill>
                  <a:srgbClr val="0C0D03"/>
                </a:solidFill>
                <a:latin typeface="微軟正黑體" pitchFamily="34" charset="-120"/>
                <a:ea typeface="微軟正黑體" pitchFamily="34" charset="-120"/>
              </a:rPr>
              <a:t>隊員引導與</a:t>
            </a:r>
            <a:r>
              <a:rPr lang="zh-TW" altLang="en-US" b="1" dirty="0" smtClean="0">
                <a:solidFill>
                  <a:srgbClr val="0C0D03"/>
                </a:solidFill>
                <a:latin typeface="微軟正黑體" pitchFamily="34" charset="-120"/>
                <a:ea typeface="微軟正黑體" pitchFamily="34" charset="-120"/>
              </a:rPr>
              <a:t>清查</a:t>
            </a:r>
            <a:endParaRPr lang="zh-TW" altLang="en-US" b="1" dirty="0">
              <a:solidFill>
                <a:srgbClr val="0C0D03"/>
              </a:solidFill>
              <a:latin typeface="微軟正黑體" pitchFamily="34" charset="-120"/>
              <a:ea typeface="微軟正黑體" pitchFamily="34" charset="-120"/>
            </a:endParaRPr>
          </a:p>
        </p:txBody>
      </p:sp>
      <p:sp>
        <p:nvSpPr>
          <p:cNvPr id="17" name="矩形 16"/>
          <p:cNvSpPr/>
          <p:nvPr/>
        </p:nvSpPr>
        <p:spPr>
          <a:xfrm>
            <a:off x="767839" y="4221088"/>
            <a:ext cx="4572000" cy="1477328"/>
          </a:xfrm>
          <a:prstGeom prst="rect">
            <a:avLst/>
          </a:prstGeom>
        </p:spPr>
        <p:txBody>
          <a:bodyPr>
            <a:spAutoFit/>
          </a:bodyPr>
          <a:lstStyle/>
          <a:p>
            <a:r>
              <a:rPr lang="zh-TW" altLang="en-US" b="1" dirty="0" smtClean="0">
                <a:solidFill>
                  <a:srgbClr val="0C0D03"/>
                </a:solidFill>
                <a:latin typeface="微軟正黑體" pitchFamily="34" charset="-120"/>
                <a:ea typeface="微軟正黑體" pitchFamily="34" charset="-120"/>
              </a:rPr>
              <a:t>三、災情</a:t>
            </a:r>
            <a:r>
              <a:rPr lang="zh-TW" altLang="en-US" b="1" dirty="0">
                <a:solidFill>
                  <a:srgbClr val="0C0D03"/>
                </a:solidFill>
                <a:latin typeface="微軟正黑體" pitchFamily="34" charset="-120"/>
                <a:ea typeface="微軟正黑體" pitchFamily="34" charset="-120"/>
              </a:rPr>
              <a:t>發佈和緊急應變組織的</a:t>
            </a:r>
            <a:r>
              <a:rPr lang="zh-TW" altLang="en-US" b="1" dirty="0" smtClean="0">
                <a:solidFill>
                  <a:srgbClr val="0C0D03"/>
                </a:solidFill>
                <a:latin typeface="微軟正黑體" pitchFamily="34" charset="-120"/>
                <a:ea typeface="微軟正黑體" pitchFamily="34" charset="-120"/>
              </a:rPr>
              <a:t>啟動</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災害</a:t>
            </a:r>
            <a:r>
              <a:rPr lang="zh-TW" altLang="en-US" b="1" dirty="0">
                <a:solidFill>
                  <a:srgbClr val="0C0D03"/>
                </a:solidFill>
                <a:latin typeface="微軟正黑體" pitchFamily="34" charset="-120"/>
                <a:ea typeface="微軟正黑體" pitchFamily="34" charset="-120"/>
              </a:rPr>
              <a:t>應變小組成立與啟動</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校園</a:t>
            </a:r>
            <a:r>
              <a:rPr lang="zh-TW" altLang="en-US" b="1" dirty="0">
                <a:solidFill>
                  <a:srgbClr val="0C0D03"/>
                </a:solidFill>
                <a:latin typeface="微軟正黑體" pitchFamily="34" charset="-120"/>
                <a:ea typeface="微軟正黑體" pitchFamily="34" charset="-120"/>
              </a:rPr>
              <a:t>災情勘察與回報</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人數</a:t>
            </a:r>
            <a:r>
              <a:rPr lang="zh-TW" altLang="en-US" b="1" dirty="0">
                <a:solidFill>
                  <a:srgbClr val="0C0D03"/>
                </a:solidFill>
                <a:latin typeface="微軟正黑體" pitchFamily="34" charset="-120"/>
                <a:ea typeface="微軟正黑體" pitchFamily="34" charset="-120"/>
              </a:rPr>
              <a:t>統計與回報</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災情</a:t>
            </a:r>
            <a:r>
              <a:rPr lang="zh-TW" altLang="en-US" b="1" dirty="0">
                <a:solidFill>
                  <a:srgbClr val="0C0D03"/>
                </a:solidFill>
                <a:latin typeface="微軟正黑體" pitchFamily="34" charset="-120"/>
                <a:ea typeface="微軟正黑體" pitchFamily="34" charset="-120"/>
              </a:rPr>
              <a:t>掌握與回報	</a:t>
            </a:r>
          </a:p>
        </p:txBody>
      </p:sp>
      <p:sp>
        <p:nvSpPr>
          <p:cNvPr id="18" name="標題 1"/>
          <p:cNvSpPr txBox="1">
            <a:spLocks/>
          </p:cNvSpPr>
          <p:nvPr/>
        </p:nvSpPr>
        <p:spPr bwMode="gray">
          <a:xfrm>
            <a:off x="911577" y="1629936"/>
            <a:ext cx="1343997"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charset="0"/>
              </a:defRPr>
            </a:lvl2pPr>
            <a:lvl3pPr algn="l" rtl="0" fontAlgn="base">
              <a:spcBef>
                <a:spcPct val="0"/>
              </a:spcBef>
              <a:spcAft>
                <a:spcPct val="0"/>
              </a:spcAft>
              <a:defRPr sz="4400" b="1">
                <a:solidFill>
                  <a:srgbClr val="FFFFFF"/>
                </a:solidFill>
                <a:latin typeface="Arial" charset="0"/>
              </a:defRPr>
            </a:lvl3pPr>
            <a:lvl4pPr algn="l" rtl="0" fontAlgn="base">
              <a:spcBef>
                <a:spcPct val="0"/>
              </a:spcBef>
              <a:spcAft>
                <a:spcPct val="0"/>
              </a:spcAft>
              <a:defRPr sz="4400" b="1">
                <a:solidFill>
                  <a:srgbClr val="FFFFFF"/>
                </a:solidFill>
                <a:latin typeface="Arial" charset="0"/>
              </a:defRPr>
            </a:lvl4pPr>
            <a:lvl5pPr algn="l" rtl="0" fontAlgn="base">
              <a:spcBef>
                <a:spcPct val="0"/>
              </a:spcBef>
              <a:spcAft>
                <a:spcPct val="0"/>
              </a:spcAft>
              <a:defRPr sz="4400" b="1">
                <a:solidFill>
                  <a:srgbClr val="FFFFFF"/>
                </a:solidFill>
                <a:latin typeface="Arial" charset="0"/>
              </a:defRPr>
            </a:lvl5pPr>
            <a:lvl6pPr marL="457200" algn="l" rtl="0" fontAlgn="base">
              <a:spcBef>
                <a:spcPct val="0"/>
              </a:spcBef>
              <a:spcAft>
                <a:spcPct val="0"/>
              </a:spcAft>
              <a:defRPr sz="4400" b="1">
                <a:solidFill>
                  <a:srgbClr val="FFFFFF"/>
                </a:solidFill>
                <a:latin typeface="Arial" charset="0"/>
              </a:defRPr>
            </a:lvl6pPr>
            <a:lvl7pPr marL="914400" algn="l" rtl="0" fontAlgn="base">
              <a:spcBef>
                <a:spcPct val="0"/>
              </a:spcBef>
              <a:spcAft>
                <a:spcPct val="0"/>
              </a:spcAft>
              <a:defRPr sz="4400" b="1">
                <a:solidFill>
                  <a:srgbClr val="FFFFFF"/>
                </a:solidFill>
                <a:latin typeface="Arial" charset="0"/>
              </a:defRPr>
            </a:lvl7pPr>
            <a:lvl8pPr marL="1371600" algn="l" rtl="0" fontAlgn="base">
              <a:spcBef>
                <a:spcPct val="0"/>
              </a:spcBef>
              <a:spcAft>
                <a:spcPct val="0"/>
              </a:spcAft>
              <a:defRPr sz="4400" b="1">
                <a:solidFill>
                  <a:srgbClr val="FFFFFF"/>
                </a:solidFill>
                <a:latin typeface="Arial" charset="0"/>
              </a:defRPr>
            </a:lvl8pPr>
            <a:lvl9pPr marL="1828800" algn="l" rtl="0" fontAlgn="base">
              <a:spcBef>
                <a:spcPct val="0"/>
              </a:spcBef>
              <a:spcAft>
                <a:spcPct val="0"/>
              </a:spcAft>
              <a:defRPr sz="4400" b="1">
                <a:solidFill>
                  <a:srgbClr val="FFFFFF"/>
                </a:solidFill>
                <a:latin typeface="Arial" charset="0"/>
              </a:defRPr>
            </a:lvl9pPr>
          </a:lstStyle>
          <a:p>
            <a:r>
              <a:rPr lang="zh-TW" altLang="en-US" sz="2000" dirty="0" smtClean="0">
                <a:solidFill>
                  <a:srgbClr val="FF0000"/>
                </a:solidFill>
                <a:latin typeface="Adobe 繁黑體 Std B" pitchFamily="34" charset="-120"/>
                <a:ea typeface="Adobe 繁黑體 Std B" pitchFamily="34" charset="-120"/>
              </a:rPr>
              <a:t>第一階段</a:t>
            </a:r>
            <a:endParaRPr lang="zh-TW" altLang="en-US" sz="2000" dirty="0">
              <a:solidFill>
                <a:srgbClr val="FF0000"/>
              </a:solidFill>
              <a:latin typeface="Adobe 繁黑體 Std B" pitchFamily="34" charset="-120"/>
              <a:ea typeface="Adobe 繁黑體 Std B" pitchFamily="34" charset="-120"/>
            </a:endParaRPr>
          </a:p>
        </p:txBody>
      </p:sp>
      <p:sp>
        <p:nvSpPr>
          <p:cNvPr id="19" name="矩形 18"/>
          <p:cNvSpPr/>
          <p:nvPr/>
        </p:nvSpPr>
        <p:spPr>
          <a:xfrm>
            <a:off x="5148064" y="2204864"/>
            <a:ext cx="3004322" cy="1200329"/>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四、緊急搜救與傷患救助</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失蹤人員搜救與處理</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傷患急救與後送</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家長聯繫與說明	</a:t>
            </a:r>
            <a:endParaRPr lang="zh-TW" altLang="en-US" b="1" dirty="0">
              <a:solidFill>
                <a:srgbClr val="0C0D03"/>
              </a:solidFill>
              <a:latin typeface="微軟正黑體" pitchFamily="34" charset="-120"/>
              <a:ea typeface="微軟正黑體" pitchFamily="34" charset="-120"/>
            </a:endParaRPr>
          </a:p>
        </p:txBody>
      </p:sp>
      <p:sp>
        <p:nvSpPr>
          <p:cNvPr id="20" name="矩形 19"/>
          <p:cNvSpPr/>
          <p:nvPr/>
        </p:nvSpPr>
        <p:spPr>
          <a:xfrm>
            <a:off x="5177445" y="3523368"/>
            <a:ext cx="3643027" cy="1200329"/>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五、海嘯警報發</a:t>
            </a:r>
            <a:r>
              <a:rPr lang="zh-TW" altLang="en-US" b="1" dirty="0">
                <a:solidFill>
                  <a:srgbClr val="0C0D03"/>
                </a:solidFill>
                <a:latin typeface="微軟正黑體" pitchFamily="34" charset="-120"/>
                <a:ea typeface="微軟正黑體" pitchFamily="34" charset="-120"/>
              </a:rPr>
              <a:t>佈</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a:solidFill>
                  <a:srgbClr val="0C0D03"/>
                </a:solidFill>
                <a:latin typeface="微軟正黑體" pitchFamily="34" charset="-120"/>
                <a:ea typeface="微軟正黑體" pitchFamily="34" charset="-120"/>
              </a:rPr>
              <a:t>師生避難與疏散</a:t>
            </a:r>
            <a:endParaRPr lang="en-US" altLang="zh-TW"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a:solidFill>
                  <a:srgbClr val="0C0D03"/>
                </a:solidFill>
                <a:latin typeface="微軟正黑體" pitchFamily="34" charset="-120"/>
                <a:ea typeface="微軟正黑體" pitchFamily="34" charset="-120"/>
              </a:rPr>
              <a:t>人數統計與回報</a:t>
            </a:r>
          </a:p>
          <a:p>
            <a:pPr marL="742950" lvl="1" indent="-285750">
              <a:buFont typeface="Wingdings" pitchFamily="2" charset="2"/>
              <a:buChar char="u"/>
            </a:pPr>
            <a:r>
              <a:rPr lang="zh-TW" altLang="en-US" b="1" dirty="0">
                <a:solidFill>
                  <a:srgbClr val="0C0D03"/>
                </a:solidFill>
                <a:latin typeface="微軟正黑體" pitchFamily="34" charset="-120"/>
                <a:ea typeface="微軟正黑體" pitchFamily="34" charset="-120"/>
              </a:rPr>
              <a:t>設立緊急服務站</a:t>
            </a:r>
          </a:p>
        </p:txBody>
      </p:sp>
      <p:sp>
        <p:nvSpPr>
          <p:cNvPr id="21" name="矩形 20"/>
          <p:cNvSpPr/>
          <p:nvPr/>
        </p:nvSpPr>
        <p:spPr>
          <a:xfrm>
            <a:off x="5295152" y="5034140"/>
            <a:ext cx="2822637" cy="1200329"/>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六</a:t>
            </a:r>
            <a:r>
              <a:rPr lang="zh-TW" altLang="en-US" b="1" dirty="0">
                <a:solidFill>
                  <a:srgbClr val="0C0D03"/>
                </a:solidFill>
                <a:latin typeface="微軟正黑體" pitchFamily="34" charset="-120"/>
                <a:ea typeface="微軟正黑體" pitchFamily="34" charset="-120"/>
              </a:rPr>
              <a:t>、學生領回與</a:t>
            </a:r>
            <a:r>
              <a:rPr lang="zh-TW" altLang="en-US" b="1" dirty="0" smtClean="0">
                <a:solidFill>
                  <a:srgbClr val="0C0D03"/>
                </a:solidFill>
                <a:latin typeface="微軟正黑體" pitchFamily="34" charset="-120"/>
                <a:ea typeface="微軟正黑體" pitchFamily="34" charset="-120"/>
              </a:rPr>
              <a:t>回報</a:t>
            </a:r>
            <a:endParaRPr lang="en-US" altLang="zh-TW" b="1" dirty="0" smtClean="0">
              <a:solidFill>
                <a:srgbClr val="0C0D03"/>
              </a:solidFill>
              <a:latin typeface="微軟正黑體" pitchFamily="34" charset="-120"/>
              <a:ea typeface="微軟正黑體" pitchFamily="34" charset="-120"/>
            </a:endParaRPr>
          </a:p>
          <a:p>
            <a:endParaRPr lang="zh-TW" altLang="en-US" b="1" dirty="0">
              <a:solidFill>
                <a:srgbClr val="0C0D03"/>
              </a:solidFill>
              <a:latin typeface="微軟正黑體" pitchFamily="34" charset="-120"/>
              <a:ea typeface="微軟正黑體" pitchFamily="34" charset="-120"/>
            </a:endParaRPr>
          </a:p>
          <a:p>
            <a:r>
              <a:rPr lang="zh-TW" altLang="en-US" b="1" dirty="0">
                <a:solidFill>
                  <a:srgbClr val="0C0D03"/>
                </a:solidFill>
                <a:latin typeface="微軟正黑體" pitchFamily="34" charset="-120"/>
                <a:ea typeface="微軟正黑體" pitchFamily="34" charset="-120"/>
              </a:rPr>
              <a:t>七、災情掌握</a:t>
            </a:r>
            <a:r>
              <a:rPr lang="zh-TW" altLang="en-US" b="1" dirty="0" smtClean="0">
                <a:solidFill>
                  <a:srgbClr val="0C0D03"/>
                </a:solidFill>
                <a:latin typeface="微軟正黑體" pitchFamily="34" charset="-120"/>
                <a:ea typeface="微軟正黑體" pitchFamily="34" charset="-120"/>
              </a:rPr>
              <a:t>與</a:t>
            </a:r>
            <a:r>
              <a:rPr lang="zh-TW" altLang="en-US" b="1" dirty="0">
                <a:solidFill>
                  <a:srgbClr val="0C0D03"/>
                </a:solidFill>
                <a:latin typeface="微軟正黑體" pitchFamily="34" charset="-120"/>
                <a:ea typeface="微軟正黑體" pitchFamily="34" charset="-120"/>
              </a:rPr>
              <a:t>通報	</a:t>
            </a:r>
          </a:p>
        </p:txBody>
      </p:sp>
      <p:sp>
        <p:nvSpPr>
          <p:cNvPr id="22" name="標題 1"/>
          <p:cNvSpPr txBox="1">
            <a:spLocks/>
          </p:cNvSpPr>
          <p:nvPr/>
        </p:nvSpPr>
        <p:spPr bwMode="gray">
          <a:xfrm>
            <a:off x="5292080" y="1629936"/>
            <a:ext cx="136090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Verdana" pitchFamily="34" charset="0"/>
              </a:defRPr>
            </a:lvl2pPr>
            <a:lvl3pPr algn="l" rtl="0" eaLnBrk="1" fontAlgn="base" hangingPunct="1">
              <a:spcBef>
                <a:spcPct val="0"/>
              </a:spcBef>
              <a:spcAft>
                <a:spcPct val="0"/>
              </a:spcAft>
              <a:defRPr sz="3000" b="1">
                <a:solidFill>
                  <a:schemeClr val="tx2"/>
                </a:solidFill>
                <a:latin typeface="Verdana" pitchFamily="34" charset="0"/>
              </a:defRPr>
            </a:lvl3pPr>
            <a:lvl4pPr algn="l" rtl="0" eaLnBrk="1" fontAlgn="base" hangingPunct="1">
              <a:spcBef>
                <a:spcPct val="0"/>
              </a:spcBef>
              <a:spcAft>
                <a:spcPct val="0"/>
              </a:spcAft>
              <a:defRPr sz="3000" b="1">
                <a:solidFill>
                  <a:schemeClr val="tx2"/>
                </a:solidFill>
                <a:latin typeface="Verdana" pitchFamily="34" charset="0"/>
              </a:defRPr>
            </a:lvl4pPr>
            <a:lvl5pPr algn="l" rtl="0" eaLnBrk="1" fontAlgn="base" hangingPunct="1">
              <a:spcBef>
                <a:spcPct val="0"/>
              </a:spcBef>
              <a:spcAft>
                <a:spcPct val="0"/>
              </a:spcAft>
              <a:defRPr sz="3000" b="1">
                <a:solidFill>
                  <a:schemeClr val="tx2"/>
                </a:solidFill>
                <a:latin typeface="Verdana" pitchFamily="34" charset="0"/>
              </a:defRPr>
            </a:lvl5pPr>
            <a:lvl6pPr marL="457200" algn="l" rtl="0" eaLnBrk="1" fontAlgn="base" hangingPunct="1">
              <a:spcBef>
                <a:spcPct val="0"/>
              </a:spcBef>
              <a:spcAft>
                <a:spcPct val="0"/>
              </a:spcAft>
              <a:defRPr sz="3000" b="1">
                <a:solidFill>
                  <a:schemeClr val="tx2"/>
                </a:solidFill>
                <a:latin typeface="Verdana" pitchFamily="34" charset="0"/>
              </a:defRPr>
            </a:lvl6pPr>
            <a:lvl7pPr marL="914400" algn="l" rtl="0" eaLnBrk="1" fontAlgn="base" hangingPunct="1">
              <a:spcBef>
                <a:spcPct val="0"/>
              </a:spcBef>
              <a:spcAft>
                <a:spcPct val="0"/>
              </a:spcAft>
              <a:defRPr sz="3000" b="1">
                <a:solidFill>
                  <a:schemeClr val="tx2"/>
                </a:solidFill>
                <a:latin typeface="Verdana" pitchFamily="34" charset="0"/>
              </a:defRPr>
            </a:lvl7pPr>
            <a:lvl8pPr marL="1371600" algn="l" rtl="0" eaLnBrk="1" fontAlgn="base" hangingPunct="1">
              <a:spcBef>
                <a:spcPct val="0"/>
              </a:spcBef>
              <a:spcAft>
                <a:spcPct val="0"/>
              </a:spcAft>
              <a:defRPr sz="3000" b="1">
                <a:solidFill>
                  <a:schemeClr val="tx2"/>
                </a:solidFill>
                <a:latin typeface="Verdana" pitchFamily="34" charset="0"/>
              </a:defRPr>
            </a:lvl8pPr>
            <a:lvl9pPr marL="1828800" algn="l" rtl="0" eaLnBrk="1" fontAlgn="base" hangingPunct="1">
              <a:spcBef>
                <a:spcPct val="0"/>
              </a:spcBef>
              <a:spcAft>
                <a:spcPct val="0"/>
              </a:spcAft>
              <a:defRPr sz="3000" b="1">
                <a:solidFill>
                  <a:schemeClr val="tx2"/>
                </a:solidFill>
                <a:latin typeface="Verdana" pitchFamily="34" charset="0"/>
              </a:defRPr>
            </a:lvl9pPr>
          </a:lstStyle>
          <a:p>
            <a:r>
              <a:rPr lang="zh-TW" altLang="en-US" sz="2000" dirty="0" smtClean="0">
                <a:solidFill>
                  <a:srgbClr val="FF0000"/>
                </a:solidFill>
                <a:latin typeface="Adobe 繁黑體 Std B" pitchFamily="34" charset="-120"/>
                <a:ea typeface="Adobe 繁黑體 Std B" pitchFamily="34" charset="-120"/>
              </a:rPr>
              <a:t>第二</a:t>
            </a:r>
            <a:r>
              <a:rPr lang="zh-TW" altLang="en-US" sz="2000" dirty="0">
                <a:solidFill>
                  <a:srgbClr val="FF0000"/>
                </a:solidFill>
                <a:latin typeface="Adobe 繁黑體 Std B" pitchFamily="34" charset="-120"/>
                <a:ea typeface="Adobe 繁黑體 Std B" pitchFamily="34" charset="-120"/>
              </a:rPr>
              <a:t>階段</a:t>
            </a:r>
          </a:p>
        </p:txBody>
      </p:sp>
    </p:spTree>
    <p:extLst>
      <p:ext uri="{BB962C8B-B14F-4D97-AF65-F5344CB8AC3E}">
        <p14:creationId xmlns:p14="http://schemas.microsoft.com/office/powerpoint/2010/main" val="20639593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41</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291581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b="1" dirty="0">
              <a:solidFill>
                <a:srgbClr val="7030A0"/>
              </a:solidFill>
              <a:latin typeface="微軟正黑體" pitchFamily="34" charset="-120"/>
              <a:ea typeface="微軟正黑體" pitchFamily="34" charset="-120"/>
              <a:cs typeface="Arial" charset="0"/>
            </a:endParaRPr>
          </a:p>
        </p:txBody>
      </p:sp>
      <p:cxnSp>
        <p:nvCxnSpPr>
          <p:cNvPr id="29" name="直線接點 28"/>
          <p:cNvCxnSpPr/>
          <p:nvPr/>
        </p:nvCxnSpPr>
        <p:spPr>
          <a:xfrm>
            <a:off x="4067944"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211960"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議題對策</a:t>
            </a: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5" name="圓角矩形 14"/>
          <p:cNvSpPr/>
          <p:nvPr/>
        </p:nvSpPr>
        <p:spPr>
          <a:xfrm>
            <a:off x="7621314" y="4765273"/>
            <a:ext cx="1296144" cy="1328023"/>
          </a:xfrm>
          <a:prstGeom prst="roundRect">
            <a:avLst/>
          </a:prstGeom>
          <a:solidFill>
            <a:schemeClr val="accent4">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r>
              <a:rPr lang="zh-TW" altLang="en-US" b="1" dirty="0" smtClean="0">
                <a:solidFill>
                  <a:srgbClr val="7030A0"/>
                </a:solidFill>
                <a:latin typeface="微軟正黑體" pitchFamily="34" charset="-120"/>
                <a:ea typeface="微軟正黑體" pitchFamily="34" charset="-120"/>
              </a:rPr>
              <a:t>水災災害</a:t>
            </a:r>
            <a:endParaRPr lang="en-US" altLang="zh-TW" b="1" dirty="0" smtClean="0">
              <a:solidFill>
                <a:srgbClr val="7030A0"/>
              </a:solidFill>
              <a:latin typeface="微軟正黑體" pitchFamily="34" charset="-120"/>
              <a:ea typeface="微軟正黑體" pitchFamily="34" charset="-120"/>
            </a:endParaRPr>
          </a:p>
          <a:p>
            <a:pPr algn="ctr"/>
            <a:r>
              <a:rPr lang="zh-TW" altLang="en-US" b="1" dirty="0" smtClean="0">
                <a:solidFill>
                  <a:srgbClr val="7030A0"/>
                </a:solidFill>
                <a:latin typeface="微軟正黑體" pitchFamily="34" charset="-120"/>
                <a:ea typeface="微軟正黑體" pitchFamily="34" charset="-120"/>
              </a:rPr>
              <a:t>輻</a:t>
            </a:r>
            <a:r>
              <a:rPr lang="zh-TW" altLang="en-US" b="1" dirty="0">
                <a:solidFill>
                  <a:srgbClr val="7030A0"/>
                </a:solidFill>
                <a:latin typeface="微軟正黑體" pitchFamily="34" charset="-120"/>
                <a:ea typeface="微軟正黑體" pitchFamily="34" charset="-120"/>
              </a:rPr>
              <a:t>射</a:t>
            </a:r>
            <a:r>
              <a:rPr lang="zh-TW" altLang="en-US" b="1" dirty="0" smtClean="0">
                <a:solidFill>
                  <a:srgbClr val="7030A0"/>
                </a:solidFill>
                <a:latin typeface="微軟正黑體" pitchFamily="34" charset="-120"/>
                <a:ea typeface="微軟正黑體" pitchFamily="34" charset="-120"/>
              </a:rPr>
              <a:t>災害</a:t>
            </a:r>
            <a:endParaRPr lang="en-US" altLang="zh-TW" b="1" dirty="0" smtClean="0">
              <a:solidFill>
                <a:srgbClr val="7030A0"/>
              </a:solidFill>
              <a:latin typeface="微軟正黑體" pitchFamily="34" charset="-120"/>
              <a:ea typeface="微軟正黑體" pitchFamily="34" charset="-120"/>
            </a:endParaRPr>
          </a:p>
          <a:p>
            <a:pPr algn="ctr"/>
            <a:r>
              <a:rPr lang="zh-TW" altLang="en-US" b="1" dirty="0" smtClean="0">
                <a:solidFill>
                  <a:srgbClr val="7030A0"/>
                </a:solidFill>
                <a:latin typeface="微軟正黑體" pitchFamily="34" charset="-120"/>
                <a:ea typeface="微軟正黑體" pitchFamily="34" charset="-120"/>
              </a:rPr>
              <a:t>議題研擬</a:t>
            </a:r>
            <a:endParaRPr lang="en-US" altLang="zh-TW" b="1" dirty="0" smtClean="0">
              <a:solidFill>
                <a:srgbClr val="7030A0"/>
              </a:solidFill>
              <a:latin typeface="微軟正黑體" pitchFamily="34" charset="-120"/>
              <a:ea typeface="微軟正黑體" pitchFamily="34" charset="-120"/>
            </a:endParaRPr>
          </a:p>
          <a:p>
            <a:pPr algn="ctr"/>
            <a:r>
              <a:rPr lang="zh-TW" altLang="en-US" b="1" dirty="0" smtClean="0">
                <a:solidFill>
                  <a:srgbClr val="7030A0"/>
                </a:solidFill>
                <a:latin typeface="微軟正黑體" pitchFamily="34" charset="-120"/>
                <a:ea typeface="微軟正黑體" pitchFamily="34" charset="-120"/>
              </a:rPr>
              <a:t>示範案</a:t>
            </a:r>
            <a:r>
              <a:rPr lang="zh-TW" altLang="en-US" b="1" dirty="0">
                <a:solidFill>
                  <a:srgbClr val="7030A0"/>
                </a:solidFill>
                <a:latin typeface="微軟正黑體" pitchFamily="34" charset="-120"/>
                <a:ea typeface="微軟正黑體" pitchFamily="34" charset="-120"/>
              </a:rPr>
              <a:t>例</a:t>
            </a:r>
          </a:p>
        </p:txBody>
      </p:sp>
      <p:sp>
        <p:nvSpPr>
          <p:cNvPr id="16" name="矩形 15"/>
          <p:cNvSpPr/>
          <p:nvPr/>
        </p:nvSpPr>
        <p:spPr>
          <a:xfrm>
            <a:off x="767839" y="2217638"/>
            <a:ext cx="2718048" cy="923330"/>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一</a:t>
            </a:r>
            <a:r>
              <a:rPr lang="zh-TW" altLang="en-US" b="1" dirty="0">
                <a:solidFill>
                  <a:srgbClr val="0C0D03"/>
                </a:solidFill>
                <a:latin typeface="微軟正黑體" pitchFamily="34" charset="-120"/>
                <a:ea typeface="微軟正黑體" pitchFamily="34" charset="-120"/>
              </a:rPr>
              <a:t>、事故發生與</a:t>
            </a:r>
            <a:r>
              <a:rPr lang="zh-TW" altLang="en-US" b="1" dirty="0" smtClean="0">
                <a:solidFill>
                  <a:srgbClr val="0C0D03"/>
                </a:solidFill>
                <a:latin typeface="微軟正黑體" pitchFamily="34" charset="-120"/>
                <a:ea typeface="微軟正黑體" pitchFamily="34" charset="-120"/>
              </a:rPr>
              <a:t>察覺</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情境</a:t>
            </a:r>
            <a:r>
              <a:rPr lang="zh-TW" altLang="en-US" b="1" dirty="0">
                <a:solidFill>
                  <a:srgbClr val="0C0D03"/>
                </a:solidFill>
                <a:latin typeface="微軟正黑體" pitchFamily="34" charset="-120"/>
                <a:ea typeface="微軟正黑體" pitchFamily="34" charset="-120"/>
              </a:rPr>
              <a:t>模擬與介紹</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師生</a:t>
            </a:r>
            <a:r>
              <a:rPr lang="zh-TW" altLang="en-US" b="1" dirty="0">
                <a:solidFill>
                  <a:srgbClr val="0C0D03"/>
                </a:solidFill>
                <a:latin typeface="微軟正黑體" pitchFamily="34" charset="-120"/>
                <a:ea typeface="微軟正黑體" pitchFamily="34" charset="-120"/>
              </a:rPr>
              <a:t>安撫與</a:t>
            </a:r>
            <a:r>
              <a:rPr lang="zh-TW" altLang="en-US" b="1" dirty="0" smtClean="0">
                <a:solidFill>
                  <a:srgbClr val="0C0D03"/>
                </a:solidFill>
                <a:latin typeface="微軟正黑體" pitchFamily="34" charset="-120"/>
                <a:ea typeface="微軟正黑體" pitchFamily="34" charset="-120"/>
              </a:rPr>
              <a:t>指導</a:t>
            </a:r>
            <a:endParaRPr lang="zh-TW" altLang="en-US" b="1" dirty="0">
              <a:solidFill>
                <a:srgbClr val="0C0D03"/>
              </a:solidFill>
              <a:latin typeface="微軟正黑體" pitchFamily="34" charset="-120"/>
              <a:ea typeface="微軟正黑體" pitchFamily="34" charset="-120"/>
            </a:endParaRPr>
          </a:p>
        </p:txBody>
      </p:sp>
      <p:sp>
        <p:nvSpPr>
          <p:cNvPr id="17" name="矩形 16"/>
          <p:cNvSpPr/>
          <p:nvPr/>
        </p:nvSpPr>
        <p:spPr>
          <a:xfrm>
            <a:off x="767839" y="3212976"/>
            <a:ext cx="4236209" cy="1477328"/>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二</a:t>
            </a:r>
            <a:r>
              <a:rPr lang="zh-TW" altLang="en-US" b="1" dirty="0">
                <a:solidFill>
                  <a:srgbClr val="0C0D03"/>
                </a:solidFill>
                <a:latin typeface="微軟正黑體" pitchFamily="34" charset="-120"/>
                <a:ea typeface="微軟正黑體" pitchFamily="34" charset="-120"/>
              </a:rPr>
              <a:t>、學生逃離與避難</a:t>
            </a:r>
            <a:r>
              <a:rPr lang="zh-TW" altLang="en-US" b="1" dirty="0" smtClean="0">
                <a:solidFill>
                  <a:srgbClr val="0C0D03"/>
                </a:solidFill>
                <a:latin typeface="微軟正黑體" pitchFamily="34" charset="-120"/>
                <a:ea typeface="微軟正黑體" pitchFamily="34" charset="-120"/>
              </a:rPr>
              <a:t>指導</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師生</a:t>
            </a:r>
            <a:r>
              <a:rPr lang="zh-TW" altLang="en-US" b="1" dirty="0">
                <a:solidFill>
                  <a:srgbClr val="0C0D03"/>
                </a:solidFill>
                <a:latin typeface="微軟正黑體" pitchFamily="34" charset="-120"/>
                <a:ea typeface="微軟正黑體" pitchFamily="34" charset="-120"/>
              </a:rPr>
              <a:t>避難與</a:t>
            </a:r>
            <a:r>
              <a:rPr lang="zh-TW" altLang="en-US" b="1" dirty="0" smtClean="0">
                <a:solidFill>
                  <a:srgbClr val="0C0D03"/>
                </a:solidFill>
                <a:latin typeface="微軟正黑體" pitchFamily="34" charset="-120"/>
                <a:ea typeface="微軟正黑體" pitchFamily="34" charset="-120"/>
              </a:rPr>
              <a:t>疏散</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疏散</a:t>
            </a:r>
            <a:r>
              <a:rPr lang="zh-TW" altLang="en-US" b="1" dirty="0">
                <a:solidFill>
                  <a:srgbClr val="0C0D03"/>
                </a:solidFill>
                <a:latin typeface="微軟正黑體" pitchFamily="34" charset="-120"/>
                <a:ea typeface="微軟正黑體" pitchFamily="34" charset="-120"/>
              </a:rPr>
              <a:t>隊員引導與</a:t>
            </a:r>
            <a:r>
              <a:rPr lang="zh-TW" altLang="en-US" b="1" dirty="0" smtClean="0">
                <a:solidFill>
                  <a:srgbClr val="0C0D03"/>
                </a:solidFill>
                <a:latin typeface="微軟正黑體" pitchFamily="34" charset="-120"/>
                <a:ea typeface="微軟正黑體" pitchFamily="34" charset="-120"/>
              </a:rPr>
              <a:t>清查</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zh-TW" b="1" dirty="0">
                <a:solidFill>
                  <a:srgbClr val="FF0000"/>
                </a:solidFill>
                <a:latin typeface="微軟正黑體" pitchFamily="34" charset="-120"/>
                <a:ea typeface="微軟正黑體" pitchFamily="34" charset="-120"/>
              </a:rPr>
              <a:t>防輻射災害（模擬輻射過量</a:t>
            </a:r>
            <a:r>
              <a:rPr lang="zh-TW" altLang="zh-TW" b="1" dirty="0" smtClean="0">
                <a:solidFill>
                  <a:srgbClr val="FF0000"/>
                </a:solidFill>
                <a:latin typeface="微軟正黑體" pitchFamily="34" charset="-120"/>
                <a:ea typeface="微軟正黑體" pitchFamily="34" charset="-120"/>
              </a:rPr>
              <a:t>）</a:t>
            </a:r>
            <a:r>
              <a:rPr lang="en-US" altLang="zh-TW" b="1" dirty="0" smtClean="0">
                <a:solidFill>
                  <a:srgbClr val="FF0000"/>
                </a:solidFill>
                <a:latin typeface="微軟正黑體" pitchFamily="34" charset="-120"/>
                <a:ea typeface="微軟正黑體" pitchFamily="34" charset="-120"/>
              </a:rPr>
              <a:t/>
            </a:r>
            <a:br>
              <a:rPr lang="en-US" altLang="zh-TW" b="1" dirty="0" smtClean="0">
                <a:solidFill>
                  <a:srgbClr val="FF0000"/>
                </a:solidFill>
                <a:latin typeface="微軟正黑體" pitchFamily="34" charset="-120"/>
                <a:ea typeface="微軟正黑體" pitchFamily="34" charset="-120"/>
              </a:rPr>
            </a:br>
            <a:r>
              <a:rPr lang="zh-TW" altLang="zh-TW" b="1" dirty="0" smtClean="0">
                <a:solidFill>
                  <a:srgbClr val="FF0000"/>
                </a:solidFill>
                <a:latin typeface="微軟正黑體" pitchFamily="34" charset="-120"/>
                <a:ea typeface="微軟正黑體" pitchFamily="34" charset="-120"/>
              </a:rPr>
              <a:t>疏散</a:t>
            </a:r>
            <a:r>
              <a:rPr lang="zh-TW" altLang="zh-TW" b="1" dirty="0">
                <a:solidFill>
                  <a:srgbClr val="FF0000"/>
                </a:solidFill>
                <a:latin typeface="微軟正黑體" pitchFamily="34" charset="-120"/>
                <a:ea typeface="微軟正黑體" pitchFamily="34" charset="-120"/>
              </a:rPr>
              <a:t>處理原則</a:t>
            </a:r>
            <a:endParaRPr lang="zh-TW" altLang="en-US" b="1" dirty="0">
              <a:solidFill>
                <a:srgbClr val="FF0000"/>
              </a:solidFill>
              <a:latin typeface="微軟正黑體" pitchFamily="34" charset="-120"/>
              <a:ea typeface="微軟正黑體" pitchFamily="34" charset="-120"/>
            </a:endParaRPr>
          </a:p>
        </p:txBody>
      </p:sp>
      <p:sp>
        <p:nvSpPr>
          <p:cNvPr id="18" name="矩形 17"/>
          <p:cNvSpPr/>
          <p:nvPr/>
        </p:nvSpPr>
        <p:spPr>
          <a:xfrm>
            <a:off x="767839" y="4759984"/>
            <a:ext cx="4572000" cy="1477328"/>
          </a:xfrm>
          <a:prstGeom prst="rect">
            <a:avLst/>
          </a:prstGeom>
        </p:spPr>
        <p:txBody>
          <a:bodyPr>
            <a:spAutoFit/>
          </a:bodyPr>
          <a:lstStyle/>
          <a:p>
            <a:r>
              <a:rPr lang="zh-TW" altLang="en-US" b="1" dirty="0" smtClean="0">
                <a:solidFill>
                  <a:srgbClr val="0C0D03"/>
                </a:solidFill>
                <a:latin typeface="微軟正黑體" pitchFamily="34" charset="-120"/>
                <a:ea typeface="微軟正黑體" pitchFamily="34" charset="-120"/>
              </a:rPr>
              <a:t>三、災情</a:t>
            </a:r>
            <a:r>
              <a:rPr lang="zh-TW" altLang="en-US" b="1" dirty="0">
                <a:solidFill>
                  <a:srgbClr val="0C0D03"/>
                </a:solidFill>
                <a:latin typeface="微軟正黑體" pitchFamily="34" charset="-120"/>
                <a:ea typeface="微軟正黑體" pitchFamily="34" charset="-120"/>
              </a:rPr>
              <a:t>發佈和緊急應變組織的</a:t>
            </a:r>
            <a:r>
              <a:rPr lang="zh-TW" altLang="en-US" b="1" dirty="0" smtClean="0">
                <a:solidFill>
                  <a:srgbClr val="0C0D03"/>
                </a:solidFill>
                <a:latin typeface="微軟正黑體" pitchFamily="34" charset="-120"/>
                <a:ea typeface="微軟正黑體" pitchFamily="34" charset="-120"/>
              </a:rPr>
              <a:t>啟動</a:t>
            </a:r>
            <a:endParaRPr lang="zh-TW" altLang="en-US" b="1" dirty="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災害</a:t>
            </a:r>
            <a:r>
              <a:rPr lang="zh-TW" altLang="en-US" b="1" dirty="0">
                <a:solidFill>
                  <a:srgbClr val="0C0D03"/>
                </a:solidFill>
                <a:latin typeface="微軟正黑體" pitchFamily="34" charset="-120"/>
                <a:ea typeface="微軟正黑體" pitchFamily="34" charset="-120"/>
              </a:rPr>
              <a:t>應變小組成立與啟動</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校園</a:t>
            </a:r>
            <a:r>
              <a:rPr lang="zh-TW" altLang="en-US" b="1" dirty="0">
                <a:solidFill>
                  <a:srgbClr val="0C0D03"/>
                </a:solidFill>
                <a:latin typeface="微軟正黑體" pitchFamily="34" charset="-120"/>
                <a:ea typeface="微軟正黑體" pitchFamily="34" charset="-120"/>
              </a:rPr>
              <a:t>災情勘察與回報</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人數</a:t>
            </a:r>
            <a:r>
              <a:rPr lang="zh-TW" altLang="en-US" b="1" dirty="0">
                <a:solidFill>
                  <a:srgbClr val="0C0D03"/>
                </a:solidFill>
                <a:latin typeface="微軟正黑體" pitchFamily="34" charset="-120"/>
                <a:ea typeface="微軟正黑體" pitchFamily="34" charset="-120"/>
              </a:rPr>
              <a:t>統計與回報</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災情</a:t>
            </a:r>
            <a:r>
              <a:rPr lang="zh-TW" altLang="en-US" b="1" dirty="0">
                <a:solidFill>
                  <a:srgbClr val="0C0D03"/>
                </a:solidFill>
                <a:latin typeface="微軟正黑體" pitchFamily="34" charset="-120"/>
                <a:ea typeface="微軟正黑體" pitchFamily="34" charset="-120"/>
              </a:rPr>
              <a:t>掌握與回報	</a:t>
            </a:r>
          </a:p>
        </p:txBody>
      </p:sp>
      <p:sp>
        <p:nvSpPr>
          <p:cNvPr id="19" name="標題 1"/>
          <p:cNvSpPr txBox="1">
            <a:spLocks/>
          </p:cNvSpPr>
          <p:nvPr/>
        </p:nvSpPr>
        <p:spPr bwMode="gray">
          <a:xfrm>
            <a:off x="911577" y="1629936"/>
            <a:ext cx="1343997"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a:solidFill>
                  <a:srgbClr val="FFFFFF"/>
                </a:solidFill>
                <a:latin typeface="+mj-lt"/>
                <a:ea typeface="+mj-ea"/>
                <a:cs typeface="+mj-cs"/>
              </a:defRPr>
            </a:lvl1pPr>
            <a:lvl2pPr algn="l" rtl="0" fontAlgn="base">
              <a:spcBef>
                <a:spcPct val="0"/>
              </a:spcBef>
              <a:spcAft>
                <a:spcPct val="0"/>
              </a:spcAft>
              <a:defRPr sz="4400" b="1">
                <a:solidFill>
                  <a:srgbClr val="FFFFFF"/>
                </a:solidFill>
                <a:latin typeface="Arial" charset="0"/>
              </a:defRPr>
            </a:lvl2pPr>
            <a:lvl3pPr algn="l" rtl="0" fontAlgn="base">
              <a:spcBef>
                <a:spcPct val="0"/>
              </a:spcBef>
              <a:spcAft>
                <a:spcPct val="0"/>
              </a:spcAft>
              <a:defRPr sz="4400" b="1">
                <a:solidFill>
                  <a:srgbClr val="FFFFFF"/>
                </a:solidFill>
                <a:latin typeface="Arial" charset="0"/>
              </a:defRPr>
            </a:lvl3pPr>
            <a:lvl4pPr algn="l" rtl="0" fontAlgn="base">
              <a:spcBef>
                <a:spcPct val="0"/>
              </a:spcBef>
              <a:spcAft>
                <a:spcPct val="0"/>
              </a:spcAft>
              <a:defRPr sz="4400" b="1">
                <a:solidFill>
                  <a:srgbClr val="FFFFFF"/>
                </a:solidFill>
                <a:latin typeface="Arial" charset="0"/>
              </a:defRPr>
            </a:lvl4pPr>
            <a:lvl5pPr algn="l" rtl="0" fontAlgn="base">
              <a:spcBef>
                <a:spcPct val="0"/>
              </a:spcBef>
              <a:spcAft>
                <a:spcPct val="0"/>
              </a:spcAft>
              <a:defRPr sz="4400" b="1">
                <a:solidFill>
                  <a:srgbClr val="FFFFFF"/>
                </a:solidFill>
                <a:latin typeface="Arial" charset="0"/>
              </a:defRPr>
            </a:lvl5pPr>
            <a:lvl6pPr marL="457200" algn="l" rtl="0" fontAlgn="base">
              <a:spcBef>
                <a:spcPct val="0"/>
              </a:spcBef>
              <a:spcAft>
                <a:spcPct val="0"/>
              </a:spcAft>
              <a:defRPr sz="4400" b="1">
                <a:solidFill>
                  <a:srgbClr val="FFFFFF"/>
                </a:solidFill>
                <a:latin typeface="Arial" charset="0"/>
              </a:defRPr>
            </a:lvl6pPr>
            <a:lvl7pPr marL="914400" algn="l" rtl="0" fontAlgn="base">
              <a:spcBef>
                <a:spcPct val="0"/>
              </a:spcBef>
              <a:spcAft>
                <a:spcPct val="0"/>
              </a:spcAft>
              <a:defRPr sz="4400" b="1">
                <a:solidFill>
                  <a:srgbClr val="FFFFFF"/>
                </a:solidFill>
                <a:latin typeface="Arial" charset="0"/>
              </a:defRPr>
            </a:lvl7pPr>
            <a:lvl8pPr marL="1371600" algn="l" rtl="0" fontAlgn="base">
              <a:spcBef>
                <a:spcPct val="0"/>
              </a:spcBef>
              <a:spcAft>
                <a:spcPct val="0"/>
              </a:spcAft>
              <a:defRPr sz="4400" b="1">
                <a:solidFill>
                  <a:srgbClr val="FFFFFF"/>
                </a:solidFill>
                <a:latin typeface="Arial" charset="0"/>
              </a:defRPr>
            </a:lvl8pPr>
            <a:lvl9pPr marL="1828800" algn="l" rtl="0" fontAlgn="base">
              <a:spcBef>
                <a:spcPct val="0"/>
              </a:spcBef>
              <a:spcAft>
                <a:spcPct val="0"/>
              </a:spcAft>
              <a:defRPr sz="4400" b="1">
                <a:solidFill>
                  <a:srgbClr val="FFFFFF"/>
                </a:solidFill>
                <a:latin typeface="Arial" charset="0"/>
              </a:defRPr>
            </a:lvl9pPr>
          </a:lstStyle>
          <a:p>
            <a:r>
              <a:rPr lang="zh-TW" altLang="en-US" sz="2000" dirty="0" smtClean="0">
                <a:solidFill>
                  <a:srgbClr val="FF0000"/>
                </a:solidFill>
                <a:latin typeface="Adobe 繁黑體 Std B" pitchFamily="34" charset="-120"/>
                <a:ea typeface="Adobe 繁黑體 Std B" pitchFamily="34" charset="-120"/>
              </a:rPr>
              <a:t>第一階段</a:t>
            </a:r>
            <a:endParaRPr lang="zh-TW" altLang="en-US" sz="2000" dirty="0">
              <a:solidFill>
                <a:srgbClr val="FF0000"/>
              </a:solidFill>
              <a:latin typeface="Adobe 繁黑體 Std B" pitchFamily="34" charset="-120"/>
              <a:ea typeface="Adobe 繁黑體 Std B" pitchFamily="34" charset="-120"/>
            </a:endParaRPr>
          </a:p>
        </p:txBody>
      </p:sp>
      <p:sp>
        <p:nvSpPr>
          <p:cNvPr id="20" name="矩形 19"/>
          <p:cNvSpPr/>
          <p:nvPr/>
        </p:nvSpPr>
        <p:spPr>
          <a:xfrm>
            <a:off x="4860032" y="2204864"/>
            <a:ext cx="3004322" cy="1200329"/>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四、緊急搜救與傷患救助</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失蹤人員搜救與處理</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傷患急救與後送</a:t>
            </a:r>
          </a:p>
          <a:p>
            <a:pPr marL="742950" lvl="1" indent="-285750">
              <a:buFont typeface="Wingdings" pitchFamily="2" charset="2"/>
              <a:buChar char="u"/>
            </a:pPr>
            <a:r>
              <a:rPr lang="zh-TW" altLang="en-US" b="1" dirty="0" smtClean="0">
                <a:solidFill>
                  <a:srgbClr val="0C0D03"/>
                </a:solidFill>
                <a:latin typeface="微軟正黑體" pitchFamily="34" charset="-120"/>
                <a:ea typeface="微軟正黑體" pitchFamily="34" charset="-120"/>
              </a:rPr>
              <a:t>家長聯繫與說明	</a:t>
            </a:r>
            <a:endParaRPr lang="zh-TW" altLang="en-US" b="1" dirty="0">
              <a:solidFill>
                <a:srgbClr val="0C0D03"/>
              </a:solidFill>
              <a:latin typeface="微軟正黑體" pitchFamily="34" charset="-120"/>
              <a:ea typeface="微軟正黑體" pitchFamily="34" charset="-120"/>
            </a:endParaRPr>
          </a:p>
        </p:txBody>
      </p:sp>
      <p:sp>
        <p:nvSpPr>
          <p:cNvPr id="21" name="矩形 20"/>
          <p:cNvSpPr/>
          <p:nvPr/>
        </p:nvSpPr>
        <p:spPr>
          <a:xfrm>
            <a:off x="4979955" y="5147900"/>
            <a:ext cx="2822637" cy="369332"/>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六、</a:t>
            </a:r>
            <a:r>
              <a:rPr lang="zh-TW" altLang="en-US" b="1" dirty="0">
                <a:solidFill>
                  <a:srgbClr val="0C0D03"/>
                </a:solidFill>
                <a:latin typeface="微軟正黑體" pitchFamily="34" charset="-120"/>
                <a:ea typeface="微軟正黑體" pitchFamily="34" charset="-120"/>
              </a:rPr>
              <a:t>災情掌握與通報</a:t>
            </a:r>
            <a:endParaRPr lang="en-US" altLang="zh-TW" b="1" dirty="0" smtClean="0">
              <a:solidFill>
                <a:srgbClr val="0C0D03"/>
              </a:solidFill>
              <a:latin typeface="微軟正黑體" pitchFamily="34" charset="-120"/>
              <a:ea typeface="微軟正黑體" pitchFamily="34" charset="-120"/>
            </a:endParaRPr>
          </a:p>
        </p:txBody>
      </p:sp>
      <p:sp>
        <p:nvSpPr>
          <p:cNvPr id="22" name="標題 1"/>
          <p:cNvSpPr txBox="1">
            <a:spLocks/>
          </p:cNvSpPr>
          <p:nvPr/>
        </p:nvSpPr>
        <p:spPr bwMode="gray">
          <a:xfrm>
            <a:off x="5004048" y="1629936"/>
            <a:ext cx="136090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Verdana" pitchFamily="34" charset="0"/>
              </a:defRPr>
            </a:lvl2pPr>
            <a:lvl3pPr algn="l" rtl="0" eaLnBrk="1" fontAlgn="base" hangingPunct="1">
              <a:spcBef>
                <a:spcPct val="0"/>
              </a:spcBef>
              <a:spcAft>
                <a:spcPct val="0"/>
              </a:spcAft>
              <a:defRPr sz="3000" b="1">
                <a:solidFill>
                  <a:schemeClr val="tx2"/>
                </a:solidFill>
                <a:latin typeface="Verdana" pitchFamily="34" charset="0"/>
              </a:defRPr>
            </a:lvl3pPr>
            <a:lvl4pPr algn="l" rtl="0" eaLnBrk="1" fontAlgn="base" hangingPunct="1">
              <a:spcBef>
                <a:spcPct val="0"/>
              </a:spcBef>
              <a:spcAft>
                <a:spcPct val="0"/>
              </a:spcAft>
              <a:defRPr sz="3000" b="1">
                <a:solidFill>
                  <a:schemeClr val="tx2"/>
                </a:solidFill>
                <a:latin typeface="Verdana" pitchFamily="34" charset="0"/>
              </a:defRPr>
            </a:lvl4pPr>
            <a:lvl5pPr algn="l" rtl="0" eaLnBrk="1" fontAlgn="base" hangingPunct="1">
              <a:spcBef>
                <a:spcPct val="0"/>
              </a:spcBef>
              <a:spcAft>
                <a:spcPct val="0"/>
              </a:spcAft>
              <a:defRPr sz="3000" b="1">
                <a:solidFill>
                  <a:schemeClr val="tx2"/>
                </a:solidFill>
                <a:latin typeface="Verdana" pitchFamily="34" charset="0"/>
              </a:defRPr>
            </a:lvl5pPr>
            <a:lvl6pPr marL="457200" algn="l" rtl="0" eaLnBrk="1" fontAlgn="base" hangingPunct="1">
              <a:spcBef>
                <a:spcPct val="0"/>
              </a:spcBef>
              <a:spcAft>
                <a:spcPct val="0"/>
              </a:spcAft>
              <a:defRPr sz="3000" b="1">
                <a:solidFill>
                  <a:schemeClr val="tx2"/>
                </a:solidFill>
                <a:latin typeface="Verdana" pitchFamily="34" charset="0"/>
              </a:defRPr>
            </a:lvl6pPr>
            <a:lvl7pPr marL="914400" algn="l" rtl="0" eaLnBrk="1" fontAlgn="base" hangingPunct="1">
              <a:spcBef>
                <a:spcPct val="0"/>
              </a:spcBef>
              <a:spcAft>
                <a:spcPct val="0"/>
              </a:spcAft>
              <a:defRPr sz="3000" b="1">
                <a:solidFill>
                  <a:schemeClr val="tx2"/>
                </a:solidFill>
                <a:latin typeface="Verdana" pitchFamily="34" charset="0"/>
              </a:defRPr>
            </a:lvl7pPr>
            <a:lvl8pPr marL="1371600" algn="l" rtl="0" eaLnBrk="1" fontAlgn="base" hangingPunct="1">
              <a:spcBef>
                <a:spcPct val="0"/>
              </a:spcBef>
              <a:spcAft>
                <a:spcPct val="0"/>
              </a:spcAft>
              <a:defRPr sz="3000" b="1">
                <a:solidFill>
                  <a:schemeClr val="tx2"/>
                </a:solidFill>
                <a:latin typeface="Verdana" pitchFamily="34" charset="0"/>
              </a:defRPr>
            </a:lvl8pPr>
            <a:lvl9pPr marL="1828800" algn="l" rtl="0" eaLnBrk="1" fontAlgn="base" hangingPunct="1">
              <a:spcBef>
                <a:spcPct val="0"/>
              </a:spcBef>
              <a:spcAft>
                <a:spcPct val="0"/>
              </a:spcAft>
              <a:defRPr sz="3000" b="1">
                <a:solidFill>
                  <a:schemeClr val="tx2"/>
                </a:solidFill>
                <a:latin typeface="Verdana" pitchFamily="34" charset="0"/>
              </a:defRPr>
            </a:lvl9pPr>
          </a:lstStyle>
          <a:p>
            <a:r>
              <a:rPr lang="zh-TW" altLang="en-US" sz="2000" dirty="0" smtClean="0">
                <a:solidFill>
                  <a:srgbClr val="FF0000"/>
                </a:solidFill>
                <a:latin typeface="Adobe 繁黑體 Std B" pitchFamily="34" charset="-120"/>
                <a:ea typeface="Adobe 繁黑體 Std B" pitchFamily="34" charset="-120"/>
              </a:rPr>
              <a:t>第二</a:t>
            </a:r>
            <a:r>
              <a:rPr lang="zh-TW" altLang="en-US" sz="2000" dirty="0">
                <a:solidFill>
                  <a:srgbClr val="FF0000"/>
                </a:solidFill>
                <a:latin typeface="Adobe 繁黑體 Std B" pitchFamily="34" charset="-120"/>
                <a:ea typeface="Adobe 繁黑體 Std B" pitchFamily="34" charset="-120"/>
              </a:rPr>
              <a:t>階段</a:t>
            </a:r>
          </a:p>
        </p:txBody>
      </p:sp>
      <p:sp>
        <p:nvSpPr>
          <p:cNvPr id="23" name="矩形 22"/>
          <p:cNvSpPr/>
          <p:nvPr/>
        </p:nvSpPr>
        <p:spPr>
          <a:xfrm>
            <a:off x="4889413" y="3523368"/>
            <a:ext cx="3715035" cy="1477328"/>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五、</a:t>
            </a:r>
            <a:r>
              <a:rPr lang="zh-TW" altLang="zh-TW" b="1" dirty="0">
                <a:solidFill>
                  <a:srgbClr val="0C0D03"/>
                </a:solidFill>
                <a:latin typeface="微軟正黑體" pitchFamily="34" charset="-120"/>
                <a:ea typeface="微軟正黑體" pitchFamily="34" charset="-120"/>
              </a:rPr>
              <a:t>避難場所的開設與學生之安置</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避難場所勘察與</a:t>
            </a:r>
            <a:r>
              <a:rPr lang="zh-TW" altLang="zh-TW" b="1" dirty="0" smtClean="0">
                <a:solidFill>
                  <a:srgbClr val="0C0D03"/>
                </a:solidFill>
                <a:latin typeface="微軟正黑體" pitchFamily="34" charset="-120"/>
                <a:ea typeface="微軟正黑體" pitchFamily="34" charset="-120"/>
              </a:rPr>
              <a:t>設立</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避難師生引導與</a:t>
            </a:r>
            <a:r>
              <a:rPr lang="zh-TW" altLang="zh-TW" b="1" dirty="0" smtClean="0">
                <a:solidFill>
                  <a:srgbClr val="0C0D03"/>
                </a:solidFill>
                <a:latin typeface="微軟正黑體" pitchFamily="34" charset="-120"/>
                <a:ea typeface="微軟正黑體" pitchFamily="34" charset="-120"/>
              </a:rPr>
              <a:t>集結</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交通指揮與</a:t>
            </a:r>
            <a:r>
              <a:rPr lang="zh-TW" altLang="zh-TW" b="1" dirty="0" smtClean="0">
                <a:solidFill>
                  <a:srgbClr val="0C0D03"/>
                </a:solidFill>
                <a:latin typeface="微軟正黑體" pitchFamily="34" charset="-120"/>
                <a:ea typeface="微軟正黑體" pitchFamily="34" charset="-120"/>
              </a:rPr>
              <a:t>管制</a:t>
            </a:r>
            <a:endParaRPr lang="en-US" altLang="zh-TW" b="1" dirty="0" smtClean="0">
              <a:solidFill>
                <a:srgbClr val="0C0D03"/>
              </a:solidFill>
              <a:latin typeface="微軟正黑體" pitchFamily="34" charset="-120"/>
              <a:ea typeface="微軟正黑體" pitchFamily="34" charset="-120"/>
            </a:endParaRPr>
          </a:p>
          <a:p>
            <a:pPr marL="742950" lvl="1" indent="-285750">
              <a:buFont typeface="Wingdings" pitchFamily="2" charset="2"/>
              <a:buChar char="u"/>
            </a:pPr>
            <a:r>
              <a:rPr lang="zh-TW" altLang="zh-TW" b="1" dirty="0">
                <a:solidFill>
                  <a:srgbClr val="0C0D03"/>
                </a:solidFill>
                <a:latin typeface="微軟正黑體" pitchFamily="34" charset="-120"/>
                <a:ea typeface="微軟正黑體" pitchFamily="34" charset="-120"/>
              </a:rPr>
              <a:t>學生領回與回報</a:t>
            </a:r>
            <a:endParaRPr lang="zh-TW" altLang="en-US" b="1" dirty="0">
              <a:solidFill>
                <a:srgbClr val="0C0D03"/>
              </a:solidFill>
              <a:latin typeface="微軟正黑體" pitchFamily="34" charset="-120"/>
              <a:ea typeface="微軟正黑體" pitchFamily="34" charset="-120"/>
            </a:endParaRPr>
          </a:p>
        </p:txBody>
      </p:sp>
      <p:sp>
        <p:nvSpPr>
          <p:cNvPr id="3" name="矩形 2"/>
          <p:cNvSpPr/>
          <p:nvPr/>
        </p:nvSpPr>
        <p:spPr>
          <a:xfrm>
            <a:off x="2255574" y="1750070"/>
            <a:ext cx="1569660" cy="369332"/>
          </a:xfrm>
          <a:prstGeom prst="rect">
            <a:avLst/>
          </a:prstGeom>
        </p:spPr>
        <p:txBody>
          <a:bodyPr wrap="none">
            <a:spAutoFit/>
          </a:bodyPr>
          <a:lstStyle/>
          <a:p>
            <a:r>
              <a:rPr lang="zh-TW" altLang="zh-TW" b="1" dirty="0">
                <a:solidFill>
                  <a:srgbClr val="7030A0"/>
                </a:solidFill>
                <a:latin typeface="微軟正黑體" pitchFamily="34" charset="-120"/>
                <a:ea typeface="微軟正黑體" pitchFamily="34" charset="-120"/>
              </a:rPr>
              <a:t>水災災害發生</a:t>
            </a:r>
            <a:endParaRPr lang="zh-TW" altLang="en-US" b="1" dirty="0">
              <a:solidFill>
                <a:srgbClr val="7030A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639593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42</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24" name="文字方塊 23"/>
          <p:cNvSpPr txBox="1"/>
          <p:nvPr/>
        </p:nvSpPr>
        <p:spPr>
          <a:xfrm>
            <a:off x="667070"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183569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作業流程</a:t>
            </a:r>
          </a:p>
        </p:txBody>
      </p:sp>
      <p:cxnSp>
        <p:nvCxnSpPr>
          <p:cNvPr id="26" name="直線接點 25"/>
          <p:cNvCxnSpPr/>
          <p:nvPr/>
        </p:nvCxnSpPr>
        <p:spPr>
          <a:xfrm>
            <a:off x="183569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2915816"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2915816" y="1196752"/>
            <a:ext cx="1140143" cy="401479"/>
          </a:xfrm>
          <a:prstGeom prst="snip1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b="1" dirty="0">
              <a:solidFill>
                <a:srgbClr val="7030A0"/>
              </a:solidFill>
              <a:latin typeface="微軟正黑體" pitchFamily="34" charset="-120"/>
              <a:ea typeface="微軟正黑體" pitchFamily="34" charset="-120"/>
              <a:cs typeface="Arial" charset="0"/>
            </a:endParaRPr>
          </a:p>
        </p:txBody>
      </p:sp>
      <p:cxnSp>
        <p:nvCxnSpPr>
          <p:cNvPr id="29" name="直線接點 28"/>
          <p:cNvCxnSpPr/>
          <p:nvPr/>
        </p:nvCxnSpPr>
        <p:spPr>
          <a:xfrm>
            <a:off x="4067944"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211960"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cs typeface="Arial" charset="0"/>
              </a:rPr>
              <a:t>議題對策</a:t>
            </a:r>
          </a:p>
        </p:txBody>
      </p:sp>
      <p:cxnSp>
        <p:nvCxnSpPr>
          <p:cNvPr id="31" name="直線接點 30"/>
          <p:cNvCxnSpPr/>
          <p:nvPr/>
        </p:nvCxnSpPr>
        <p:spPr>
          <a:xfrm>
            <a:off x="546255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503578" y="119679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成效檢</a:t>
            </a:r>
            <a:r>
              <a:rPr lang="zh-TW" altLang="en-US" sz="1800" b="1" dirty="0">
                <a:solidFill>
                  <a:srgbClr val="7030A0"/>
                </a:solidFill>
                <a:latin typeface="微軟正黑體" pitchFamily="34" charset="-120"/>
                <a:ea typeface="微軟正黑體" pitchFamily="34" charset="-120"/>
                <a:cs typeface="Arial" charset="0"/>
              </a:rPr>
              <a:t>討</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34" name="群組 33"/>
          <p:cNvGrpSpPr/>
          <p:nvPr/>
        </p:nvGrpSpPr>
        <p:grpSpPr>
          <a:xfrm>
            <a:off x="145861" y="1844911"/>
            <a:ext cx="8442037" cy="3812687"/>
            <a:chOff x="145861" y="1844911"/>
            <a:chExt cx="8442037" cy="3812687"/>
          </a:xfrm>
        </p:grpSpPr>
        <p:sp>
          <p:nvSpPr>
            <p:cNvPr id="35" name="圓角矩形 34"/>
            <p:cNvSpPr/>
            <p:nvPr/>
          </p:nvSpPr>
          <p:spPr>
            <a:xfrm>
              <a:off x="911576" y="3263808"/>
              <a:ext cx="570071" cy="153447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指揮官</a:t>
              </a:r>
              <a:endParaRPr lang="en-US" altLang="zh-TW" b="1" dirty="0" smtClean="0">
                <a:latin typeface="微軟正黑體" pitchFamily="34" charset="-120"/>
                <a:ea typeface="微軟正黑體" pitchFamily="34" charset="-120"/>
              </a:endParaRPr>
            </a:p>
            <a:p>
              <a:pPr algn="ctr"/>
              <a:endParaRPr lang="zh-TW" altLang="en-US" b="1" dirty="0">
                <a:latin typeface="微軟正黑體" pitchFamily="34" charset="-120"/>
                <a:ea typeface="微軟正黑體" pitchFamily="34" charset="-120"/>
              </a:endParaRPr>
            </a:p>
          </p:txBody>
        </p:sp>
        <p:sp>
          <p:nvSpPr>
            <p:cNvPr id="36" name="圓角矩形 35"/>
            <p:cNvSpPr/>
            <p:nvPr/>
          </p:nvSpPr>
          <p:spPr>
            <a:xfrm>
              <a:off x="1481649" y="2674102"/>
              <a:ext cx="1002119"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smtClean="0">
                  <a:latin typeface="微軟正黑體" pitchFamily="34" charset="-120"/>
                  <a:ea typeface="微軟正黑體" pitchFamily="34" charset="-120"/>
                </a:rPr>
                <a:t>搶救</a:t>
              </a:r>
              <a:r>
                <a:rPr lang="zh-TW" altLang="en-US" b="1">
                  <a:latin typeface="微軟正黑體" pitchFamily="34" charset="-120"/>
                  <a:ea typeface="微軟正黑體" pitchFamily="34" charset="-120"/>
                </a:rPr>
                <a:t>組</a:t>
              </a:r>
              <a:endParaRPr lang="en-US" altLang="zh-TW" b="1" dirty="0" smtClean="0">
                <a:latin typeface="微軟正黑體" pitchFamily="34" charset="-120"/>
                <a:ea typeface="微軟正黑體" pitchFamily="34" charset="-120"/>
              </a:endParaRPr>
            </a:p>
          </p:txBody>
        </p:sp>
        <p:sp>
          <p:nvSpPr>
            <p:cNvPr id="37" name="圓角矩形 36"/>
            <p:cNvSpPr/>
            <p:nvPr/>
          </p:nvSpPr>
          <p:spPr>
            <a:xfrm>
              <a:off x="2555776" y="2680933"/>
              <a:ext cx="1002119"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通</a:t>
              </a:r>
              <a:r>
                <a:rPr lang="zh-TW" altLang="en-US" b="1" dirty="0">
                  <a:latin typeface="微軟正黑體" pitchFamily="34" charset="-120"/>
                  <a:ea typeface="微軟正黑體" pitchFamily="34" charset="-120"/>
                </a:rPr>
                <a:t>報</a:t>
              </a:r>
              <a:r>
                <a:rPr lang="zh-TW" altLang="en-US" b="1" dirty="0" smtClean="0">
                  <a:latin typeface="微軟正黑體" pitchFamily="34" charset="-120"/>
                  <a:ea typeface="微軟正黑體" pitchFamily="34" charset="-120"/>
                </a:rPr>
                <a:t>組</a:t>
              </a:r>
              <a:endParaRPr lang="en-US" altLang="zh-TW" b="1" dirty="0" smtClean="0">
                <a:latin typeface="微軟正黑體" pitchFamily="34" charset="-120"/>
                <a:ea typeface="微軟正黑體" pitchFamily="34" charset="-120"/>
              </a:endParaRPr>
            </a:p>
          </p:txBody>
        </p:sp>
        <p:sp>
          <p:nvSpPr>
            <p:cNvPr id="38" name="圓角矩形 37"/>
            <p:cNvSpPr/>
            <p:nvPr/>
          </p:nvSpPr>
          <p:spPr>
            <a:xfrm>
              <a:off x="3646876" y="2680933"/>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避難引導組</a:t>
              </a:r>
              <a:endParaRPr lang="en-US" altLang="zh-TW" b="1" dirty="0" smtClean="0">
                <a:latin typeface="微軟正黑體" pitchFamily="34" charset="-120"/>
                <a:ea typeface="微軟正黑體" pitchFamily="34" charset="-120"/>
              </a:endParaRPr>
            </a:p>
          </p:txBody>
        </p:sp>
        <p:sp>
          <p:nvSpPr>
            <p:cNvPr id="39" name="圓角矩形 38"/>
            <p:cNvSpPr/>
            <p:nvPr/>
          </p:nvSpPr>
          <p:spPr>
            <a:xfrm>
              <a:off x="5161196" y="2688450"/>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安全防護組</a:t>
              </a:r>
              <a:endParaRPr lang="en-US" altLang="zh-TW" b="1" dirty="0" smtClean="0">
                <a:latin typeface="微軟正黑體" pitchFamily="34" charset="-120"/>
                <a:ea typeface="微軟正黑體" pitchFamily="34" charset="-120"/>
              </a:endParaRPr>
            </a:p>
          </p:txBody>
        </p:sp>
        <p:sp>
          <p:nvSpPr>
            <p:cNvPr id="40" name="圓角矩形 39"/>
            <p:cNvSpPr/>
            <p:nvPr/>
          </p:nvSpPr>
          <p:spPr>
            <a:xfrm>
              <a:off x="6651474" y="2696393"/>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緊急救護組</a:t>
              </a:r>
              <a:endParaRPr lang="en-US" altLang="zh-TW" b="1" dirty="0" smtClean="0">
                <a:latin typeface="微軟正黑體" pitchFamily="34" charset="-120"/>
                <a:ea typeface="微軟正黑體" pitchFamily="34" charset="-120"/>
              </a:endParaRPr>
            </a:p>
          </p:txBody>
        </p:sp>
        <p:sp>
          <p:nvSpPr>
            <p:cNvPr id="41" name="圓角矩形 40"/>
            <p:cNvSpPr/>
            <p:nvPr/>
          </p:nvSpPr>
          <p:spPr>
            <a:xfrm>
              <a:off x="1481649" y="4949133"/>
              <a:ext cx="309035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a:latin typeface="微軟正黑體" pitchFamily="34" charset="-120"/>
                  <a:ea typeface="微軟正黑體" pitchFamily="34" charset="-120"/>
                </a:rPr>
                <a:t>指導委員</a:t>
              </a:r>
              <a:endParaRPr lang="en-US" altLang="zh-TW" b="1" dirty="0">
                <a:latin typeface="微軟正黑體" pitchFamily="34" charset="-120"/>
                <a:ea typeface="微軟正黑體" pitchFamily="34" charset="-120"/>
              </a:endParaRPr>
            </a:p>
          </p:txBody>
        </p:sp>
        <p:sp>
          <p:nvSpPr>
            <p:cNvPr id="42" name="圓角矩形 41"/>
            <p:cNvSpPr/>
            <p:nvPr/>
          </p:nvSpPr>
          <p:spPr>
            <a:xfrm>
              <a:off x="4716016" y="4964593"/>
              <a:ext cx="333856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管制組</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兵棋推演程序管控</a:t>
              </a:r>
              <a:r>
                <a:rPr lang="en-US" altLang="zh-TW" b="1" dirty="0" smtClean="0">
                  <a:latin typeface="微軟正黑體" pitchFamily="34" charset="-120"/>
                  <a:ea typeface="微軟正黑體" pitchFamily="34" charset="-120"/>
                </a:rPr>
                <a:t>)</a:t>
              </a:r>
            </a:p>
          </p:txBody>
        </p:sp>
        <p:sp>
          <p:nvSpPr>
            <p:cNvPr id="43" name="弧形箭號 (下彎) 42"/>
            <p:cNvSpPr/>
            <p:nvPr/>
          </p:nvSpPr>
          <p:spPr>
            <a:xfrm rot="19825135">
              <a:off x="145861" y="1844911"/>
              <a:ext cx="2215576" cy="914928"/>
            </a:xfrm>
            <a:prstGeom prst="curvedDownArrow">
              <a:avLst/>
            </a:prstGeom>
            <a:solidFill>
              <a:srgbClr val="FFCCFF"/>
            </a:solidFill>
            <a:ln>
              <a:solidFill>
                <a:srgbClr val="FF0000"/>
              </a:solidFill>
            </a:ln>
          </p:spPr>
          <p:txBody>
            <a:bodyPr wrap="square" rtlCol="0" anchor="ctr">
              <a:spAutoFit/>
            </a:bodyPr>
            <a:lstStyle/>
            <a:p>
              <a:pPr algn="ctr"/>
              <a:endParaRPr lang="zh-TW" altLang="en-US" dirty="0"/>
            </a:p>
          </p:txBody>
        </p:sp>
        <p:sp>
          <p:nvSpPr>
            <p:cNvPr id="44" name="矩形 43"/>
            <p:cNvSpPr/>
            <p:nvPr/>
          </p:nvSpPr>
          <p:spPr>
            <a:xfrm>
              <a:off x="835318" y="1979209"/>
              <a:ext cx="646331" cy="646331"/>
            </a:xfrm>
            <a:prstGeom prst="rect">
              <a:avLst/>
            </a:prstGeom>
          </p:spPr>
          <p:txBody>
            <a:bodyPr wrap="none">
              <a:spAutoFit/>
            </a:bodyPr>
            <a:lstStyle/>
            <a:p>
              <a:pPr lvl="0"/>
              <a:r>
                <a:rPr lang="zh-TW" altLang="zh-TW" b="1" dirty="0">
                  <a:solidFill>
                    <a:srgbClr val="0C0D03"/>
                  </a:solidFill>
                  <a:latin typeface="微軟正黑體" pitchFamily="34" charset="-120"/>
                  <a:ea typeface="微軟正黑體" pitchFamily="34" charset="-120"/>
                </a:rPr>
                <a:t>參</a:t>
              </a:r>
              <a:r>
                <a:rPr lang="zh-TW" altLang="zh-TW" b="1" dirty="0" smtClean="0">
                  <a:solidFill>
                    <a:srgbClr val="0C0D03"/>
                  </a:solidFill>
                  <a:latin typeface="微軟正黑體" pitchFamily="34" charset="-120"/>
                  <a:ea typeface="微軟正黑體" pitchFamily="34" charset="-120"/>
                </a:rPr>
                <a:t>演</a:t>
              </a:r>
              <a:endParaRPr lang="en-US" altLang="zh-TW" b="1" dirty="0" smtClean="0">
                <a:solidFill>
                  <a:srgbClr val="0C0D03"/>
                </a:solidFill>
                <a:latin typeface="微軟正黑體" pitchFamily="34" charset="-120"/>
                <a:ea typeface="微軟正黑體" pitchFamily="34" charset="-120"/>
              </a:endParaRPr>
            </a:p>
            <a:p>
              <a:pPr lvl="0"/>
              <a:r>
                <a:rPr lang="zh-TW" altLang="en-US" b="1" dirty="0" smtClean="0">
                  <a:solidFill>
                    <a:srgbClr val="0C0D03"/>
                  </a:solidFill>
                  <a:latin typeface="微軟正黑體" pitchFamily="34" charset="-120"/>
                  <a:ea typeface="微軟正黑體" pitchFamily="34" charset="-120"/>
                </a:rPr>
                <a:t>單位</a:t>
              </a:r>
              <a:endParaRPr lang="zh-TW" altLang="zh-TW" b="1" dirty="0">
                <a:solidFill>
                  <a:srgbClr val="0C0D03"/>
                </a:solidFill>
                <a:latin typeface="微軟正黑體" pitchFamily="34" charset="-120"/>
                <a:ea typeface="微軟正黑體" pitchFamily="34" charset="-120"/>
              </a:endParaRPr>
            </a:p>
          </p:txBody>
        </p:sp>
        <p:sp>
          <p:nvSpPr>
            <p:cNvPr id="45" name="圓角矩形 44"/>
            <p:cNvSpPr/>
            <p:nvPr/>
          </p:nvSpPr>
          <p:spPr>
            <a:xfrm>
              <a:off x="7928345" y="3407665"/>
              <a:ext cx="142518" cy="1246763"/>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endParaRPr lang="en-US" altLang="zh-TW" b="1" dirty="0" smtClean="0">
                <a:latin typeface="微軟正黑體" pitchFamily="34" charset="-120"/>
                <a:ea typeface="微軟正黑體" pitchFamily="34" charset="-120"/>
              </a:endParaRPr>
            </a:p>
            <a:p>
              <a:pPr algn="ctr"/>
              <a:endParaRPr lang="en-US" altLang="zh-TW" b="1" dirty="0" smtClean="0">
                <a:latin typeface="微軟正黑體" pitchFamily="34" charset="-120"/>
                <a:ea typeface="微軟正黑體" pitchFamily="34" charset="-120"/>
              </a:endParaRPr>
            </a:p>
            <a:p>
              <a:pPr algn="ctr"/>
              <a:endParaRPr lang="en-US" altLang="zh-TW" b="1" dirty="0">
                <a:latin typeface="微軟正黑體" pitchFamily="34" charset="-120"/>
                <a:ea typeface="微軟正黑體" pitchFamily="34" charset="-120"/>
              </a:endParaRPr>
            </a:p>
            <a:p>
              <a:pPr algn="ctr"/>
              <a:endParaRPr lang="zh-TW" altLang="en-US" b="1" dirty="0">
                <a:latin typeface="微軟正黑體" pitchFamily="34" charset="-120"/>
                <a:ea typeface="微軟正黑體" pitchFamily="34" charset="-120"/>
              </a:endParaRPr>
            </a:p>
          </p:txBody>
        </p:sp>
        <p:sp>
          <p:nvSpPr>
            <p:cNvPr id="46" name="圓角矩形 45"/>
            <p:cNvSpPr/>
            <p:nvPr/>
          </p:nvSpPr>
          <p:spPr>
            <a:xfrm>
              <a:off x="6372200" y="3841023"/>
              <a:ext cx="337437" cy="380048"/>
            </a:xfrm>
            <a:prstGeom prst="roundRect">
              <a:avLst/>
            </a:prstGeom>
            <a:solidFill>
              <a:srgbClr val="0C0D03"/>
            </a:solidFill>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zh-TW" altLang="en-US" b="1" dirty="0">
                <a:latin typeface="微軟正黑體" pitchFamily="34" charset="-120"/>
                <a:ea typeface="微軟正黑體" pitchFamily="34" charset="-120"/>
              </a:endParaRPr>
            </a:p>
          </p:txBody>
        </p:sp>
        <p:sp>
          <p:nvSpPr>
            <p:cNvPr id="47" name="圓角矩形 46"/>
            <p:cNvSpPr/>
            <p:nvPr/>
          </p:nvSpPr>
          <p:spPr>
            <a:xfrm>
              <a:off x="6588224" y="3933056"/>
              <a:ext cx="176597" cy="190025"/>
            </a:xfrm>
            <a:prstGeom prst="roundRect">
              <a:avLst/>
            </a:prstGeom>
            <a:solidFill>
              <a:srgbClr val="0C0D03"/>
            </a:solidFill>
            <a:ln>
              <a:solidFill>
                <a:schemeClr val="bg1">
                  <a:lumMod val="50000"/>
                </a:schemeClr>
              </a:solidFill>
            </a:ln>
          </p:spPr>
          <p:txBody>
            <a:bodyPr wrap="square" rtlCol="0" anchor="ctr">
              <a:spAutoFit/>
            </a:bodyPr>
            <a:lstStyle/>
            <a:p>
              <a:pPr algn="ctr"/>
              <a:endParaRPr lang="zh-TW" altLang="en-US" dirty="0"/>
            </a:p>
          </p:txBody>
        </p:sp>
        <p:sp>
          <p:nvSpPr>
            <p:cNvPr id="48" name="文字方塊 47"/>
            <p:cNvSpPr txBox="1"/>
            <p:nvPr/>
          </p:nvSpPr>
          <p:spPr>
            <a:xfrm>
              <a:off x="8172400" y="3566403"/>
              <a:ext cx="415498" cy="923330"/>
            </a:xfrm>
            <a:prstGeom prst="rect">
              <a:avLst/>
            </a:prstGeom>
            <a:noFill/>
          </p:spPr>
          <p:txBody>
            <a:bodyPr wrap="none" rtlCol="0">
              <a:spAutoFit/>
            </a:bodyPr>
            <a:lstStyle/>
            <a:p>
              <a:r>
                <a:rPr lang="zh-TW" altLang="en-US" dirty="0" smtClean="0">
                  <a:solidFill>
                    <a:srgbClr val="FF0000"/>
                  </a:solidFill>
                </a:rPr>
                <a:t>投</a:t>
              </a:r>
              <a:endParaRPr lang="en-US" altLang="zh-TW" dirty="0" smtClean="0">
                <a:solidFill>
                  <a:srgbClr val="FF0000"/>
                </a:solidFill>
              </a:endParaRPr>
            </a:p>
            <a:p>
              <a:r>
                <a:rPr lang="zh-TW" altLang="en-US" dirty="0" smtClean="0">
                  <a:solidFill>
                    <a:srgbClr val="FF0000"/>
                  </a:solidFill>
                </a:rPr>
                <a:t>影</a:t>
              </a:r>
              <a:endParaRPr lang="en-US" altLang="zh-TW" dirty="0" smtClean="0">
                <a:solidFill>
                  <a:srgbClr val="FF0000"/>
                </a:solidFill>
              </a:endParaRPr>
            </a:p>
            <a:p>
              <a:r>
                <a:rPr lang="zh-TW" altLang="en-US" dirty="0" smtClean="0">
                  <a:solidFill>
                    <a:srgbClr val="FF0000"/>
                  </a:solidFill>
                </a:rPr>
                <a:t>幕</a:t>
              </a:r>
              <a:endParaRPr lang="zh-TW" altLang="en-US" dirty="0">
                <a:solidFill>
                  <a:srgbClr val="FF0000"/>
                </a:solidFill>
              </a:endParaRPr>
            </a:p>
          </p:txBody>
        </p:sp>
        <p:grpSp>
          <p:nvGrpSpPr>
            <p:cNvPr id="49" name="群組 48"/>
            <p:cNvGrpSpPr/>
            <p:nvPr/>
          </p:nvGrpSpPr>
          <p:grpSpPr>
            <a:xfrm>
              <a:off x="3707241" y="2420888"/>
              <a:ext cx="1296807" cy="153077"/>
              <a:chOff x="3619333" y="2477980"/>
              <a:chExt cx="1296807" cy="153077"/>
            </a:xfrm>
          </p:grpSpPr>
          <p:sp>
            <p:nvSpPr>
              <p:cNvPr id="75" name="圓角矩形 74"/>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76" name="圓角矩形 75"/>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77" name="圓角矩形 76"/>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50" name="群組 49"/>
            <p:cNvGrpSpPr/>
            <p:nvPr/>
          </p:nvGrpSpPr>
          <p:grpSpPr>
            <a:xfrm>
              <a:off x="5211006" y="2444989"/>
              <a:ext cx="1296807" cy="153077"/>
              <a:chOff x="3619333" y="2477980"/>
              <a:chExt cx="1296807" cy="153077"/>
            </a:xfrm>
          </p:grpSpPr>
          <p:sp>
            <p:nvSpPr>
              <p:cNvPr id="72" name="圓角矩形 71"/>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73" name="圓角矩形 72"/>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74" name="圓角矩形 73"/>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51" name="群組 50"/>
            <p:cNvGrpSpPr/>
            <p:nvPr/>
          </p:nvGrpSpPr>
          <p:grpSpPr>
            <a:xfrm>
              <a:off x="6717660" y="2454501"/>
              <a:ext cx="1296807" cy="153077"/>
              <a:chOff x="3619333" y="2477980"/>
              <a:chExt cx="1296807" cy="153077"/>
            </a:xfrm>
          </p:grpSpPr>
          <p:sp>
            <p:nvSpPr>
              <p:cNvPr id="69" name="圓角矩形 68"/>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70" name="圓角矩形 69"/>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71" name="圓角矩形 70"/>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52" name="群組 51"/>
            <p:cNvGrpSpPr/>
            <p:nvPr/>
          </p:nvGrpSpPr>
          <p:grpSpPr>
            <a:xfrm rot="16200000">
              <a:off x="336453" y="3945981"/>
              <a:ext cx="829184" cy="153077"/>
              <a:chOff x="3619333" y="2477980"/>
              <a:chExt cx="829184" cy="153077"/>
            </a:xfrm>
          </p:grpSpPr>
          <p:sp>
            <p:nvSpPr>
              <p:cNvPr id="67" name="圓角矩形 66"/>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8" name="圓角矩形 67"/>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53" name="群組 52"/>
            <p:cNvGrpSpPr/>
            <p:nvPr/>
          </p:nvGrpSpPr>
          <p:grpSpPr>
            <a:xfrm>
              <a:off x="2662696" y="2420888"/>
              <a:ext cx="829184" cy="153077"/>
              <a:chOff x="3619333" y="2477980"/>
              <a:chExt cx="829184" cy="153077"/>
            </a:xfrm>
          </p:grpSpPr>
          <p:sp>
            <p:nvSpPr>
              <p:cNvPr id="65" name="圓角矩形 64"/>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6" name="圓角矩形 65"/>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54" name="群組 53"/>
            <p:cNvGrpSpPr/>
            <p:nvPr/>
          </p:nvGrpSpPr>
          <p:grpSpPr>
            <a:xfrm>
              <a:off x="2477885" y="5445224"/>
              <a:ext cx="1296807" cy="153077"/>
              <a:chOff x="3619333" y="2477980"/>
              <a:chExt cx="1296807" cy="153077"/>
            </a:xfrm>
          </p:grpSpPr>
          <p:sp>
            <p:nvSpPr>
              <p:cNvPr id="62" name="圓角矩形 61"/>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3" name="圓角矩形 62"/>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4" name="圓角矩形 63"/>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55" name="群組 54"/>
            <p:cNvGrpSpPr/>
            <p:nvPr/>
          </p:nvGrpSpPr>
          <p:grpSpPr>
            <a:xfrm>
              <a:off x="5659573" y="5504521"/>
              <a:ext cx="1296807" cy="153077"/>
              <a:chOff x="3619333" y="2477980"/>
              <a:chExt cx="1296807" cy="153077"/>
            </a:xfrm>
          </p:grpSpPr>
          <p:sp>
            <p:nvSpPr>
              <p:cNvPr id="59" name="圓角矩形 58"/>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0" name="圓角矩形 59"/>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61" name="圓角矩形 60"/>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56" name="群組 55"/>
            <p:cNvGrpSpPr/>
            <p:nvPr/>
          </p:nvGrpSpPr>
          <p:grpSpPr>
            <a:xfrm>
              <a:off x="1582576" y="2420888"/>
              <a:ext cx="829184" cy="153077"/>
              <a:chOff x="3619333" y="2477980"/>
              <a:chExt cx="829184" cy="153077"/>
            </a:xfrm>
          </p:grpSpPr>
          <p:sp>
            <p:nvSpPr>
              <p:cNvPr id="57" name="圓角矩形 56"/>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58" name="圓角矩形 57"/>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sp>
        <p:nvSpPr>
          <p:cNvPr id="78" name="文字方塊 77"/>
          <p:cNvSpPr txBox="1"/>
          <p:nvPr/>
        </p:nvSpPr>
        <p:spPr>
          <a:xfrm>
            <a:off x="3131840" y="6165304"/>
            <a:ext cx="2262158" cy="369332"/>
          </a:xfrm>
          <a:prstGeom prst="rect">
            <a:avLst/>
          </a:prstGeom>
          <a:noFill/>
        </p:spPr>
        <p:txBody>
          <a:bodyPr wrap="none" rtlCol="0">
            <a:spAutoFit/>
          </a:bodyPr>
          <a:lstStyle/>
          <a:p>
            <a:r>
              <a:rPr lang="zh-TW" altLang="en-US" b="1" dirty="0" smtClean="0">
                <a:solidFill>
                  <a:srgbClr val="FF0000"/>
                </a:solidFill>
                <a:latin typeface="微軟正黑體" pitchFamily="34" charset="-120"/>
                <a:ea typeface="微軟正黑體" pitchFamily="34" charset="-120"/>
              </a:rPr>
              <a:t>第二次兵推籌備會議</a:t>
            </a:r>
            <a:endParaRPr lang="zh-TW" altLang="en-US" b="1" dirty="0">
              <a:solidFill>
                <a:srgbClr val="FF0000"/>
              </a:solidFill>
              <a:latin typeface="微軟正黑體" pitchFamily="34" charset="-120"/>
              <a:ea typeface="微軟正黑體" pitchFamily="34" charset="-120"/>
            </a:endParaRPr>
          </a:p>
        </p:txBody>
      </p:sp>
      <p:sp>
        <p:nvSpPr>
          <p:cNvPr id="79" name="圓角矩形 78"/>
          <p:cNvSpPr/>
          <p:nvPr/>
        </p:nvSpPr>
        <p:spPr>
          <a:xfrm>
            <a:off x="1763688" y="3461320"/>
            <a:ext cx="2030339" cy="1191816"/>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zh-TW" altLang="en-US" sz="3200" b="1" dirty="0" smtClean="0">
                <a:solidFill>
                  <a:srgbClr val="0C0D03"/>
                </a:solidFill>
                <a:latin typeface="微軟正黑體" pitchFamily="34" charset="-120"/>
                <a:ea typeface="微軟正黑體" pitchFamily="34" charset="-120"/>
              </a:rPr>
              <a:t>議題說明</a:t>
            </a:r>
            <a:endParaRPr lang="en-US" altLang="zh-TW" sz="3200" b="1" dirty="0" smtClean="0">
              <a:solidFill>
                <a:srgbClr val="0C0D03"/>
              </a:solidFill>
              <a:latin typeface="微軟正黑體" pitchFamily="34" charset="-120"/>
              <a:ea typeface="微軟正黑體" pitchFamily="34" charset="-120"/>
            </a:endParaRPr>
          </a:p>
          <a:p>
            <a:pPr algn="ctr"/>
            <a:r>
              <a:rPr lang="zh-TW" altLang="en-US" sz="3200" b="1" dirty="0" smtClean="0">
                <a:solidFill>
                  <a:srgbClr val="0C0D03"/>
                </a:solidFill>
                <a:latin typeface="微軟正黑體" pitchFamily="34" charset="-120"/>
                <a:ea typeface="微軟正黑體" pitchFamily="34" charset="-120"/>
              </a:rPr>
              <a:t>對策研擬</a:t>
            </a:r>
            <a:endParaRPr lang="zh-TW" altLang="en-US" sz="3200" b="1" dirty="0">
              <a:solidFill>
                <a:srgbClr val="0C0D03"/>
              </a:solidFill>
              <a:latin typeface="微軟正黑體" pitchFamily="34" charset="-120"/>
              <a:ea typeface="微軟正黑體" pitchFamily="34" charset="-120"/>
            </a:endParaRPr>
          </a:p>
        </p:txBody>
      </p:sp>
      <p:sp>
        <p:nvSpPr>
          <p:cNvPr id="80" name="圓角矩形 79"/>
          <p:cNvSpPr/>
          <p:nvPr/>
        </p:nvSpPr>
        <p:spPr>
          <a:xfrm>
            <a:off x="4347860" y="3717032"/>
            <a:ext cx="1952332" cy="646986"/>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zh-TW" altLang="en-US" sz="3200" b="1" smtClean="0">
                <a:solidFill>
                  <a:srgbClr val="0C0D03"/>
                </a:solidFill>
                <a:latin typeface="微軟正黑體" pitchFamily="34" charset="-120"/>
                <a:ea typeface="微軟正黑體" pitchFamily="34" charset="-120"/>
              </a:rPr>
              <a:t>腳本彙</a:t>
            </a:r>
            <a:r>
              <a:rPr lang="zh-TW" altLang="en-US" sz="3200" b="1">
                <a:solidFill>
                  <a:srgbClr val="0C0D03"/>
                </a:solidFill>
                <a:latin typeface="微軟正黑體" pitchFamily="34" charset="-120"/>
                <a:ea typeface="微軟正黑體" pitchFamily="34" charset="-120"/>
              </a:rPr>
              <a:t>整</a:t>
            </a:r>
            <a:endParaRPr lang="en-US" altLang="zh-TW" sz="3200" b="1" dirty="0" smtClean="0">
              <a:solidFill>
                <a:srgbClr val="0C0D03"/>
              </a:solidFill>
              <a:latin typeface="微軟正黑體" pitchFamily="34" charset="-120"/>
              <a:ea typeface="微軟正黑體" pitchFamily="34" charset="-120"/>
            </a:endParaRPr>
          </a:p>
        </p:txBody>
      </p:sp>
      <p:sp>
        <p:nvSpPr>
          <p:cNvPr id="81" name="向右箭號 80"/>
          <p:cNvSpPr/>
          <p:nvPr/>
        </p:nvSpPr>
        <p:spPr>
          <a:xfrm>
            <a:off x="3908310" y="3887039"/>
            <a:ext cx="375658" cy="288015"/>
          </a:xfrm>
          <a:prstGeom prst="rightArrow">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endParaRPr lang="zh-TW" altLang="en-US" dirty="0"/>
          </a:p>
        </p:txBody>
      </p:sp>
    </p:spTree>
    <p:extLst>
      <p:ext uri="{BB962C8B-B14F-4D97-AF65-F5344CB8AC3E}">
        <p14:creationId xmlns:p14="http://schemas.microsoft.com/office/powerpoint/2010/main" val="25076078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43</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a:t>
            </a:r>
            <a:r>
              <a:rPr lang="zh-TW" altLang="zh-TW" sz="3600" dirty="0" smtClean="0">
                <a:solidFill>
                  <a:schemeClr val="tx1">
                    <a:lumMod val="20000"/>
                    <a:lumOff val="80000"/>
                  </a:schemeClr>
                </a:solidFill>
                <a:latin typeface="標楷體" pitchFamily="65" charset="-120"/>
                <a:ea typeface="標楷體" pitchFamily="65" charset="-120"/>
                <a:cs typeface="Arial" charset="0"/>
              </a:rPr>
              <a:t>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案例與規劃實做</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14" name="文字方塊 13"/>
          <p:cNvSpPr txBox="1"/>
          <p:nvPr/>
        </p:nvSpPr>
        <p:spPr>
          <a:xfrm>
            <a:off x="767561" y="1196752"/>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15" name="文字方塊 14"/>
          <p:cNvSpPr txBox="1"/>
          <p:nvPr/>
        </p:nvSpPr>
        <p:spPr>
          <a:xfrm>
            <a:off x="201815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作業流</a:t>
            </a:r>
            <a:r>
              <a:rPr lang="zh-TW" altLang="en-US" sz="1800" b="1" dirty="0">
                <a:solidFill>
                  <a:srgbClr val="7030A0"/>
                </a:solidFill>
                <a:latin typeface="微軟正黑體" pitchFamily="34" charset="-120"/>
                <a:ea typeface="微軟正黑體" pitchFamily="34" charset="-120"/>
                <a:cs typeface="Arial" charset="0"/>
              </a:rPr>
              <a:t>程</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16" name="直線接點 15"/>
          <p:cNvCxnSpPr/>
          <p:nvPr/>
        </p:nvCxnSpPr>
        <p:spPr>
          <a:xfrm>
            <a:off x="1948885"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17" name="直線接點 1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8" name="文字方塊 1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19" name="直線接點 18"/>
          <p:cNvCxnSpPr/>
          <p:nvPr/>
        </p:nvCxnSpPr>
        <p:spPr>
          <a:xfrm>
            <a:off x="421196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0" name="文字方塊 19"/>
          <p:cNvSpPr txBox="1"/>
          <p:nvPr/>
        </p:nvSpPr>
        <p:spPr>
          <a:xfrm>
            <a:off x="4283968"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21" name="直線接點 20"/>
          <p:cNvCxnSpPr/>
          <p:nvPr/>
        </p:nvCxnSpPr>
        <p:spPr>
          <a:xfrm>
            <a:off x="536408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2" name="文字方塊 21"/>
          <p:cNvSpPr txBox="1"/>
          <p:nvPr/>
        </p:nvSpPr>
        <p:spPr>
          <a:xfrm>
            <a:off x="5436096" y="119679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rPr>
              <a:t>成效檢討</a:t>
            </a:r>
          </a:p>
        </p:txBody>
      </p:sp>
      <p:cxnSp>
        <p:nvCxnSpPr>
          <p:cNvPr id="23" name="直線接點 2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16" name="群組 115"/>
          <p:cNvGrpSpPr/>
          <p:nvPr/>
        </p:nvGrpSpPr>
        <p:grpSpPr>
          <a:xfrm>
            <a:off x="145861" y="1844911"/>
            <a:ext cx="8442037" cy="3812687"/>
            <a:chOff x="145861" y="1844911"/>
            <a:chExt cx="8442037" cy="3812687"/>
          </a:xfrm>
        </p:grpSpPr>
        <p:sp>
          <p:nvSpPr>
            <p:cNvPr id="117" name="圓角矩形 116"/>
            <p:cNvSpPr/>
            <p:nvPr/>
          </p:nvSpPr>
          <p:spPr>
            <a:xfrm>
              <a:off x="911576" y="3263808"/>
              <a:ext cx="570071" cy="153447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指揮官</a:t>
              </a:r>
              <a:endParaRPr lang="en-US" altLang="zh-TW" b="1" dirty="0" smtClean="0">
                <a:latin typeface="微軟正黑體" pitchFamily="34" charset="-120"/>
                <a:ea typeface="微軟正黑體" pitchFamily="34" charset="-120"/>
              </a:endParaRPr>
            </a:p>
            <a:p>
              <a:pPr algn="ctr"/>
              <a:endParaRPr lang="zh-TW" altLang="en-US" b="1" dirty="0">
                <a:latin typeface="微軟正黑體" pitchFamily="34" charset="-120"/>
                <a:ea typeface="微軟正黑體" pitchFamily="34" charset="-120"/>
              </a:endParaRPr>
            </a:p>
          </p:txBody>
        </p:sp>
        <p:sp>
          <p:nvSpPr>
            <p:cNvPr id="118" name="圓角矩形 117"/>
            <p:cNvSpPr/>
            <p:nvPr/>
          </p:nvSpPr>
          <p:spPr>
            <a:xfrm>
              <a:off x="1481649" y="2674102"/>
              <a:ext cx="1002119"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smtClean="0">
                  <a:latin typeface="微軟正黑體" pitchFamily="34" charset="-120"/>
                  <a:ea typeface="微軟正黑體" pitchFamily="34" charset="-120"/>
                </a:rPr>
                <a:t>搶救</a:t>
              </a:r>
              <a:r>
                <a:rPr lang="zh-TW" altLang="en-US" b="1">
                  <a:latin typeface="微軟正黑體" pitchFamily="34" charset="-120"/>
                  <a:ea typeface="微軟正黑體" pitchFamily="34" charset="-120"/>
                </a:rPr>
                <a:t>組</a:t>
              </a:r>
              <a:endParaRPr lang="en-US" altLang="zh-TW" b="1" dirty="0" smtClean="0">
                <a:latin typeface="微軟正黑體" pitchFamily="34" charset="-120"/>
                <a:ea typeface="微軟正黑體" pitchFamily="34" charset="-120"/>
              </a:endParaRPr>
            </a:p>
          </p:txBody>
        </p:sp>
        <p:sp>
          <p:nvSpPr>
            <p:cNvPr id="119" name="圓角矩形 118"/>
            <p:cNvSpPr/>
            <p:nvPr/>
          </p:nvSpPr>
          <p:spPr>
            <a:xfrm>
              <a:off x="2555776" y="2680933"/>
              <a:ext cx="1002119"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通</a:t>
              </a:r>
              <a:r>
                <a:rPr lang="zh-TW" altLang="en-US" b="1" dirty="0">
                  <a:latin typeface="微軟正黑體" pitchFamily="34" charset="-120"/>
                  <a:ea typeface="微軟正黑體" pitchFamily="34" charset="-120"/>
                </a:rPr>
                <a:t>報</a:t>
              </a:r>
              <a:r>
                <a:rPr lang="zh-TW" altLang="en-US" b="1" dirty="0" smtClean="0">
                  <a:latin typeface="微軟正黑體" pitchFamily="34" charset="-120"/>
                  <a:ea typeface="微軟正黑體" pitchFamily="34" charset="-120"/>
                </a:rPr>
                <a:t>組</a:t>
              </a:r>
              <a:endParaRPr lang="en-US" altLang="zh-TW" b="1" dirty="0" smtClean="0">
                <a:latin typeface="微軟正黑體" pitchFamily="34" charset="-120"/>
                <a:ea typeface="微軟正黑體" pitchFamily="34" charset="-120"/>
              </a:endParaRPr>
            </a:p>
          </p:txBody>
        </p:sp>
        <p:sp>
          <p:nvSpPr>
            <p:cNvPr id="120" name="圓角矩形 119"/>
            <p:cNvSpPr/>
            <p:nvPr/>
          </p:nvSpPr>
          <p:spPr>
            <a:xfrm>
              <a:off x="3646876" y="2680933"/>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避難引導組</a:t>
              </a:r>
              <a:endParaRPr lang="en-US" altLang="zh-TW" b="1" dirty="0" smtClean="0">
                <a:latin typeface="微軟正黑體" pitchFamily="34" charset="-120"/>
                <a:ea typeface="微軟正黑體" pitchFamily="34" charset="-120"/>
              </a:endParaRPr>
            </a:p>
          </p:txBody>
        </p:sp>
        <p:sp>
          <p:nvSpPr>
            <p:cNvPr id="121" name="圓角矩形 120"/>
            <p:cNvSpPr/>
            <p:nvPr/>
          </p:nvSpPr>
          <p:spPr>
            <a:xfrm>
              <a:off x="5161196" y="2688450"/>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安全防護組</a:t>
              </a:r>
              <a:endParaRPr lang="en-US" altLang="zh-TW" b="1" dirty="0" smtClean="0">
                <a:latin typeface="微軟正黑體" pitchFamily="34" charset="-120"/>
                <a:ea typeface="微軟正黑體" pitchFamily="34" charset="-120"/>
              </a:endParaRPr>
            </a:p>
          </p:txBody>
        </p:sp>
        <p:sp>
          <p:nvSpPr>
            <p:cNvPr id="122" name="圓角矩形 121"/>
            <p:cNvSpPr/>
            <p:nvPr/>
          </p:nvSpPr>
          <p:spPr>
            <a:xfrm>
              <a:off x="6651474" y="2696393"/>
              <a:ext cx="1429180"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緊急救護組</a:t>
              </a:r>
              <a:endParaRPr lang="en-US" altLang="zh-TW" b="1" dirty="0" smtClean="0">
                <a:latin typeface="微軟正黑體" pitchFamily="34" charset="-120"/>
                <a:ea typeface="微軟正黑體" pitchFamily="34" charset="-120"/>
              </a:endParaRPr>
            </a:p>
          </p:txBody>
        </p:sp>
        <p:sp>
          <p:nvSpPr>
            <p:cNvPr id="123" name="圓角矩形 122"/>
            <p:cNvSpPr/>
            <p:nvPr/>
          </p:nvSpPr>
          <p:spPr>
            <a:xfrm>
              <a:off x="1481649" y="4949133"/>
              <a:ext cx="309035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考</a:t>
              </a:r>
              <a:r>
                <a:rPr lang="zh-TW" altLang="en-US" b="1" dirty="0">
                  <a:latin typeface="微軟正黑體" pitchFamily="34" charset="-120"/>
                  <a:ea typeface="微軟正黑體" pitchFamily="34" charset="-120"/>
                </a:rPr>
                <a:t>評</a:t>
              </a:r>
              <a:r>
                <a:rPr lang="zh-TW" altLang="en-US" b="1" dirty="0" smtClean="0">
                  <a:latin typeface="微軟正黑體" pitchFamily="34" charset="-120"/>
                  <a:ea typeface="微軟正黑體" pitchFamily="34" charset="-120"/>
                </a:rPr>
                <a:t>組</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考評委員</a:t>
              </a:r>
              <a:r>
                <a:rPr lang="en-US" altLang="zh-TW" b="1" dirty="0" smtClean="0">
                  <a:latin typeface="微軟正黑體" pitchFamily="34" charset="-120"/>
                  <a:ea typeface="微軟正黑體" pitchFamily="34" charset="-120"/>
                </a:rPr>
                <a:t>)</a:t>
              </a:r>
            </a:p>
          </p:txBody>
        </p:sp>
        <p:sp>
          <p:nvSpPr>
            <p:cNvPr id="124" name="圓角矩形 123"/>
            <p:cNvSpPr/>
            <p:nvPr/>
          </p:nvSpPr>
          <p:spPr>
            <a:xfrm>
              <a:off x="4716016" y="4964593"/>
              <a:ext cx="3338561"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zh-TW" altLang="en-US" b="1" dirty="0" smtClean="0">
                  <a:latin typeface="微軟正黑體" pitchFamily="34" charset="-120"/>
                  <a:ea typeface="微軟正黑體" pitchFamily="34" charset="-120"/>
                </a:rPr>
                <a:t>管制組</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兵棋推演程序管控</a:t>
              </a:r>
              <a:r>
                <a:rPr lang="en-US" altLang="zh-TW" b="1" dirty="0" smtClean="0">
                  <a:latin typeface="微軟正黑體" pitchFamily="34" charset="-120"/>
                  <a:ea typeface="微軟正黑體" pitchFamily="34" charset="-120"/>
                </a:rPr>
                <a:t>)</a:t>
              </a:r>
            </a:p>
          </p:txBody>
        </p:sp>
        <p:sp>
          <p:nvSpPr>
            <p:cNvPr id="125" name="弧形箭號 (下彎) 124"/>
            <p:cNvSpPr/>
            <p:nvPr/>
          </p:nvSpPr>
          <p:spPr>
            <a:xfrm rot="19825135">
              <a:off x="145861" y="1844911"/>
              <a:ext cx="2215576" cy="914928"/>
            </a:xfrm>
            <a:prstGeom prst="curvedDownArrow">
              <a:avLst/>
            </a:prstGeom>
            <a:solidFill>
              <a:srgbClr val="FFCCFF"/>
            </a:solidFill>
            <a:ln>
              <a:solidFill>
                <a:srgbClr val="FF0000"/>
              </a:solidFill>
            </a:ln>
          </p:spPr>
          <p:txBody>
            <a:bodyPr wrap="square" rtlCol="0" anchor="ctr">
              <a:spAutoFit/>
            </a:bodyPr>
            <a:lstStyle/>
            <a:p>
              <a:pPr algn="ctr"/>
              <a:endParaRPr lang="zh-TW" altLang="en-US" dirty="0"/>
            </a:p>
          </p:txBody>
        </p:sp>
        <p:sp>
          <p:nvSpPr>
            <p:cNvPr id="126" name="矩形 125"/>
            <p:cNvSpPr/>
            <p:nvPr/>
          </p:nvSpPr>
          <p:spPr>
            <a:xfrm>
              <a:off x="835318" y="1979209"/>
              <a:ext cx="646331" cy="646331"/>
            </a:xfrm>
            <a:prstGeom prst="rect">
              <a:avLst/>
            </a:prstGeom>
          </p:spPr>
          <p:txBody>
            <a:bodyPr wrap="none">
              <a:spAutoFit/>
            </a:bodyPr>
            <a:lstStyle/>
            <a:p>
              <a:pPr lvl="0"/>
              <a:r>
                <a:rPr lang="zh-TW" altLang="zh-TW" b="1" dirty="0">
                  <a:solidFill>
                    <a:srgbClr val="0C0D03"/>
                  </a:solidFill>
                  <a:latin typeface="微軟正黑體" pitchFamily="34" charset="-120"/>
                  <a:ea typeface="微軟正黑體" pitchFamily="34" charset="-120"/>
                </a:rPr>
                <a:t>參</a:t>
              </a:r>
              <a:r>
                <a:rPr lang="zh-TW" altLang="zh-TW" b="1" dirty="0" smtClean="0">
                  <a:solidFill>
                    <a:srgbClr val="0C0D03"/>
                  </a:solidFill>
                  <a:latin typeface="微軟正黑體" pitchFamily="34" charset="-120"/>
                  <a:ea typeface="微軟正黑體" pitchFamily="34" charset="-120"/>
                </a:rPr>
                <a:t>演</a:t>
              </a:r>
              <a:endParaRPr lang="en-US" altLang="zh-TW" b="1" dirty="0" smtClean="0">
                <a:solidFill>
                  <a:srgbClr val="0C0D03"/>
                </a:solidFill>
                <a:latin typeface="微軟正黑體" pitchFamily="34" charset="-120"/>
                <a:ea typeface="微軟正黑體" pitchFamily="34" charset="-120"/>
              </a:endParaRPr>
            </a:p>
            <a:p>
              <a:pPr lvl="0"/>
              <a:r>
                <a:rPr lang="zh-TW" altLang="en-US" b="1" dirty="0" smtClean="0">
                  <a:solidFill>
                    <a:srgbClr val="0C0D03"/>
                  </a:solidFill>
                  <a:latin typeface="微軟正黑體" pitchFamily="34" charset="-120"/>
                  <a:ea typeface="微軟正黑體" pitchFamily="34" charset="-120"/>
                </a:rPr>
                <a:t>單位</a:t>
              </a:r>
              <a:endParaRPr lang="zh-TW" altLang="zh-TW" b="1" dirty="0">
                <a:solidFill>
                  <a:srgbClr val="0C0D03"/>
                </a:solidFill>
                <a:latin typeface="微軟正黑體" pitchFamily="34" charset="-120"/>
                <a:ea typeface="微軟正黑體" pitchFamily="34" charset="-120"/>
              </a:endParaRPr>
            </a:p>
          </p:txBody>
        </p:sp>
        <p:sp>
          <p:nvSpPr>
            <p:cNvPr id="127" name="圓角矩形 126"/>
            <p:cNvSpPr/>
            <p:nvPr/>
          </p:nvSpPr>
          <p:spPr>
            <a:xfrm>
              <a:off x="7928345" y="3407665"/>
              <a:ext cx="142518" cy="1246763"/>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endParaRPr lang="en-US" altLang="zh-TW" b="1" dirty="0" smtClean="0">
                <a:latin typeface="微軟正黑體" pitchFamily="34" charset="-120"/>
                <a:ea typeface="微軟正黑體" pitchFamily="34" charset="-120"/>
              </a:endParaRPr>
            </a:p>
            <a:p>
              <a:pPr algn="ctr"/>
              <a:endParaRPr lang="en-US" altLang="zh-TW" b="1" dirty="0" smtClean="0">
                <a:latin typeface="微軟正黑體" pitchFamily="34" charset="-120"/>
                <a:ea typeface="微軟正黑體" pitchFamily="34" charset="-120"/>
              </a:endParaRPr>
            </a:p>
            <a:p>
              <a:pPr algn="ctr"/>
              <a:endParaRPr lang="en-US" altLang="zh-TW" b="1" dirty="0">
                <a:latin typeface="微軟正黑體" pitchFamily="34" charset="-120"/>
                <a:ea typeface="微軟正黑體" pitchFamily="34" charset="-120"/>
              </a:endParaRPr>
            </a:p>
            <a:p>
              <a:pPr algn="ctr"/>
              <a:endParaRPr lang="zh-TW" altLang="en-US" b="1" dirty="0">
                <a:latin typeface="微軟正黑體" pitchFamily="34" charset="-120"/>
                <a:ea typeface="微軟正黑體" pitchFamily="34" charset="-120"/>
              </a:endParaRPr>
            </a:p>
          </p:txBody>
        </p:sp>
        <p:sp>
          <p:nvSpPr>
            <p:cNvPr id="128" name="圓角矩形 127"/>
            <p:cNvSpPr/>
            <p:nvPr/>
          </p:nvSpPr>
          <p:spPr>
            <a:xfrm>
              <a:off x="6372200" y="3841023"/>
              <a:ext cx="337437" cy="380048"/>
            </a:xfrm>
            <a:prstGeom prst="roundRect">
              <a:avLst/>
            </a:prstGeom>
            <a:solidFill>
              <a:srgbClr val="0C0D03"/>
            </a:solidFill>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endParaRPr lang="zh-TW" altLang="en-US" b="1" dirty="0">
                <a:latin typeface="微軟正黑體" pitchFamily="34" charset="-120"/>
                <a:ea typeface="微軟正黑體" pitchFamily="34" charset="-120"/>
              </a:endParaRPr>
            </a:p>
          </p:txBody>
        </p:sp>
        <p:sp>
          <p:nvSpPr>
            <p:cNvPr id="129" name="圓角矩形 128"/>
            <p:cNvSpPr/>
            <p:nvPr/>
          </p:nvSpPr>
          <p:spPr>
            <a:xfrm>
              <a:off x="6588224" y="3933056"/>
              <a:ext cx="176597" cy="190025"/>
            </a:xfrm>
            <a:prstGeom prst="roundRect">
              <a:avLst/>
            </a:prstGeom>
            <a:solidFill>
              <a:srgbClr val="0C0D03"/>
            </a:solidFill>
            <a:ln>
              <a:solidFill>
                <a:schemeClr val="bg1">
                  <a:lumMod val="50000"/>
                </a:schemeClr>
              </a:solidFill>
            </a:ln>
          </p:spPr>
          <p:txBody>
            <a:bodyPr wrap="square" rtlCol="0" anchor="ctr">
              <a:spAutoFit/>
            </a:bodyPr>
            <a:lstStyle/>
            <a:p>
              <a:pPr algn="ctr"/>
              <a:endParaRPr lang="zh-TW" altLang="en-US" dirty="0"/>
            </a:p>
          </p:txBody>
        </p:sp>
        <p:sp>
          <p:nvSpPr>
            <p:cNvPr id="130" name="文字方塊 129"/>
            <p:cNvSpPr txBox="1"/>
            <p:nvPr/>
          </p:nvSpPr>
          <p:spPr>
            <a:xfrm>
              <a:off x="8172400" y="3566403"/>
              <a:ext cx="415498" cy="923330"/>
            </a:xfrm>
            <a:prstGeom prst="rect">
              <a:avLst/>
            </a:prstGeom>
            <a:noFill/>
          </p:spPr>
          <p:txBody>
            <a:bodyPr wrap="none" rtlCol="0">
              <a:spAutoFit/>
            </a:bodyPr>
            <a:lstStyle/>
            <a:p>
              <a:r>
                <a:rPr lang="zh-TW" altLang="en-US" dirty="0" smtClean="0">
                  <a:solidFill>
                    <a:srgbClr val="FF0000"/>
                  </a:solidFill>
                </a:rPr>
                <a:t>投</a:t>
              </a:r>
              <a:endParaRPr lang="en-US" altLang="zh-TW" dirty="0" smtClean="0">
                <a:solidFill>
                  <a:srgbClr val="FF0000"/>
                </a:solidFill>
              </a:endParaRPr>
            </a:p>
            <a:p>
              <a:r>
                <a:rPr lang="zh-TW" altLang="en-US" dirty="0" smtClean="0">
                  <a:solidFill>
                    <a:srgbClr val="FF0000"/>
                  </a:solidFill>
                </a:rPr>
                <a:t>影</a:t>
              </a:r>
              <a:endParaRPr lang="en-US" altLang="zh-TW" dirty="0" smtClean="0">
                <a:solidFill>
                  <a:srgbClr val="FF0000"/>
                </a:solidFill>
              </a:endParaRPr>
            </a:p>
            <a:p>
              <a:r>
                <a:rPr lang="zh-TW" altLang="en-US" dirty="0" smtClean="0">
                  <a:solidFill>
                    <a:srgbClr val="FF0000"/>
                  </a:solidFill>
                </a:rPr>
                <a:t>幕</a:t>
              </a:r>
              <a:endParaRPr lang="zh-TW" altLang="en-US" dirty="0">
                <a:solidFill>
                  <a:srgbClr val="FF0000"/>
                </a:solidFill>
              </a:endParaRPr>
            </a:p>
          </p:txBody>
        </p:sp>
        <p:grpSp>
          <p:nvGrpSpPr>
            <p:cNvPr id="131" name="群組 130"/>
            <p:cNvGrpSpPr/>
            <p:nvPr/>
          </p:nvGrpSpPr>
          <p:grpSpPr>
            <a:xfrm>
              <a:off x="3707241" y="2420888"/>
              <a:ext cx="1296807" cy="153077"/>
              <a:chOff x="3619333" y="2477980"/>
              <a:chExt cx="1296807" cy="153077"/>
            </a:xfrm>
          </p:grpSpPr>
          <p:sp>
            <p:nvSpPr>
              <p:cNvPr id="157" name="圓角矩形 156"/>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58" name="圓角矩形 157"/>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59" name="圓角矩形 158"/>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132" name="群組 131"/>
            <p:cNvGrpSpPr/>
            <p:nvPr/>
          </p:nvGrpSpPr>
          <p:grpSpPr>
            <a:xfrm>
              <a:off x="5211006" y="2444989"/>
              <a:ext cx="1296807" cy="153077"/>
              <a:chOff x="3619333" y="2477980"/>
              <a:chExt cx="1296807" cy="153077"/>
            </a:xfrm>
          </p:grpSpPr>
          <p:sp>
            <p:nvSpPr>
              <p:cNvPr id="154" name="圓角矩形 153"/>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55" name="圓角矩形 154"/>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56" name="圓角矩形 155"/>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133" name="群組 132"/>
            <p:cNvGrpSpPr/>
            <p:nvPr/>
          </p:nvGrpSpPr>
          <p:grpSpPr>
            <a:xfrm>
              <a:off x="6717660" y="2454501"/>
              <a:ext cx="1296807" cy="153077"/>
              <a:chOff x="3619333" y="2477980"/>
              <a:chExt cx="1296807" cy="153077"/>
            </a:xfrm>
          </p:grpSpPr>
          <p:sp>
            <p:nvSpPr>
              <p:cNvPr id="151" name="圓角矩形 150"/>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52" name="圓角矩形 151"/>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53" name="圓角矩形 152"/>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134" name="群組 133"/>
            <p:cNvGrpSpPr/>
            <p:nvPr/>
          </p:nvGrpSpPr>
          <p:grpSpPr>
            <a:xfrm rot="16200000">
              <a:off x="336453" y="3945981"/>
              <a:ext cx="829184" cy="153077"/>
              <a:chOff x="3619333" y="2477980"/>
              <a:chExt cx="829184" cy="153077"/>
            </a:xfrm>
          </p:grpSpPr>
          <p:sp>
            <p:nvSpPr>
              <p:cNvPr id="149" name="圓角矩形 148"/>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50" name="圓角矩形 149"/>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135" name="群組 134"/>
            <p:cNvGrpSpPr/>
            <p:nvPr/>
          </p:nvGrpSpPr>
          <p:grpSpPr>
            <a:xfrm>
              <a:off x="2662696" y="2420888"/>
              <a:ext cx="829184" cy="153077"/>
              <a:chOff x="3619333" y="2477980"/>
              <a:chExt cx="829184" cy="153077"/>
            </a:xfrm>
          </p:grpSpPr>
          <p:sp>
            <p:nvSpPr>
              <p:cNvPr id="147" name="圓角矩形 146"/>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48" name="圓角矩形 147"/>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136" name="群組 135"/>
            <p:cNvGrpSpPr/>
            <p:nvPr/>
          </p:nvGrpSpPr>
          <p:grpSpPr>
            <a:xfrm>
              <a:off x="2477885" y="5445224"/>
              <a:ext cx="1296807" cy="153077"/>
              <a:chOff x="3619333" y="2477980"/>
              <a:chExt cx="1296807" cy="153077"/>
            </a:xfrm>
          </p:grpSpPr>
          <p:sp>
            <p:nvSpPr>
              <p:cNvPr id="144" name="圓角矩形 143"/>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45" name="圓角矩形 144"/>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46" name="圓角矩形 145"/>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137" name="群組 136"/>
            <p:cNvGrpSpPr/>
            <p:nvPr/>
          </p:nvGrpSpPr>
          <p:grpSpPr>
            <a:xfrm>
              <a:off x="5659573" y="5504521"/>
              <a:ext cx="1296807" cy="153077"/>
              <a:chOff x="3619333" y="2477980"/>
              <a:chExt cx="1296807" cy="153077"/>
            </a:xfrm>
          </p:grpSpPr>
          <p:sp>
            <p:nvSpPr>
              <p:cNvPr id="141" name="圓角矩形 140"/>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42" name="圓角矩形 141"/>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43" name="圓角矩形 142"/>
              <p:cNvSpPr/>
              <p:nvPr/>
            </p:nvSpPr>
            <p:spPr>
              <a:xfrm>
                <a:off x="4556100"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nvGrpSpPr>
            <p:cNvPr id="138" name="群組 137"/>
            <p:cNvGrpSpPr/>
            <p:nvPr/>
          </p:nvGrpSpPr>
          <p:grpSpPr>
            <a:xfrm>
              <a:off x="1582576" y="2420888"/>
              <a:ext cx="829184" cy="153077"/>
              <a:chOff x="3619333" y="2477980"/>
              <a:chExt cx="829184" cy="153077"/>
            </a:xfrm>
          </p:grpSpPr>
          <p:sp>
            <p:nvSpPr>
              <p:cNvPr id="139" name="圓角矩形 138"/>
              <p:cNvSpPr/>
              <p:nvPr/>
            </p:nvSpPr>
            <p:spPr>
              <a:xfrm>
                <a:off x="3619333" y="2477980"/>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sp>
            <p:nvSpPr>
              <p:cNvPr id="140" name="圓角矩形 139"/>
              <p:cNvSpPr/>
              <p:nvPr/>
            </p:nvSpPr>
            <p:spPr>
              <a:xfrm>
                <a:off x="4088477" y="2487041"/>
                <a:ext cx="360040" cy="144016"/>
              </a:xfrm>
              <a:prstGeom prst="round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pPr algn="ctr"/>
                <a:endParaRPr lang="zh-TW" altLang="en-US" dirty="0"/>
              </a:p>
            </p:txBody>
          </p:sp>
        </p:grpSp>
      </p:grpSp>
      <p:sp>
        <p:nvSpPr>
          <p:cNvPr id="160" name="文字方塊 159"/>
          <p:cNvSpPr txBox="1"/>
          <p:nvPr/>
        </p:nvSpPr>
        <p:spPr>
          <a:xfrm>
            <a:off x="3131840" y="6165304"/>
            <a:ext cx="2031325" cy="369332"/>
          </a:xfrm>
          <a:prstGeom prst="rect">
            <a:avLst/>
          </a:prstGeom>
          <a:noFill/>
        </p:spPr>
        <p:txBody>
          <a:bodyPr wrap="none" rtlCol="0">
            <a:spAutoFit/>
          </a:bodyPr>
          <a:lstStyle/>
          <a:p>
            <a:r>
              <a:rPr lang="zh-TW" altLang="en-US" b="1" dirty="0" smtClean="0">
                <a:solidFill>
                  <a:srgbClr val="FF0000"/>
                </a:solidFill>
                <a:latin typeface="微軟正黑體" pitchFamily="34" charset="-120"/>
                <a:ea typeface="微軟正黑體" pitchFamily="34" charset="-120"/>
              </a:rPr>
              <a:t>兵</a:t>
            </a:r>
            <a:r>
              <a:rPr lang="zh-TW" altLang="en-US" b="1" dirty="0">
                <a:solidFill>
                  <a:srgbClr val="FF0000"/>
                </a:solidFill>
                <a:latin typeface="微軟正黑體" pitchFamily="34" charset="-120"/>
                <a:ea typeface="微軟正黑體" pitchFamily="34" charset="-120"/>
              </a:rPr>
              <a:t>棋</a:t>
            </a:r>
            <a:r>
              <a:rPr lang="zh-TW" altLang="en-US" b="1" dirty="0" smtClean="0">
                <a:solidFill>
                  <a:srgbClr val="FF0000"/>
                </a:solidFill>
                <a:latin typeface="微軟正黑體" pitchFamily="34" charset="-120"/>
                <a:ea typeface="微軟正黑體" pitchFamily="34" charset="-120"/>
              </a:rPr>
              <a:t>推演正式演練</a:t>
            </a:r>
            <a:endParaRPr lang="zh-TW" altLang="en-US" b="1" dirty="0">
              <a:solidFill>
                <a:srgbClr val="FF0000"/>
              </a:solidFill>
              <a:latin typeface="微軟正黑體" pitchFamily="34" charset="-120"/>
              <a:ea typeface="微軟正黑體" pitchFamily="34" charset="-120"/>
            </a:endParaRPr>
          </a:p>
        </p:txBody>
      </p:sp>
      <p:sp>
        <p:nvSpPr>
          <p:cNvPr id="161" name="圓角矩形 160"/>
          <p:cNvSpPr/>
          <p:nvPr/>
        </p:nvSpPr>
        <p:spPr>
          <a:xfrm>
            <a:off x="1907704" y="3461320"/>
            <a:ext cx="2340259" cy="1191816"/>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zh-TW" altLang="en-US" sz="3200" b="1" dirty="0" smtClean="0">
                <a:solidFill>
                  <a:srgbClr val="0C0D03"/>
                </a:solidFill>
                <a:latin typeface="微軟正黑體" pitchFamily="34" charset="-120"/>
                <a:ea typeface="微軟正黑體" pitchFamily="34" charset="-120"/>
              </a:rPr>
              <a:t>情境說明</a:t>
            </a:r>
            <a:endParaRPr lang="en-US" altLang="zh-TW" sz="3200" b="1" dirty="0" smtClean="0">
              <a:solidFill>
                <a:srgbClr val="0C0D03"/>
              </a:solidFill>
              <a:latin typeface="微軟正黑體" pitchFamily="34" charset="-120"/>
              <a:ea typeface="微軟正黑體" pitchFamily="34" charset="-120"/>
            </a:endParaRPr>
          </a:p>
          <a:p>
            <a:pPr algn="ctr"/>
            <a:r>
              <a:rPr lang="zh-TW" altLang="en-US" sz="3200" b="1" dirty="0" smtClean="0">
                <a:solidFill>
                  <a:srgbClr val="0C0D03"/>
                </a:solidFill>
                <a:latin typeface="微軟正黑體" pitchFamily="34" charset="-120"/>
                <a:ea typeface="微軟正黑體" pitchFamily="34" charset="-120"/>
              </a:rPr>
              <a:t>腳本推演</a:t>
            </a:r>
            <a:endParaRPr lang="en-US" altLang="zh-TW" sz="3200" b="1" dirty="0" smtClean="0">
              <a:solidFill>
                <a:srgbClr val="0C0D03"/>
              </a:solidFill>
              <a:latin typeface="微軟正黑體" pitchFamily="34" charset="-120"/>
              <a:ea typeface="微軟正黑體" pitchFamily="34" charset="-120"/>
            </a:endParaRPr>
          </a:p>
        </p:txBody>
      </p:sp>
      <p:sp>
        <p:nvSpPr>
          <p:cNvPr id="162" name="圓角矩形 161"/>
          <p:cNvSpPr/>
          <p:nvPr/>
        </p:nvSpPr>
        <p:spPr>
          <a:xfrm>
            <a:off x="4355976" y="3753579"/>
            <a:ext cx="1935832" cy="646986"/>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zh-TW" altLang="en-US" sz="3200" b="1" dirty="0" smtClean="0">
                <a:solidFill>
                  <a:srgbClr val="0C0D03"/>
                </a:solidFill>
                <a:latin typeface="微軟正黑體" pitchFamily="34" charset="-120"/>
                <a:ea typeface="微軟正黑體" pitchFamily="34" charset="-120"/>
              </a:rPr>
              <a:t>成果檢討</a:t>
            </a:r>
            <a:endParaRPr lang="en-US" altLang="zh-TW" sz="3200" b="1" dirty="0" smtClean="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850620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44</a:t>
            </a:fld>
            <a:endParaRPr lang="en-US" altLang="zh-TW"/>
          </a:p>
        </p:txBody>
      </p:sp>
      <p:sp>
        <p:nvSpPr>
          <p:cNvPr id="8198" name="Rectangle 6"/>
          <p:cNvSpPr>
            <a:spLocks noGrp="1" noChangeArrowheads="1"/>
          </p:cNvSpPr>
          <p:nvPr>
            <p:ph type="title"/>
          </p:nvPr>
        </p:nvSpPr>
        <p:spPr>
          <a:xfrm>
            <a:off x="107504" y="238125"/>
            <a:ext cx="6826696" cy="868363"/>
          </a:xfrm>
          <a:noFill/>
          <a:ln/>
        </p:spPr>
        <p:txBody>
          <a:bodyPr/>
          <a:lstStyle/>
          <a:p>
            <a:pPr algn="ctr"/>
            <a:r>
              <a:rPr lang="zh-TW" altLang="zh-TW" sz="3600" dirty="0">
                <a:solidFill>
                  <a:schemeClr val="tx1">
                    <a:lumMod val="20000"/>
                    <a:lumOff val="80000"/>
                  </a:schemeClr>
                </a:solidFill>
                <a:latin typeface="標楷體" pitchFamily="65" charset="-120"/>
                <a:ea typeface="標楷體" pitchFamily="65" charset="-120"/>
                <a:cs typeface="Arial" charset="0"/>
              </a:rPr>
              <a:t>兵棋推演</a:t>
            </a:r>
            <a:r>
              <a:rPr lang="zh-TW" altLang="en-US" sz="3600" dirty="0" smtClean="0">
                <a:solidFill>
                  <a:schemeClr val="tx1">
                    <a:lumMod val="20000"/>
                    <a:lumOff val="80000"/>
                  </a:schemeClr>
                </a:solidFill>
                <a:latin typeface="標楷體" pitchFamily="65" charset="-120"/>
                <a:ea typeface="標楷體" pitchFamily="65" charset="-120"/>
                <a:cs typeface="Arial" charset="0"/>
              </a:rPr>
              <a:t>理論與實務操作</a:t>
            </a:r>
            <a:endParaRPr lang="zh-TW" altLang="en-US" sz="3600" dirty="0">
              <a:solidFill>
                <a:schemeClr val="tx1">
                  <a:lumMod val="20000"/>
                  <a:lumOff val="80000"/>
                </a:schemeClr>
              </a:solidFill>
              <a:latin typeface="標楷體" pitchFamily="65" charset="-120"/>
              <a:ea typeface="標楷體" pitchFamily="65" charset="-120"/>
              <a:cs typeface="Arial" charset="0"/>
            </a:endParaRPr>
          </a:p>
        </p:txBody>
      </p:sp>
      <p:sp>
        <p:nvSpPr>
          <p:cNvPr id="66" name="內容版面配置區 2"/>
          <p:cNvSpPr>
            <a:spLocks noGrp="1"/>
          </p:cNvSpPr>
          <p:nvPr>
            <p:ph idx="1"/>
          </p:nvPr>
        </p:nvSpPr>
        <p:spPr>
          <a:xfrm>
            <a:off x="1022920" y="2276872"/>
            <a:ext cx="7797552" cy="3888432"/>
          </a:xfrm>
        </p:spPr>
        <p:txBody>
          <a:bodyPr/>
          <a:lstStyle/>
          <a:p>
            <a:pPr>
              <a:spcAft>
                <a:spcPts val="1200"/>
              </a:spcAft>
              <a:buFont typeface="Wingdings" pitchFamily="2" charset="2"/>
              <a:buChar char="ü"/>
            </a:pPr>
            <a:r>
              <a:rPr lang="zh-TW" altLang="en-US" sz="2400" dirty="0">
                <a:latin typeface="微軟正黑體" pitchFamily="34" charset="-120"/>
                <a:ea typeface="微軟正黑體" pitchFamily="34" charset="-120"/>
              </a:rPr>
              <a:t>檢視學校各</a:t>
            </a:r>
            <a:r>
              <a:rPr lang="zh-TW" altLang="en-US" sz="2400" dirty="0" smtClean="0">
                <a:latin typeface="微軟正黑體" pitchFamily="34" charset="-120"/>
                <a:ea typeface="微軟正黑體" pitchFamily="34" charset="-120"/>
              </a:rPr>
              <a:t>單位在面臨災害時，各項工作的整備情形。</a:t>
            </a:r>
            <a:endParaRPr lang="en-US" altLang="zh-TW" sz="2400" dirty="0" smtClean="0">
              <a:latin typeface="微軟正黑體" pitchFamily="34" charset="-120"/>
              <a:ea typeface="微軟正黑體" pitchFamily="34" charset="-120"/>
            </a:endParaRPr>
          </a:p>
          <a:p>
            <a:pPr>
              <a:spcAft>
                <a:spcPts val="1200"/>
              </a:spcAft>
              <a:buFont typeface="Wingdings" pitchFamily="2" charset="2"/>
              <a:buChar char="ü"/>
            </a:pPr>
            <a:r>
              <a:rPr lang="zh-TW" altLang="en-US" sz="2400" dirty="0">
                <a:latin typeface="微軟正黑體" pitchFamily="34" charset="-120"/>
                <a:ea typeface="微軟正黑體" pitchFamily="34" charset="-120"/>
              </a:rPr>
              <a:t>強化學校各</a:t>
            </a:r>
            <a:r>
              <a:rPr lang="zh-TW" altLang="en-US" sz="2400" dirty="0" smtClean="0">
                <a:latin typeface="微軟正黑體" pitchFamily="34" charset="-120"/>
                <a:ea typeface="微軟正黑體" pitchFamily="34" charset="-120"/>
              </a:rPr>
              <a:t>單位在災害來臨時，其應變處置能力。</a:t>
            </a:r>
          </a:p>
          <a:p>
            <a:pPr>
              <a:spcAft>
                <a:spcPts val="1200"/>
              </a:spcAft>
              <a:buFont typeface="Wingdings" pitchFamily="2" charset="2"/>
              <a:buChar char="ü"/>
            </a:pPr>
            <a:r>
              <a:rPr lang="zh-TW" altLang="en-US" sz="2400" dirty="0">
                <a:latin typeface="微軟正黑體" pitchFamily="34" charset="-120"/>
                <a:ea typeface="微軟正黑體" pitchFamily="34" charset="-120"/>
              </a:rPr>
              <a:t>強化學校各</a:t>
            </a:r>
            <a:r>
              <a:rPr lang="zh-TW" altLang="en-US" sz="2400" dirty="0" smtClean="0">
                <a:latin typeface="微軟正黑體" pitchFamily="34" charset="-120"/>
                <a:ea typeface="微軟正黑體" pitchFamily="34" charset="-120"/>
              </a:rPr>
              <a:t>單位在災害時橫向聯繫協調的能力。</a:t>
            </a:r>
          </a:p>
          <a:p>
            <a:pPr>
              <a:spcAft>
                <a:spcPts val="1200"/>
              </a:spcAft>
              <a:buFont typeface="Wingdings" pitchFamily="2" charset="2"/>
              <a:buChar char="ü"/>
            </a:pPr>
            <a:r>
              <a:rPr lang="zh-TW" altLang="en-US" sz="2400" dirty="0">
                <a:latin typeface="微軟正黑體" pitchFamily="34" charset="-120"/>
                <a:ea typeface="微軟正黑體" pitchFamily="34" charset="-120"/>
              </a:rPr>
              <a:t>使學校各</a:t>
            </a:r>
            <a:r>
              <a:rPr lang="zh-TW" altLang="en-US" sz="2400" dirty="0" smtClean="0">
                <a:latin typeface="微軟正黑體" pitchFamily="34" charset="-120"/>
                <a:ea typeface="微軟正黑體" pitchFamily="34" charset="-120"/>
              </a:rPr>
              <a:t>單位能熟悉</a:t>
            </a:r>
            <a:r>
              <a:rPr lang="zh-TW" altLang="en-US" sz="2400" dirty="0">
                <a:latin typeface="微軟正黑體" pitchFamily="34" charset="-120"/>
                <a:ea typeface="微軟正黑體" pitchFamily="34" charset="-120"/>
              </a:rPr>
              <a:t>操作現有校園災害防救計畫。</a:t>
            </a:r>
            <a:endParaRPr lang="zh-TW" altLang="en-US" sz="2400" dirty="0" smtClean="0">
              <a:latin typeface="微軟正黑體" pitchFamily="34" charset="-120"/>
              <a:ea typeface="微軟正黑體" pitchFamily="34" charset="-120"/>
            </a:endParaRPr>
          </a:p>
          <a:p>
            <a:pPr>
              <a:spcAft>
                <a:spcPts val="1200"/>
              </a:spcAft>
              <a:buFont typeface="Wingdings" pitchFamily="2" charset="2"/>
              <a:buChar char="ü"/>
            </a:pPr>
            <a:r>
              <a:rPr lang="zh-TW" altLang="en-US" sz="2400" dirty="0" smtClean="0">
                <a:latin typeface="微軟正黑體" pitchFamily="34" charset="-120"/>
                <a:ea typeface="微軟正黑體" pitchFamily="34" charset="-120"/>
              </a:rPr>
              <a:t>檢核校園災害防救計畫是否落實，瞭解學校防救能量。</a:t>
            </a:r>
          </a:p>
          <a:p>
            <a:pPr>
              <a:spcAft>
                <a:spcPts val="1200"/>
              </a:spcAft>
              <a:buFont typeface="Wingdings" pitchFamily="2" charset="2"/>
              <a:buChar char="ü"/>
            </a:pPr>
            <a:r>
              <a:rPr lang="zh-TW" altLang="en-US" sz="2400" dirty="0" smtClean="0">
                <a:latin typeface="微軟正黑體" pitchFamily="34" charset="-120"/>
                <a:ea typeface="微軟正黑體" pitchFamily="34" charset="-120"/>
              </a:rPr>
              <a:t>提升各單位人員對於災害應變的能力與防災素養。</a:t>
            </a:r>
            <a:endParaRPr lang="en-US" altLang="zh-TW" sz="2400" dirty="0" smtClean="0">
              <a:latin typeface="微軟正黑體" pitchFamily="34" charset="-120"/>
              <a:ea typeface="微軟正黑體" pitchFamily="34" charset="-120"/>
            </a:endParaRPr>
          </a:p>
          <a:p>
            <a:pPr>
              <a:spcAft>
                <a:spcPts val="1200"/>
              </a:spcAft>
              <a:buFont typeface="Wingdings" pitchFamily="2" charset="2"/>
              <a:buChar char="ü"/>
            </a:pPr>
            <a:r>
              <a:rPr lang="zh-TW" altLang="en-US" sz="2400" dirty="0" smtClean="0">
                <a:latin typeface="微軟正黑體" pitchFamily="34" charset="-120"/>
                <a:ea typeface="微軟正黑體" pitchFamily="34" charset="-120"/>
              </a:rPr>
              <a:t>作為實兵演練腳本撰寫的參考與模擬演練。</a:t>
            </a:r>
            <a:endParaRPr lang="zh-TW" altLang="en-US" sz="2400" dirty="0">
              <a:latin typeface="微軟正黑體" pitchFamily="34" charset="-120"/>
              <a:ea typeface="微軟正黑體" pitchFamily="34" charset="-120"/>
            </a:endParaRPr>
          </a:p>
        </p:txBody>
      </p:sp>
      <p:sp>
        <p:nvSpPr>
          <p:cNvPr id="7" name="矩形 6"/>
          <p:cNvSpPr/>
          <p:nvPr/>
        </p:nvSpPr>
        <p:spPr>
          <a:xfrm>
            <a:off x="539552" y="1620434"/>
            <a:ext cx="3416320" cy="523220"/>
          </a:xfrm>
          <a:prstGeom prst="rect">
            <a:avLst/>
          </a:prstGeom>
        </p:spPr>
        <p:txBody>
          <a:bodyPr wrap="none">
            <a:spAutoFit/>
          </a:bodyPr>
          <a:lstStyle/>
          <a:p>
            <a:r>
              <a:rPr lang="zh-TW" altLang="en-US" sz="28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成果檢核與回饋分</a:t>
            </a:r>
            <a:r>
              <a:rPr lang="zh-TW" altLang="en-US" sz="2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析</a:t>
            </a:r>
            <a:endParaRPr lang="zh-TW" altLang="en-US" sz="2800" dirty="0"/>
          </a:p>
        </p:txBody>
      </p:sp>
      <p:sp>
        <p:nvSpPr>
          <p:cNvPr id="24" name="文字方塊 23"/>
          <p:cNvSpPr txBox="1"/>
          <p:nvPr/>
        </p:nvSpPr>
        <p:spPr>
          <a:xfrm>
            <a:off x="767561" y="1170365"/>
            <a:ext cx="1140143" cy="401479"/>
          </a:xfrm>
          <a:prstGeom prst="snip1Rect">
            <a:avLst/>
          </a:prstGeom>
          <a:noFill/>
          <a:ln w="38100">
            <a:noFill/>
          </a:ln>
        </p:spPr>
        <p:style>
          <a:lnRef idx="0">
            <a:schemeClr val="accent5"/>
          </a:lnRef>
          <a:fillRef idx="3">
            <a:schemeClr val="accent5"/>
          </a:fillRef>
          <a:effectRef idx="3">
            <a:schemeClr val="accent5"/>
          </a:effectRef>
          <a:fontRef idx="minor">
            <a:schemeClr val="lt1"/>
          </a:fontRef>
        </p:style>
        <p:txBody>
          <a:bodyPr wrap="none" rtlCol="0">
            <a:spAutoFit/>
          </a:bodyPr>
          <a:lstStyle>
            <a:defPPr>
              <a:defRPr lang="zh-TW"/>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spcBef>
                <a:spcPct val="50000"/>
              </a:spcBef>
              <a:buClr>
                <a:schemeClr val="tx1"/>
              </a:buClr>
            </a:pPr>
            <a:r>
              <a:rPr lang="zh-TW" altLang="en-US" sz="1800" b="1" dirty="0">
                <a:solidFill>
                  <a:srgbClr val="7030A0"/>
                </a:solidFill>
                <a:latin typeface="微軟正黑體" pitchFamily="34" charset="-120"/>
                <a:ea typeface="微軟正黑體" pitchFamily="34" charset="-120"/>
                <a:cs typeface="Arial" charset="0"/>
              </a:rPr>
              <a:t>先期規劃</a:t>
            </a:r>
          </a:p>
        </p:txBody>
      </p:sp>
      <p:sp>
        <p:nvSpPr>
          <p:cNvPr id="25" name="文字方塊 24"/>
          <p:cNvSpPr txBox="1"/>
          <p:nvPr/>
        </p:nvSpPr>
        <p:spPr>
          <a:xfrm>
            <a:off x="201815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smtClean="0">
                <a:solidFill>
                  <a:srgbClr val="7030A0"/>
                </a:solidFill>
                <a:latin typeface="微軟正黑體" pitchFamily="34" charset="-120"/>
                <a:ea typeface="微軟正黑體" pitchFamily="34" charset="-120"/>
                <a:cs typeface="Arial" charset="0"/>
              </a:rPr>
              <a:t>作業流</a:t>
            </a:r>
            <a:r>
              <a:rPr lang="zh-TW" altLang="en-US" sz="1800" b="1" dirty="0">
                <a:solidFill>
                  <a:srgbClr val="7030A0"/>
                </a:solidFill>
                <a:latin typeface="微軟正黑體" pitchFamily="34" charset="-120"/>
                <a:ea typeface="微軟正黑體" pitchFamily="34" charset="-120"/>
                <a:cs typeface="Arial" charset="0"/>
              </a:rPr>
              <a:t>程</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26" name="直線接點 25"/>
          <p:cNvCxnSpPr/>
          <p:nvPr/>
        </p:nvCxnSpPr>
        <p:spPr>
          <a:xfrm>
            <a:off x="1948885"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27" name="直線接點 26"/>
          <p:cNvCxnSpPr/>
          <p:nvPr/>
        </p:nvCxnSpPr>
        <p:spPr>
          <a:xfrm>
            <a:off x="3126289"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8" name="文字方塊 27"/>
          <p:cNvSpPr txBox="1"/>
          <p:nvPr/>
        </p:nvSpPr>
        <p:spPr>
          <a:xfrm>
            <a:off x="3158302"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7030A0"/>
                </a:solidFill>
                <a:latin typeface="微軟正黑體" pitchFamily="34" charset="-120"/>
                <a:ea typeface="微軟正黑體" pitchFamily="34" charset="-120"/>
                <a:cs typeface="Arial" charset="0"/>
              </a:rPr>
              <a:t>情境模擬</a:t>
            </a:r>
            <a:endParaRPr lang="zh-TW" altLang="en-US" sz="1800" dirty="0">
              <a:solidFill>
                <a:schemeClr val="bg1">
                  <a:lumMod val="60000"/>
                  <a:lumOff val="40000"/>
                </a:schemeClr>
              </a:solidFill>
              <a:latin typeface="微軟正黑體" pitchFamily="34" charset="-120"/>
              <a:ea typeface="微軟正黑體" pitchFamily="34" charset="-120"/>
            </a:endParaRPr>
          </a:p>
        </p:txBody>
      </p:sp>
      <p:cxnSp>
        <p:nvCxnSpPr>
          <p:cNvPr id="29" name="直線接點 28"/>
          <p:cNvCxnSpPr/>
          <p:nvPr/>
        </p:nvCxnSpPr>
        <p:spPr>
          <a:xfrm>
            <a:off x="4211960"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0" name="文字方塊 29"/>
          <p:cNvSpPr txBox="1"/>
          <p:nvPr/>
        </p:nvSpPr>
        <p:spPr>
          <a:xfrm>
            <a:off x="4283968"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議題對策</a:t>
            </a:r>
            <a:endParaRPr lang="zh-TW" altLang="en-US" sz="1800" b="1" dirty="0">
              <a:solidFill>
                <a:schemeClr val="bg1">
                  <a:lumMod val="60000"/>
                  <a:lumOff val="40000"/>
                </a:schemeClr>
              </a:solidFill>
              <a:latin typeface="微軟正黑體" pitchFamily="34" charset="-120"/>
              <a:ea typeface="微軟正黑體" pitchFamily="34" charset="-120"/>
              <a:cs typeface="Arial" charset="0"/>
            </a:endParaRPr>
          </a:p>
        </p:txBody>
      </p:sp>
      <p:cxnSp>
        <p:nvCxnSpPr>
          <p:cNvPr id="31" name="直線接點 30"/>
          <p:cNvCxnSpPr/>
          <p:nvPr/>
        </p:nvCxnSpPr>
        <p:spPr>
          <a:xfrm>
            <a:off x="5364088"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32" name="文字方塊 31"/>
          <p:cNvSpPr txBox="1"/>
          <p:nvPr/>
        </p:nvSpPr>
        <p:spPr>
          <a:xfrm>
            <a:off x="5436096" y="119679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0C0D03"/>
                </a:solidFill>
                <a:effectLst>
                  <a:outerShdw blurRad="38100" dist="38100" dir="2700000" algn="tl">
                    <a:srgbClr val="000000">
                      <a:alpha val="43137"/>
                    </a:srgbClr>
                  </a:outerShdw>
                </a:effectLst>
                <a:latin typeface="微軟正黑體" pitchFamily="34" charset="-120"/>
                <a:ea typeface="微軟正黑體" pitchFamily="34" charset="-120"/>
              </a:rPr>
              <a:t>成效檢討</a:t>
            </a:r>
          </a:p>
        </p:txBody>
      </p:sp>
      <p:cxnSp>
        <p:nvCxnSpPr>
          <p:cNvPr id="33" name="直線接點 32"/>
          <p:cNvCxnSpPr/>
          <p:nvPr/>
        </p:nvCxnSpPr>
        <p:spPr>
          <a:xfrm>
            <a:off x="6627651"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4868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6" y="1978962"/>
            <a:ext cx="8312968" cy="3970318"/>
          </a:xfrm>
          <a:prstGeom prst="rect">
            <a:avLst/>
          </a:prstGeom>
        </p:spPr>
        <p:txBody>
          <a:bodyPr wrap="square">
            <a:spAutoFit/>
          </a:bodyPr>
          <a:lstStyle/>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內政部消防署，防震須知。 </a:t>
            </a:r>
          </a:p>
          <a:p>
            <a:pPr marL="285750" indent="-285750">
              <a:buFont typeface="Wingdings" pitchFamily="2" charset="2"/>
              <a:buChar char="u"/>
            </a:pPr>
            <a:r>
              <a:rPr lang="en-US" altLang="zh-TW" dirty="0" smtClean="0">
                <a:solidFill>
                  <a:srgbClr val="0C0D03"/>
                </a:solidFill>
                <a:latin typeface="微軟正黑體" pitchFamily="34" charset="-120"/>
                <a:ea typeface="微軟正黑體" pitchFamily="34" charset="-120"/>
              </a:rPr>
              <a:t>921</a:t>
            </a:r>
            <a:r>
              <a:rPr lang="zh-TW" altLang="zh-TW" dirty="0">
                <a:solidFill>
                  <a:srgbClr val="0C0D03"/>
                </a:solidFill>
                <a:latin typeface="微軟正黑體" pitchFamily="34" charset="-120"/>
                <a:ea typeface="微軟正黑體" pitchFamily="34" charset="-120"/>
              </a:rPr>
              <a:t>地震</a:t>
            </a:r>
            <a:r>
              <a:rPr lang="en-US" altLang="zh-TW" dirty="0">
                <a:solidFill>
                  <a:srgbClr val="0C0D03"/>
                </a:solidFill>
                <a:latin typeface="微軟正黑體" pitchFamily="34" charset="-120"/>
                <a:ea typeface="微軟正黑體" pitchFamily="34" charset="-120"/>
              </a:rPr>
              <a:t>10</a:t>
            </a:r>
            <a:r>
              <a:rPr lang="zh-TW" altLang="zh-TW" dirty="0">
                <a:solidFill>
                  <a:srgbClr val="0C0D03"/>
                </a:solidFill>
                <a:latin typeface="微軟正黑體" pitchFamily="34" charset="-120"/>
                <a:ea typeface="微軟正黑體" pitchFamily="34" charset="-120"/>
              </a:rPr>
              <a:t>週年紀念活動中小學校園防災演練展示活動專案，教育部顧問</a:t>
            </a:r>
            <a:r>
              <a:rPr lang="zh-TW" altLang="zh-TW" dirty="0" smtClean="0">
                <a:solidFill>
                  <a:srgbClr val="0C0D03"/>
                </a:solidFill>
                <a:latin typeface="微軟正黑體" pitchFamily="34" charset="-120"/>
                <a:ea typeface="微軟正黑體" pitchFamily="34" charset="-120"/>
              </a:rPr>
              <a:t>室。 </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中央氣象局，「氣象防護系列</a:t>
            </a:r>
            <a:r>
              <a:rPr lang="en-US" altLang="zh-TW" dirty="0">
                <a:solidFill>
                  <a:srgbClr val="0C0D03"/>
                </a:solidFill>
                <a:latin typeface="微軟正黑體" pitchFamily="34" charset="-120"/>
                <a:ea typeface="微軟正黑體" pitchFamily="34" charset="-120"/>
              </a:rPr>
              <a:t>(</a:t>
            </a:r>
            <a:r>
              <a:rPr lang="zh-TW" altLang="zh-TW" dirty="0">
                <a:solidFill>
                  <a:srgbClr val="0C0D03"/>
                </a:solidFill>
                <a:latin typeface="微軟正黑體" pitchFamily="34" charset="-120"/>
                <a:ea typeface="微軟正黑體" pitchFamily="34" charset="-120"/>
              </a:rPr>
              <a:t>三</a:t>
            </a:r>
            <a:r>
              <a:rPr lang="en-US" altLang="zh-TW" dirty="0">
                <a:solidFill>
                  <a:srgbClr val="0C0D03"/>
                </a:solidFill>
                <a:latin typeface="微軟正黑體" pitchFamily="34" charset="-120"/>
                <a:ea typeface="微軟正黑體" pitchFamily="34" charset="-120"/>
              </a:rPr>
              <a:t>)</a:t>
            </a:r>
            <a:r>
              <a:rPr lang="zh-TW" altLang="zh-TW" dirty="0">
                <a:solidFill>
                  <a:srgbClr val="0C0D03"/>
                </a:solidFill>
                <a:latin typeface="微軟正黑體" pitchFamily="34" charset="-120"/>
                <a:ea typeface="微軟正黑體" pitchFamily="34" charset="-120"/>
              </a:rPr>
              <a:t>海嘯防護要點」。</a:t>
            </a: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內政部消防署，防災知識網「海嘯防範注意事項」。</a:t>
            </a:r>
          </a:p>
          <a:p>
            <a:pPr marL="285750" indent="-285750">
              <a:buFont typeface="Wingdings" pitchFamily="2" charset="2"/>
              <a:buChar char="u"/>
            </a:pPr>
            <a:r>
              <a:rPr lang="zh-TW" altLang="zh-TW" dirty="0" smtClean="0">
                <a:solidFill>
                  <a:srgbClr val="0C0D03"/>
                </a:solidFill>
                <a:latin typeface="微軟正黑體" pitchFamily="34" charset="-120"/>
                <a:ea typeface="微軟正黑體" pitchFamily="34" charset="-120"/>
              </a:rPr>
              <a:t>教育部</a:t>
            </a:r>
            <a:r>
              <a:rPr lang="zh-TW" altLang="zh-TW" dirty="0">
                <a:solidFill>
                  <a:srgbClr val="0C0D03"/>
                </a:solidFill>
                <a:latin typeface="微軟正黑體" pitchFamily="34" charset="-120"/>
                <a:ea typeface="微軟正黑體" pitchFamily="34" charset="-120"/>
              </a:rPr>
              <a:t>「災害應變參考程序手冊</a:t>
            </a:r>
            <a:r>
              <a:rPr lang="zh-TW" altLang="zh-TW" dirty="0" smtClean="0">
                <a:solidFill>
                  <a:srgbClr val="0C0D03"/>
                </a:solidFill>
                <a:latin typeface="微軟正黑體" pitchFamily="34" charset="-120"/>
                <a:ea typeface="微軟正黑體" pitchFamily="34" charset="-120"/>
              </a:rPr>
              <a:t>」</a:t>
            </a:r>
            <a:r>
              <a:rPr lang="zh-TW" altLang="zh-TW" dirty="0">
                <a:solidFill>
                  <a:srgbClr val="0C0D03"/>
                </a:solidFill>
                <a:latin typeface="微軟正黑體" pitchFamily="34" charset="-120"/>
                <a:ea typeface="微軟正黑體" pitchFamily="34" charset="-120"/>
              </a:rPr>
              <a:t> ，教育部顧問室</a:t>
            </a:r>
            <a:r>
              <a:rPr lang="zh-TW" altLang="zh-TW" dirty="0" smtClean="0">
                <a:solidFill>
                  <a:srgbClr val="0C0D03"/>
                </a:solidFill>
                <a:latin typeface="微軟正黑體" pitchFamily="34" charset="-120"/>
                <a:ea typeface="微軟正黑體" pitchFamily="34" charset="-120"/>
              </a:rPr>
              <a:t>。</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李文正，教育部</a:t>
            </a:r>
            <a:r>
              <a:rPr lang="en-US" altLang="zh-TW" dirty="0">
                <a:solidFill>
                  <a:srgbClr val="0C0D03"/>
                </a:solidFill>
                <a:latin typeface="微軟正黑體" pitchFamily="34" charset="-120"/>
                <a:ea typeface="微軟正黑體" pitchFamily="34" charset="-120"/>
              </a:rPr>
              <a:t>99</a:t>
            </a:r>
            <a:r>
              <a:rPr lang="zh-TW" altLang="zh-TW" dirty="0">
                <a:solidFill>
                  <a:srgbClr val="0C0D03"/>
                </a:solidFill>
                <a:latin typeface="微軟正黑體" pitchFamily="34" charset="-120"/>
                <a:ea typeface="微軟正黑體" pitchFamily="34" charset="-120"/>
              </a:rPr>
              <a:t>年度「校園防災應變與演練規劃」教材。</a:t>
            </a: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馬士元，「災害兵棋推演之規劃」教材。</a:t>
            </a:r>
          </a:p>
          <a:p>
            <a:pPr marL="285750" indent="-285750">
              <a:buFont typeface="Wingdings" pitchFamily="2" charset="2"/>
              <a:buChar char="u"/>
            </a:pPr>
            <a:r>
              <a:rPr lang="en-US" altLang="zh-TW" dirty="0">
                <a:solidFill>
                  <a:srgbClr val="0C0D03"/>
                </a:solidFill>
                <a:latin typeface="微軟正黑體" pitchFamily="34" charset="-120"/>
                <a:ea typeface="微軟正黑體" pitchFamily="34" charset="-120"/>
              </a:rPr>
              <a:t>防災教育數位平台</a:t>
            </a:r>
            <a:r>
              <a:rPr lang="zh-TW" altLang="zh-TW" dirty="0">
                <a:solidFill>
                  <a:srgbClr val="0C0D03"/>
                </a:solidFill>
                <a:latin typeface="微軟正黑體" pitchFamily="34" charset="-120"/>
                <a:ea typeface="微軟正黑體" pitchFamily="34" charset="-120"/>
              </a:rPr>
              <a:t>，</a:t>
            </a:r>
            <a:r>
              <a:rPr lang="en-US" altLang="zh-TW" dirty="0">
                <a:solidFill>
                  <a:srgbClr val="0C0D03"/>
                </a:solidFill>
                <a:latin typeface="微軟正黑體" pitchFamily="34" charset="-120"/>
                <a:ea typeface="微軟正黑體" pitchFamily="34" charset="-120"/>
              </a:rPr>
              <a:t>http://disaster.edu.tw</a:t>
            </a:r>
            <a:r>
              <a:rPr lang="en-US" altLang="zh-TW" dirty="0" smtClean="0">
                <a:solidFill>
                  <a:srgbClr val="0C0D03"/>
                </a:solidFill>
                <a:latin typeface="微軟正黑體" pitchFamily="34" charset="-120"/>
                <a:ea typeface="微軟正黑體" pitchFamily="34" charset="-120"/>
              </a:rPr>
              <a:t>/</a:t>
            </a:r>
          </a:p>
          <a:p>
            <a:pPr marL="285750" indent="-285750">
              <a:buFont typeface="Wingdings" pitchFamily="2" charset="2"/>
              <a:buChar char="u"/>
            </a:pPr>
            <a:r>
              <a:rPr lang="zh-TW" altLang="en-US" dirty="0">
                <a:solidFill>
                  <a:srgbClr val="0C0D03"/>
                </a:solidFill>
                <a:latin typeface="微軟正黑體" pitchFamily="34" charset="-120"/>
                <a:ea typeface="微軟正黑體" pitchFamily="34" charset="-120"/>
              </a:rPr>
              <a:t>行政院原子能委員會全球</a:t>
            </a:r>
            <a:r>
              <a:rPr lang="zh-TW" altLang="en-US" dirty="0" smtClean="0">
                <a:solidFill>
                  <a:srgbClr val="0C0D03"/>
                </a:solidFill>
                <a:latin typeface="微軟正黑體" pitchFamily="34" charset="-120"/>
                <a:ea typeface="微軟正黑體" pitchFamily="34" charset="-120"/>
              </a:rPr>
              <a:t>資訊網</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水利署，水災疏散撤離標準作業程序。 </a:t>
            </a: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中央氣象局，宣導教育</a:t>
            </a:r>
            <a:r>
              <a:rPr lang="en-US" altLang="zh-TW" dirty="0">
                <a:solidFill>
                  <a:srgbClr val="0C0D03"/>
                </a:solidFill>
                <a:latin typeface="微軟正黑體" pitchFamily="34" charset="-120"/>
                <a:ea typeface="微軟正黑體" pitchFamily="34" charset="-120"/>
              </a:rPr>
              <a:t>--</a:t>
            </a:r>
            <a:r>
              <a:rPr lang="zh-TW" altLang="zh-TW" dirty="0">
                <a:solidFill>
                  <a:srgbClr val="0C0D03"/>
                </a:solidFill>
                <a:latin typeface="微軟正黑體" pitchFamily="34" charset="-120"/>
                <a:ea typeface="微軟正黑體" pitchFamily="34" charset="-120"/>
              </a:rPr>
              <a:t>氣象百科。</a:t>
            </a: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經濟部</a:t>
            </a:r>
            <a:r>
              <a:rPr lang="en-US" altLang="zh-TW" dirty="0">
                <a:solidFill>
                  <a:srgbClr val="0C0D03"/>
                </a:solidFill>
                <a:latin typeface="微軟正黑體" pitchFamily="34" charset="-120"/>
                <a:ea typeface="微軟正黑體" pitchFamily="34" charset="-120"/>
              </a:rPr>
              <a:t>中央地質調查所全球資訊網</a:t>
            </a:r>
            <a:r>
              <a:rPr lang="zh-TW" altLang="zh-TW" dirty="0">
                <a:solidFill>
                  <a:srgbClr val="0C0D03"/>
                </a:solidFill>
                <a:latin typeface="微軟正黑體" pitchFamily="34" charset="-120"/>
                <a:ea typeface="微軟正黑體" pitchFamily="34" charset="-120"/>
              </a:rPr>
              <a:t>。 </a:t>
            </a: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水土保持局，土石流防災資訊網。 </a:t>
            </a:r>
          </a:p>
          <a:p>
            <a:pPr marL="285750" indent="-285750">
              <a:buFont typeface="Wingdings" pitchFamily="2" charset="2"/>
              <a:buChar char="u"/>
            </a:pPr>
            <a:r>
              <a:rPr lang="zh-TW" altLang="zh-TW" dirty="0">
                <a:solidFill>
                  <a:srgbClr val="0C0D03"/>
                </a:solidFill>
                <a:latin typeface="微軟正黑體" pitchFamily="34" charset="-120"/>
                <a:ea typeface="微軟正黑體" pitchFamily="34" charset="-120"/>
              </a:rPr>
              <a:t>水利署，防災資訊服務網。</a:t>
            </a:r>
          </a:p>
        </p:txBody>
      </p:sp>
      <p:sp>
        <p:nvSpPr>
          <p:cNvPr id="2" name="標題 1"/>
          <p:cNvSpPr>
            <a:spLocks noGrp="1"/>
          </p:cNvSpPr>
          <p:nvPr>
            <p:ph type="title"/>
          </p:nvPr>
        </p:nvSpPr>
        <p:spPr/>
        <p:txBody>
          <a:bodyPr/>
          <a:lstStyle/>
          <a:p>
            <a:r>
              <a:rPr lang="zh-TW" altLang="zh-TW" sz="3200" dirty="0">
                <a:latin typeface="微軟正黑體" pitchFamily="34" charset="-120"/>
                <a:ea typeface="微軟正黑體" pitchFamily="34" charset="-120"/>
              </a:rPr>
              <a:t>校園防災避難演練與兵棋推演設計</a:t>
            </a:r>
            <a:endParaRPr lang="zh-TW" altLang="en-US" sz="3200" dirty="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fld id="{FFBFF2A3-BB3B-4B97-B434-ED451C79329D}" type="slidenum">
              <a:rPr lang="zh-TW" altLang="en-US" smtClean="0"/>
              <a:pPr/>
              <a:t>45</a:t>
            </a:fld>
            <a:endParaRPr lang="en-US" altLang="zh-TW"/>
          </a:p>
        </p:txBody>
      </p:sp>
      <p:sp>
        <p:nvSpPr>
          <p:cNvPr id="6" name="標題 1"/>
          <p:cNvSpPr txBox="1">
            <a:spLocks/>
          </p:cNvSpPr>
          <p:nvPr/>
        </p:nvSpPr>
        <p:spPr>
          <a:xfrm>
            <a:off x="5508104" y="4077072"/>
            <a:ext cx="3056384" cy="1886826"/>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zh-TW" altLang="en-US" sz="5400" b="1" spc="50" dirty="0" smtClean="0">
                <a:ln w="11430"/>
                <a:solidFill>
                  <a:srgbClr val="FF0000"/>
                </a:solidFill>
                <a:effectLst>
                  <a:outerShdw blurRad="76200" dist="50800" dir="5400000" algn="tl" rotWithShape="0">
                    <a:srgbClr val="000000">
                      <a:alpha val="65000"/>
                    </a:srgbClr>
                  </a:outerShdw>
                </a:effectLst>
                <a:latin typeface="微軟正黑體" pitchFamily="34" charset="-120"/>
                <a:ea typeface="微軟正黑體" pitchFamily="34" charset="-120"/>
              </a:rPr>
              <a:t>簡報完畢</a:t>
            </a:r>
            <a:endParaRPr lang="en-US" altLang="zh-TW" sz="5400" b="1" spc="50" dirty="0" smtClean="0">
              <a:ln w="11430"/>
              <a:solidFill>
                <a:srgbClr val="FF0000"/>
              </a:solidFill>
              <a:effectLst>
                <a:outerShdw blurRad="76200" dist="50800" dir="5400000" algn="tl" rotWithShape="0">
                  <a:srgbClr val="000000">
                    <a:alpha val="65000"/>
                  </a:srgbClr>
                </a:outerShdw>
              </a:effectLst>
              <a:latin typeface="微軟正黑體" pitchFamily="34" charset="-120"/>
              <a:ea typeface="微軟正黑體" pitchFamily="34" charset="-120"/>
            </a:endParaRPr>
          </a:p>
          <a:p>
            <a:r>
              <a:rPr lang="zh-TW" altLang="en-US" sz="5400" b="1" spc="50" dirty="0" smtClean="0">
                <a:ln w="11430"/>
                <a:solidFill>
                  <a:srgbClr val="FF0000"/>
                </a:solidFill>
                <a:effectLst>
                  <a:outerShdw blurRad="76200" dist="50800" dir="5400000" algn="tl" rotWithShape="0">
                    <a:srgbClr val="000000">
                      <a:alpha val="65000"/>
                    </a:srgbClr>
                  </a:outerShdw>
                </a:effectLst>
                <a:latin typeface="微軟正黑體" pitchFamily="34" charset="-120"/>
                <a:ea typeface="微軟正黑體" pitchFamily="34" charset="-120"/>
              </a:rPr>
              <a:t>敬請指教</a:t>
            </a:r>
            <a:endParaRPr lang="zh-TW" altLang="en-US" sz="5400" b="1" spc="50" dirty="0">
              <a:ln w="11430"/>
              <a:solidFill>
                <a:srgbClr val="FF0000"/>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sp>
        <p:nvSpPr>
          <p:cNvPr id="5" name="圓角矩形 4"/>
          <p:cNvSpPr/>
          <p:nvPr/>
        </p:nvSpPr>
        <p:spPr>
          <a:xfrm>
            <a:off x="467544" y="1196752"/>
            <a:ext cx="1872208" cy="578882"/>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zh-TW" altLang="en-US" sz="2800" b="1" dirty="0" smtClean="0">
                <a:solidFill>
                  <a:srgbClr val="0C0D03"/>
                </a:solidFill>
                <a:latin typeface="微軟正黑體" pitchFamily="34" charset="-120"/>
                <a:ea typeface="微軟正黑體" pitchFamily="34" charset="-120"/>
              </a:rPr>
              <a:t>資料來源</a:t>
            </a:r>
            <a:endParaRPr lang="zh-TW" altLang="en-US" sz="2800" b="1"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3380312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5</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latin typeface="微軟正黑體" pitchFamily="34" charset="-120"/>
                <a:ea typeface="微軟正黑體" pitchFamily="34" charset="-120"/>
                <a:cs typeface="Arial" charset="0"/>
              </a:rPr>
              <a:t>地震</a:t>
            </a:r>
            <a:r>
              <a:rPr lang="zh-TW" altLang="en-US" sz="1800" b="1" dirty="0">
                <a:solidFill>
                  <a:srgbClr val="0C0D03"/>
                </a:solidFill>
                <a:latin typeface="微軟正黑體" pitchFamily="34" charset="-120"/>
                <a:ea typeface="微軟正黑體" pitchFamily="34" charset="-120"/>
                <a:cs typeface="Arial" charset="0"/>
              </a:rPr>
              <a:t>海嘯</a:t>
            </a:r>
          </a:p>
        </p:txBody>
      </p:sp>
      <p:cxnSp>
        <p:nvCxnSpPr>
          <p:cNvPr id="22" name="直線接點 21"/>
          <p:cNvCxnSpPr/>
          <p:nvPr/>
        </p:nvCxnSpPr>
        <p:spPr>
          <a:xfrm>
            <a:off x="2151738"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83751"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75133"/>
            <a:ext cx="6613401" cy="475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883734" y="2564904"/>
            <a:ext cx="4488466" cy="707886"/>
          </a:xfrm>
          <a:prstGeom prst="rect">
            <a:avLst/>
          </a:prstGeom>
        </p:spPr>
        <p:txBody>
          <a:bodyPr wrap="square">
            <a:spAutoFit/>
          </a:bodyPr>
          <a:lstStyle/>
          <a:p>
            <a:pPr algn="ctr"/>
            <a:r>
              <a:rPr lang="zh-TW" altLang="en-US" sz="2000" b="1" dirty="0">
                <a:solidFill>
                  <a:srgbClr val="0C0D03"/>
                </a:solidFill>
                <a:latin typeface="微軟正黑體" pitchFamily="34" charset="-120"/>
                <a:ea typeface="微軟正黑體" pitchFamily="34" charset="-120"/>
              </a:rPr>
              <a:t>宜蘭縣公館國民小學</a:t>
            </a:r>
            <a:r>
              <a:rPr lang="en-US" altLang="zh-TW" sz="2000" b="1" dirty="0">
                <a:solidFill>
                  <a:srgbClr val="0C0D03"/>
                </a:solidFill>
                <a:latin typeface="微軟正黑體" pitchFamily="34" charset="-120"/>
                <a:ea typeface="微軟正黑體" pitchFamily="34" charset="-120"/>
              </a:rPr>
              <a:t>100</a:t>
            </a:r>
            <a:r>
              <a:rPr lang="zh-TW" altLang="en-US" sz="2000" b="1" dirty="0">
                <a:solidFill>
                  <a:srgbClr val="0C0D03"/>
                </a:solidFill>
                <a:latin typeface="微軟正黑體" pitchFamily="34" charset="-120"/>
                <a:ea typeface="微軟正黑體" pitchFamily="34" charset="-120"/>
              </a:rPr>
              <a:t>學年度下</a:t>
            </a:r>
            <a:r>
              <a:rPr lang="zh-TW" altLang="en-US" sz="2000" b="1" dirty="0" smtClean="0">
                <a:solidFill>
                  <a:srgbClr val="0C0D03"/>
                </a:solidFill>
                <a:latin typeface="微軟正黑體" pitchFamily="34" charset="-120"/>
                <a:ea typeface="微軟正黑體" pitchFamily="34" charset="-120"/>
              </a:rPr>
              <a:t>學期</a:t>
            </a:r>
            <a:endParaRPr lang="en-US" altLang="zh-TW" sz="2000" b="1" dirty="0" smtClean="0">
              <a:solidFill>
                <a:srgbClr val="0C0D03"/>
              </a:solidFill>
              <a:latin typeface="微軟正黑體" pitchFamily="34" charset="-120"/>
              <a:ea typeface="微軟正黑體" pitchFamily="34" charset="-120"/>
            </a:endParaRPr>
          </a:p>
          <a:p>
            <a:pPr algn="ctr"/>
            <a:r>
              <a:rPr lang="zh-TW" altLang="en-US" sz="2000" b="1" dirty="0" smtClean="0">
                <a:solidFill>
                  <a:srgbClr val="0C0D03"/>
                </a:solidFill>
                <a:latin typeface="微軟正黑體" pitchFamily="34" charset="-120"/>
                <a:ea typeface="微軟正黑體" pitchFamily="34" charset="-120"/>
              </a:rPr>
              <a:t>師生</a:t>
            </a:r>
            <a:r>
              <a:rPr lang="zh-TW" altLang="en-US" sz="2000" b="1" dirty="0">
                <a:solidFill>
                  <a:srgbClr val="0C0D03"/>
                </a:solidFill>
                <a:latin typeface="微軟正黑體" pitchFamily="34" charset="-120"/>
                <a:ea typeface="微軟正黑體" pitchFamily="34" charset="-120"/>
              </a:rPr>
              <a:t>地震海嘯防災演練計畫</a:t>
            </a:r>
          </a:p>
        </p:txBody>
      </p:sp>
      <p:sp>
        <p:nvSpPr>
          <p:cNvPr id="13" name="矩形 12"/>
          <p:cNvSpPr/>
          <p:nvPr/>
        </p:nvSpPr>
        <p:spPr>
          <a:xfrm>
            <a:off x="7258362" y="1340768"/>
            <a:ext cx="1107996" cy="369332"/>
          </a:xfrm>
          <a:prstGeom prst="rect">
            <a:avLst/>
          </a:prstGeom>
        </p:spPr>
        <p:txBody>
          <a:bodyPr wrap="none">
            <a:spAutoFit/>
          </a:bodyPr>
          <a:lstStyle/>
          <a:p>
            <a:r>
              <a:rPr lang="zh-TW" altLang="en-US" b="1" dirty="0" smtClean="0">
                <a:solidFill>
                  <a:srgbClr val="0C0D03"/>
                </a:solidFill>
                <a:latin typeface="標楷體" pitchFamily="65" charset="-120"/>
                <a:ea typeface="標楷體" pitchFamily="65" charset="-120"/>
                <a:cs typeface="Arial" charset="0"/>
              </a:rPr>
              <a:t>案例分享</a:t>
            </a:r>
            <a:endParaRPr lang="zh-TW" altLang="en-US" b="1" dirty="0">
              <a:solidFill>
                <a:srgbClr val="0C0D03"/>
              </a:solidFill>
            </a:endParaRPr>
          </a:p>
        </p:txBody>
      </p:sp>
    </p:spTree>
    <p:extLst>
      <p:ext uri="{BB962C8B-B14F-4D97-AF65-F5344CB8AC3E}">
        <p14:creationId xmlns:p14="http://schemas.microsoft.com/office/powerpoint/2010/main" val="625929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952" y="1816965"/>
            <a:ext cx="6973416" cy="47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投影片編號版面配置區 6"/>
          <p:cNvSpPr>
            <a:spLocks noGrp="1"/>
          </p:cNvSpPr>
          <p:nvPr>
            <p:ph type="sldNum" sz="quarter" idx="12"/>
          </p:nvPr>
        </p:nvSpPr>
        <p:spPr/>
        <p:txBody>
          <a:bodyPr/>
          <a:lstStyle/>
          <a:p>
            <a:fld id="{C4732C00-25E4-4FDD-BB3C-FFB30177A0A2}" type="slidenum">
              <a:rPr lang="zh-TW" altLang="en-US"/>
              <a:pPr/>
              <a:t>6</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latin typeface="微軟正黑體" pitchFamily="34" charset="-120"/>
                <a:ea typeface="微軟正黑體" pitchFamily="34" charset="-120"/>
                <a:cs typeface="Arial" charset="0"/>
              </a:rPr>
              <a:t>地震</a:t>
            </a:r>
            <a:r>
              <a:rPr lang="zh-TW" altLang="en-US" sz="1800" b="1" dirty="0">
                <a:solidFill>
                  <a:srgbClr val="0C0D03"/>
                </a:solidFill>
                <a:latin typeface="微軟正黑體" pitchFamily="34" charset="-120"/>
                <a:ea typeface="微軟正黑體" pitchFamily="34" charset="-120"/>
                <a:cs typeface="Arial" charset="0"/>
              </a:rPr>
              <a:t>海嘯</a:t>
            </a:r>
          </a:p>
        </p:txBody>
      </p:sp>
      <p:cxnSp>
        <p:nvCxnSpPr>
          <p:cNvPr id="22" name="直線接點 21"/>
          <p:cNvCxnSpPr/>
          <p:nvPr/>
        </p:nvCxnSpPr>
        <p:spPr>
          <a:xfrm>
            <a:off x="2151738"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83751"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1156342" y="1916832"/>
            <a:ext cx="4824536" cy="1569660"/>
          </a:xfrm>
          <a:prstGeom prst="rect">
            <a:avLst/>
          </a:prstGeom>
        </p:spPr>
        <p:txBody>
          <a:bodyPr wrap="square">
            <a:spAutoFit/>
          </a:bodyPr>
          <a:lstStyle/>
          <a:p>
            <a:r>
              <a:rPr lang="zh-TW" altLang="en-US" sz="2400" b="1" dirty="0" smtClean="0">
                <a:latin typeface="微軟正黑體" pitchFamily="34" charset="-120"/>
                <a:ea typeface="微軟正黑體" pitchFamily="34" charset="-120"/>
              </a:rPr>
              <a:t>檢視</a:t>
            </a:r>
            <a:r>
              <a:rPr lang="zh-TW" altLang="en-US" sz="2400" b="1" dirty="0">
                <a:latin typeface="微軟正黑體" pitchFamily="34" charset="-120"/>
                <a:ea typeface="微軟正黑體" pitchFamily="34" charset="-120"/>
              </a:rPr>
              <a:t>學</a:t>
            </a:r>
            <a:r>
              <a:rPr lang="zh-TW" altLang="en-US" sz="2400" b="1" dirty="0" smtClean="0">
                <a:latin typeface="微軟正黑體" pitchFamily="34" charset="-120"/>
                <a:ea typeface="微軟正黑體" pitchFamily="34" charset="-120"/>
              </a:rPr>
              <a:t>校</a:t>
            </a:r>
            <a:r>
              <a:rPr lang="zh-TW" altLang="en-US" sz="2400" b="1" dirty="0">
                <a:latin typeface="微軟正黑體" pitchFamily="34" charset="-120"/>
                <a:ea typeface="微軟正黑體" pitchFamily="34" charset="-120"/>
              </a:rPr>
              <a:t>災害處置能力及各項應變流程，整合災害處理效能，並從中汲取經驗，以強化本校災害防救應變處置暨善後復原重建作業能力。</a:t>
            </a:r>
          </a:p>
        </p:txBody>
      </p:sp>
      <p:sp>
        <p:nvSpPr>
          <p:cNvPr id="12" name="矩形 11"/>
          <p:cNvSpPr/>
          <p:nvPr/>
        </p:nvSpPr>
        <p:spPr>
          <a:xfrm>
            <a:off x="7258362" y="1268760"/>
            <a:ext cx="1107996" cy="369332"/>
          </a:xfrm>
          <a:prstGeom prst="rect">
            <a:avLst/>
          </a:prstGeom>
        </p:spPr>
        <p:txBody>
          <a:bodyPr wrap="none">
            <a:spAutoFit/>
          </a:bodyPr>
          <a:lstStyle/>
          <a:p>
            <a:r>
              <a:rPr lang="zh-TW" altLang="en-US" b="1" dirty="0" smtClean="0">
                <a:solidFill>
                  <a:srgbClr val="0C0D03"/>
                </a:solidFill>
                <a:latin typeface="標楷體" pitchFamily="65" charset="-120"/>
                <a:ea typeface="標楷體" pitchFamily="65" charset="-120"/>
                <a:cs typeface="Arial" charset="0"/>
              </a:rPr>
              <a:t>案例分享</a:t>
            </a:r>
            <a:endParaRPr lang="zh-TW" altLang="en-US" b="1" dirty="0">
              <a:solidFill>
                <a:srgbClr val="0C0D03"/>
              </a:solidFill>
            </a:endParaRPr>
          </a:p>
        </p:txBody>
      </p:sp>
    </p:spTree>
    <p:extLst>
      <p:ext uri="{BB962C8B-B14F-4D97-AF65-F5344CB8AC3E}">
        <p14:creationId xmlns:p14="http://schemas.microsoft.com/office/powerpoint/2010/main" val="625929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7</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latin typeface="微軟正黑體" pitchFamily="34" charset="-120"/>
                <a:ea typeface="微軟正黑體" pitchFamily="34" charset="-120"/>
                <a:cs typeface="Arial" charset="0"/>
              </a:rPr>
              <a:t>地震</a:t>
            </a:r>
            <a:r>
              <a:rPr lang="zh-TW" altLang="en-US" sz="1800" b="1" dirty="0">
                <a:solidFill>
                  <a:srgbClr val="0C0D03"/>
                </a:solidFill>
                <a:latin typeface="微軟正黑體" pitchFamily="34" charset="-120"/>
                <a:ea typeface="微軟正黑體" pitchFamily="34" charset="-120"/>
                <a:cs typeface="Arial" charset="0"/>
              </a:rPr>
              <a:t>海嘯</a:t>
            </a:r>
          </a:p>
        </p:txBody>
      </p:sp>
      <p:cxnSp>
        <p:nvCxnSpPr>
          <p:cNvPr id="22" name="直線接點 21"/>
          <p:cNvCxnSpPr/>
          <p:nvPr/>
        </p:nvCxnSpPr>
        <p:spPr>
          <a:xfrm>
            <a:off x="2151738"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83751"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467822" y="1768077"/>
            <a:ext cx="8424658" cy="646331"/>
          </a:xfrm>
          <a:prstGeom prst="rect">
            <a:avLst/>
          </a:prstGeom>
        </p:spPr>
        <p:txBody>
          <a:bodyPr wrap="square">
            <a:spAutoFit/>
          </a:bodyPr>
          <a:lstStyle/>
          <a:p>
            <a:pPr>
              <a:defRPr/>
            </a:pPr>
            <a:r>
              <a:rPr lang="zh-TW" altLang="en-US" dirty="0" smtClean="0">
                <a:solidFill>
                  <a:srgbClr val="0C0D03"/>
                </a:solidFill>
                <a:latin typeface="微軟正黑體" pitchFamily="34" charset="-120"/>
                <a:ea typeface="微軟正黑體" pitchFamily="34" charset="-120"/>
              </a:rPr>
              <a:t>        學校</a:t>
            </a:r>
            <a:r>
              <a:rPr lang="zh-TW" altLang="en-US" dirty="0">
                <a:solidFill>
                  <a:srgbClr val="0C0D03"/>
                </a:solidFill>
                <a:latin typeface="微軟正黑體" pitchFamily="34" charset="-120"/>
                <a:ea typeface="微軟正黑體" pitchFamily="34" charset="-120"/>
              </a:rPr>
              <a:t>演練程序</a:t>
            </a:r>
            <a:r>
              <a:rPr lang="en-US" altLang="zh-TW" dirty="0">
                <a:solidFill>
                  <a:srgbClr val="0C0D03"/>
                </a:solidFill>
                <a:latin typeface="微軟正黑體" pitchFamily="34" charset="-120"/>
                <a:ea typeface="微軟正黑體" pitchFamily="34" charset="-120"/>
              </a:rPr>
              <a:t>(</a:t>
            </a:r>
            <a:r>
              <a:rPr lang="zh-TW" altLang="en-US" dirty="0">
                <a:solidFill>
                  <a:srgbClr val="0C0D03"/>
                </a:solidFill>
                <a:latin typeface="微軟正黑體" pitchFamily="34" charset="-120"/>
                <a:ea typeface="微軟正黑體" pitchFamily="34" charset="-120"/>
              </a:rPr>
              <a:t>各校可自行參酌修正</a:t>
            </a:r>
            <a:r>
              <a:rPr lang="en-US" altLang="zh-TW" dirty="0">
                <a:solidFill>
                  <a:srgbClr val="0C0D03"/>
                </a:solidFill>
                <a:latin typeface="微軟正黑體" pitchFamily="34" charset="-120"/>
                <a:ea typeface="微軟正黑體" pitchFamily="34" charset="-120"/>
              </a:rPr>
              <a:t>)</a:t>
            </a:r>
            <a:r>
              <a:rPr lang="zh-TW" altLang="en-US" dirty="0">
                <a:solidFill>
                  <a:srgbClr val="0C0D03"/>
                </a:solidFill>
                <a:latin typeface="微軟正黑體" pitchFamily="34" charset="-120"/>
                <a:ea typeface="微軟正黑體" pitchFamily="34" charset="-120"/>
              </a:rPr>
              <a:t>總共分為</a:t>
            </a:r>
            <a:r>
              <a:rPr lang="zh-TW" altLang="en-US" b="1" dirty="0">
                <a:solidFill>
                  <a:srgbClr val="0C0D03"/>
                </a:solidFill>
                <a:latin typeface="微軟正黑體" pitchFamily="34" charset="-120"/>
                <a:ea typeface="微軟正黑體" pitchFamily="34" charset="-120"/>
              </a:rPr>
              <a:t>演前準備階段</a:t>
            </a:r>
            <a:r>
              <a:rPr lang="zh-TW" altLang="en-US" dirty="0">
                <a:solidFill>
                  <a:srgbClr val="0C0D03"/>
                </a:solidFill>
                <a:latin typeface="微軟正黑體" pitchFamily="34" charset="-120"/>
                <a:ea typeface="微軟正黑體" pitchFamily="34" charset="-120"/>
              </a:rPr>
              <a:t>、</a:t>
            </a:r>
            <a:r>
              <a:rPr lang="zh-TW" altLang="en-US" b="1" dirty="0">
                <a:solidFill>
                  <a:srgbClr val="0C0D03"/>
                </a:solidFill>
                <a:latin typeface="微軟正黑體" pitchFamily="34" charset="-120"/>
                <a:ea typeface="微軟正黑體" pitchFamily="34" charset="-120"/>
              </a:rPr>
              <a:t>演練七個階段</a:t>
            </a:r>
            <a:r>
              <a:rPr lang="zh-TW" altLang="en-US" dirty="0">
                <a:solidFill>
                  <a:srgbClr val="0C0D03"/>
                </a:solidFill>
                <a:latin typeface="微軟正黑體" pitchFamily="34" charset="-120"/>
                <a:ea typeface="微軟正黑體" pitchFamily="34" charset="-120"/>
              </a:rPr>
              <a:t>及</a:t>
            </a:r>
            <a:r>
              <a:rPr lang="zh-TW" altLang="en-US" b="1" dirty="0">
                <a:solidFill>
                  <a:srgbClr val="0C0D03"/>
                </a:solidFill>
                <a:latin typeface="微軟正黑體" pitchFamily="34" charset="-120"/>
                <a:ea typeface="微軟正黑體" pitchFamily="34" charset="-120"/>
              </a:rPr>
              <a:t>演後檢討階段</a:t>
            </a:r>
            <a:r>
              <a:rPr lang="zh-TW" altLang="en-US" dirty="0" smtClean="0">
                <a:solidFill>
                  <a:srgbClr val="0C0D03"/>
                </a:solidFill>
                <a:latin typeface="微軟正黑體" pitchFamily="34" charset="-120"/>
                <a:ea typeface="微軟正黑體" pitchFamily="34" charset="-120"/>
              </a:rPr>
              <a:t>，</a:t>
            </a:r>
            <a:r>
              <a:rPr lang="zh-TW" altLang="en-US" b="1" dirty="0">
                <a:solidFill>
                  <a:srgbClr val="0C0D03"/>
                </a:solidFill>
                <a:latin typeface="微軟正黑體" pitchFamily="34" charset="-120"/>
                <a:ea typeface="微軟正黑體" pitchFamily="34" charset="-120"/>
              </a:rPr>
              <a:t>演練</a:t>
            </a:r>
            <a:r>
              <a:rPr lang="zh-TW" altLang="en-US" b="1" dirty="0" smtClean="0">
                <a:solidFill>
                  <a:srgbClr val="0C0D03"/>
                </a:solidFill>
                <a:latin typeface="微軟正黑體" pitchFamily="34" charset="-120"/>
                <a:ea typeface="微軟正黑體" pitchFamily="34" charset="-120"/>
              </a:rPr>
              <a:t>項目</a:t>
            </a:r>
            <a:r>
              <a:rPr lang="zh-TW" altLang="en-US" dirty="0" smtClean="0">
                <a:solidFill>
                  <a:srgbClr val="0C0D03"/>
                </a:solidFill>
                <a:latin typeface="微軟正黑體" pitchFamily="34" charset="-120"/>
                <a:ea typeface="微軟正黑體" pitchFamily="34" charset="-120"/>
              </a:rPr>
              <a:t>分</a:t>
            </a:r>
            <a:r>
              <a:rPr lang="zh-TW" altLang="en-US" dirty="0">
                <a:solidFill>
                  <a:srgbClr val="0C0D03"/>
                </a:solidFill>
                <a:latin typeface="微軟正黑體" pitchFamily="34" charset="-120"/>
                <a:ea typeface="微軟正黑體" pitchFamily="34" charset="-120"/>
              </a:rPr>
              <a:t>述如下：</a:t>
            </a:r>
          </a:p>
        </p:txBody>
      </p:sp>
      <p:sp>
        <p:nvSpPr>
          <p:cNvPr id="4" name="矩形 3"/>
          <p:cNvSpPr/>
          <p:nvPr/>
        </p:nvSpPr>
        <p:spPr>
          <a:xfrm>
            <a:off x="621156" y="2423671"/>
            <a:ext cx="4166525" cy="1754326"/>
          </a:xfrm>
          <a:prstGeom prst="rect">
            <a:avLst/>
          </a:prstGeom>
        </p:spPr>
        <p:txBody>
          <a:bodyPr wrap="none">
            <a:spAutoFit/>
          </a:bodyPr>
          <a:lstStyle/>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事故發生與</a:t>
            </a:r>
            <a:r>
              <a:rPr lang="zh-TW" altLang="zh-TW" b="1" dirty="0" smtClean="0">
                <a:solidFill>
                  <a:srgbClr val="0C0D03"/>
                </a:solidFill>
                <a:latin typeface="微軟正黑體" pitchFamily="34" charset="-120"/>
                <a:ea typeface="微軟正黑體" pitchFamily="34" charset="-120"/>
              </a:rPr>
              <a:t>察覺</a:t>
            </a:r>
            <a:endParaRPr lang="en-US" altLang="zh-TW" b="1" dirty="0" smtClean="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學生逃離與避難引導</a:t>
            </a:r>
            <a:endParaRPr lang="en-US" altLang="zh-TW" b="1"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地震災情發佈和緊急應變組織的啟動</a:t>
            </a:r>
            <a:endParaRPr lang="en-US" altLang="zh-TW" b="1"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緊急搜救與傷患</a:t>
            </a:r>
            <a:r>
              <a:rPr lang="zh-TW" altLang="zh-TW" b="1" dirty="0" smtClean="0">
                <a:solidFill>
                  <a:srgbClr val="0C0D03"/>
                </a:solidFill>
                <a:latin typeface="微軟正黑體" pitchFamily="34" charset="-120"/>
                <a:ea typeface="微軟正黑體" pitchFamily="34" charset="-120"/>
              </a:rPr>
              <a:t>救助</a:t>
            </a:r>
            <a:endParaRPr lang="en-US" altLang="zh-TW" b="1" dirty="0" smtClean="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避難場所的開設與學生之安置</a:t>
            </a:r>
            <a:endParaRPr lang="en-US" altLang="zh-TW" b="1"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en-US" b="1" dirty="0">
                <a:solidFill>
                  <a:srgbClr val="0C0D03"/>
                </a:solidFill>
                <a:latin typeface="微軟正黑體" pitchFamily="34" charset="-120"/>
                <a:ea typeface="微軟正黑體" pitchFamily="34" charset="-120"/>
              </a:rPr>
              <a:t>演後檢討與</a:t>
            </a:r>
            <a:r>
              <a:rPr lang="zh-TW" altLang="en-US" b="1" dirty="0" smtClean="0">
                <a:solidFill>
                  <a:srgbClr val="0C0D03"/>
                </a:solidFill>
                <a:latin typeface="微軟正黑體" pitchFamily="34" charset="-120"/>
                <a:ea typeface="微軟正黑體" pitchFamily="34" charset="-120"/>
              </a:rPr>
              <a:t>講評</a:t>
            </a:r>
            <a:endParaRPr lang="en-US" altLang="zh-TW" b="1" dirty="0">
              <a:solidFill>
                <a:srgbClr val="0C0D03"/>
              </a:solidFill>
              <a:latin typeface="微軟正黑體" pitchFamily="34" charset="-120"/>
              <a:ea typeface="微軟正黑體" pitchFamily="34" charset="-120"/>
            </a:endParaRPr>
          </a:p>
        </p:txBody>
      </p:sp>
      <p:sp>
        <p:nvSpPr>
          <p:cNvPr id="5" name="矩形 4"/>
          <p:cNvSpPr/>
          <p:nvPr/>
        </p:nvSpPr>
        <p:spPr>
          <a:xfrm>
            <a:off x="756774" y="4252446"/>
            <a:ext cx="7846753" cy="369332"/>
          </a:xfrm>
          <a:prstGeom prst="rect">
            <a:avLst/>
          </a:prstGeom>
        </p:spPr>
        <p:txBody>
          <a:bodyPr wrap="square">
            <a:spAutoFit/>
          </a:bodyPr>
          <a:lstStyle/>
          <a:p>
            <a:r>
              <a:rPr lang="en-US" altLang="zh-TW" b="1" dirty="0">
                <a:solidFill>
                  <a:srgbClr val="0C0D03"/>
                </a:solidFill>
                <a:latin typeface="微軟正黑體" pitchFamily="34" charset="-120"/>
                <a:ea typeface="微軟正黑體" pitchFamily="34" charset="-120"/>
              </a:rPr>
              <a:t>【</a:t>
            </a:r>
            <a:r>
              <a:rPr lang="zh-TW" altLang="en-US" b="1" dirty="0">
                <a:solidFill>
                  <a:srgbClr val="0C0D03"/>
                </a:solidFill>
                <a:latin typeface="微軟正黑體" pitchFamily="34" charset="-120"/>
                <a:ea typeface="微軟正黑體" pitchFamily="34" charset="-120"/>
              </a:rPr>
              <a:t>狀況一</a:t>
            </a:r>
            <a:r>
              <a:rPr lang="en-US" altLang="zh-TW" b="1" dirty="0" smtClean="0">
                <a:solidFill>
                  <a:srgbClr val="0C0D03"/>
                </a:solidFill>
                <a:latin typeface="微軟正黑體" pitchFamily="34" charset="-120"/>
                <a:ea typeface="微軟正黑體" pitchFamily="34" charset="-120"/>
              </a:rPr>
              <a:t>】</a:t>
            </a:r>
            <a:r>
              <a:rPr lang="zh-TW" altLang="en-US" b="1" dirty="0" smtClean="0">
                <a:solidFill>
                  <a:srgbClr val="0C0D03"/>
                </a:solidFill>
                <a:latin typeface="微軟正黑體" pitchFamily="34" charset="-120"/>
                <a:ea typeface="微軟正黑體" pitchFamily="34" charset="-120"/>
              </a:rPr>
              <a:t>學校</a:t>
            </a:r>
            <a:r>
              <a:rPr lang="zh-TW" altLang="en-US" b="1" dirty="0">
                <a:solidFill>
                  <a:srgbClr val="0C0D03"/>
                </a:solidFill>
                <a:latin typeface="微軟正黑體" pitchFamily="34" charset="-120"/>
                <a:ea typeface="微軟正黑體" pitchFamily="34" charset="-120"/>
              </a:rPr>
              <a:t>東邊</a:t>
            </a:r>
            <a:r>
              <a:rPr lang="en-US" altLang="zh-TW" b="1" dirty="0">
                <a:solidFill>
                  <a:srgbClr val="0C0D03"/>
                </a:solidFill>
                <a:latin typeface="微軟正黑體" pitchFamily="34" charset="-120"/>
                <a:ea typeface="微軟正黑體" pitchFamily="34" charset="-120"/>
              </a:rPr>
              <a:t>10</a:t>
            </a:r>
            <a:r>
              <a:rPr lang="zh-TW" altLang="en-US" b="1" dirty="0">
                <a:solidFill>
                  <a:srgbClr val="0C0D03"/>
                </a:solidFill>
                <a:latin typeface="微軟正黑體" pitchFamily="34" charset="-120"/>
                <a:ea typeface="微軟正黑體" pitchFamily="34" charset="-120"/>
              </a:rPr>
              <a:t>公里、深度</a:t>
            </a:r>
            <a:r>
              <a:rPr lang="en-US" altLang="zh-TW" b="1" dirty="0">
                <a:solidFill>
                  <a:srgbClr val="0C0D03"/>
                </a:solidFill>
                <a:latin typeface="微軟正黑體" pitchFamily="34" charset="-120"/>
                <a:ea typeface="微軟正黑體" pitchFamily="34" charset="-120"/>
              </a:rPr>
              <a:t>3</a:t>
            </a:r>
            <a:r>
              <a:rPr lang="zh-TW" altLang="en-US" b="1" dirty="0">
                <a:solidFill>
                  <a:srgbClr val="0C0D03"/>
                </a:solidFill>
                <a:latin typeface="微軟正黑體" pitchFamily="34" charset="-120"/>
                <a:ea typeface="微軟正黑體" pitchFamily="34" charset="-120"/>
              </a:rPr>
              <a:t>公里處，發生規模</a:t>
            </a:r>
            <a:r>
              <a:rPr lang="en-US" altLang="zh-TW" b="1" dirty="0">
                <a:solidFill>
                  <a:srgbClr val="0C0D03"/>
                </a:solidFill>
                <a:latin typeface="微軟正黑體" pitchFamily="34" charset="-120"/>
                <a:ea typeface="微軟正黑體" pitchFamily="34" charset="-120"/>
              </a:rPr>
              <a:t>6.8</a:t>
            </a:r>
            <a:r>
              <a:rPr lang="zh-TW" altLang="en-US" b="1" dirty="0">
                <a:solidFill>
                  <a:srgbClr val="0C0D03"/>
                </a:solidFill>
                <a:latin typeface="微軟正黑體" pitchFamily="34" charset="-120"/>
                <a:ea typeface="微軟正黑體" pitchFamily="34" charset="-120"/>
              </a:rPr>
              <a:t>地震，搖晃劇烈</a:t>
            </a:r>
            <a:r>
              <a:rPr lang="zh-TW" altLang="en-US" b="1" dirty="0" smtClean="0">
                <a:solidFill>
                  <a:srgbClr val="0C0D03"/>
                </a:solidFill>
                <a:latin typeface="微軟正黑體" pitchFamily="34" charset="-120"/>
                <a:ea typeface="微軟正黑體" pitchFamily="34" charset="-120"/>
              </a:rPr>
              <a:t>。</a:t>
            </a:r>
            <a:endParaRPr lang="zh-TW" altLang="en-US" b="1" dirty="0">
              <a:solidFill>
                <a:srgbClr val="0C0D03"/>
              </a:solidFill>
              <a:latin typeface="微軟正黑體" pitchFamily="34" charset="-120"/>
              <a:ea typeface="微軟正黑體" pitchFamily="34" charset="-120"/>
            </a:endParaRPr>
          </a:p>
        </p:txBody>
      </p:sp>
      <p:sp>
        <p:nvSpPr>
          <p:cNvPr id="14" name="矩形 13"/>
          <p:cNvSpPr/>
          <p:nvPr/>
        </p:nvSpPr>
        <p:spPr>
          <a:xfrm>
            <a:off x="755577" y="4774178"/>
            <a:ext cx="1396162" cy="369332"/>
          </a:xfrm>
          <a:prstGeom prst="rect">
            <a:avLst/>
          </a:prstGeom>
        </p:spPr>
        <p:txBody>
          <a:bodyPr wrap="square">
            <a:spAutoFit/>
          </a:bodyPr>
          <a:lstStyle/>
          <a:p>
            <a:r>
              <a:rPr lang="en-US" altLang="zh-TW" b="1" dirty="0">
                <a:solidFill>
                  <a:srgbClr val="0C0D03"/>
                </a:solidFill>
                <a:latin typeface="微軟正黑體" pitchFamily="34" charset="-120"/>
                <a:ea typeface="微軟正黑體" pitchFamily="34" charset="-120"/>
              </a:rPr>
              <a:t>【</a:t>
            </a:r>
            <a:r>
              <a:rPr lang="zh-TW" altLang="en-US" b="1" dirty="0" smtClean="0">
                <a:solidFill>
                  <a:srgbClr val="0C0D03"/>
                </a:solidFill>
                <a:latin typeface="微軟正黑體" pitchFamily="34" charset="-120"/>
                <a:ea typeface="微軟正黑體" pitchFamily="34" charset="-120"/>
              </a:rPr>
              <a:t>狀況二</a:t>
            </a:r>
            <a:r>
              <a:rPr lang="en-US" altLang="zh-TW" b="1" dirty="0" smtClean="0">
                <a:solidFill>
                  <a:srgbClr val="0C0D03"/>
                </a:solidFill>
                <a:latin typeface="微軟正黑體" pitchFamily="34" charset="-120"/>
                <a:ea typeface="微軟正黑體" pitchFamily="34" charset="-120"/>
              </a:rPr>
              <a:t>】</a:t>
            </a:r>
          </a:p>
        </p:txBody>
      </p:sp>
      <p:sp>
        <p:nvSpPr>
          <p:cNvPr id="15" name="矩形 14"/>
          <p:cNvSpPr/>
          <p:nvPr/>
        </p:nvSpPr>
        <p:spPr>
          <a:xfrm>
            <a:off x="930228" y="5143510"/>
            <a:ext cx="7846753" cy="646331"/>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         宜蘭縣</a:t>
            </a:r>
            <a:r>
              <a:rPr lang="zh-TW" altLang="en-US" b="1" dirty="0">
                <a:solidFill>
                  <a:srgbClr val="0C0D03"/>
                </a:solidFill>
                <a:latin typeface="微軟正黑體" pitchFamily="34" charset="-120"/>
                <a:ea typeface="微軟正黑體" pitchFamily="34" charset="-120"/>
              </a:rPr>
              <a:t>政府災害應變中心發出海嘯訊息，海嘯將</a:t>
            </a:r>
            <a:r>
              <a:rPr lang="zh-TW" altLang="en-US" b="1" dirty="0" smtClean="0">
                <a:solidFill>
                  <a:srgbClr val="0C0D03"/>
                </a:solidFill>
                <a:latin typeface="微軟正黑體" pitchFamily="34" charset="-120"/>
                <a:ea typeface="微軟正黑體" pitchFamily="34" charset="-120"/>
              </a:rPr>
              <a:t>於</a:t>
            </a:r>
            <a:r>
              <a:rPr lang="en-US" altLang="zh-TW" b="1" dirty="0" smtClean="0">
                <a:solidFill>
                  <a:srgbClr val="0C0D03"/>
                </a:solidFill>
                <a:latin typeface="微軟正黑體" pitchFamily="34" charset="-120"/>
                <a:ea typeface="微軟正黑體" pitchFamily="34" charset="-120"/>
              </a:rPr>
              <a:t>20</a:t>
            </a:r>
            <a:r>
              <a:rPr lang="zh-TW" altLang="en-US" b="1" dirty="0" smtClean="0">
                <a:solidFill>
                  <a:srgbClr val="0C0D03"/>
                </a:solidFill>
                <a:latin typeface="微軟正黑體" pitchFamily="34" charset="-120"/>
                <a:ea typeface="微軟正黑體" pitchFamily="34" charset="-120"/>
              </a:rPr>
              <a:t>分鐘</a:t>
            </a:r>
            <a:r>
              <a:rPr lang="zh-TW" altLang="en-US" b="1" dirty="0">
                <a:solidFill>
                  <a:srgbClr val="0C0D03"/>
                </a:solidFill>
                <a:latin typeface="微軟正黑體" pitchFamily="34" charset="-120"/>
                <a:ea typeface="微軟正黑體" pitchFamily="34" charset="-120"/>
              </a:rPr>
              <a:t>後接觸陸地，請位於海邊附近的居民應嚴加防範海水倒灌避免人員損失。</a:t>
            </a:r>
          </a:p>
        </p:txBody>
      </p:sp>
      <p:sp>
        <p:nvSpPr>
          <p:cNvPr id="16" name="矩形 15"/>
          <p:cNvSpPr/>
          <p:nvPr/>
        </p:nvSpPr>
        <p:spPr>
          <a:xfrm>
            <a:off x="6482188" y="3537026"/>
            <a:ext cx="2088232" cy="584775"/>
          </a:xfrm>
          <a:prstGeom prst="rect">
            <a:avLst/>
          </a:prstGeom>
        </p:spPr>
        <p:txBody>
          <a:bodyPr wrap="square">
            <a:spAutoFit/>
          </a:bodyPr>
          <a:lstStyle/>
          <a:p>
            <a:r>
              <a:rPr lang="zh-TW" altLang="en-US" sz="3200" b="1" dirty="0" smtClean="0">
                <a:solidFill>
                  <a:srgbClr val="FF0000"/>
                </a:solidFill>
                <a:latin typeface="微軟正黑體" pitchFamily="34" charset="-120"/>
                <a:ea typeface="微軟正黑體" pitchFamily="34" charset="-120"/>
              </a:rPr>
              <a:t>情境設定</a:t>
            </a:r>
            <a:endParaRPr lang="en-US" altLang="zh-TW" sz="3200" b="1" dirty="0" smtClean="0">
              <a:solidFill>
                <a:srgbClr val="FF0000"/>
              </a:solidFill>
              <a:latin typeface="微軟正黑體" pitchFamily="34" charset="-120"/>
              <a:ea typeface="微軟正黑體" pitchFamily="34" charset="-120"/>
            </a:endParaRPr>
          </a:p>
        </p:txBody>
      </p:sp>
      <p:sp>
        <p:nvSpPr>
          <p:cNvPr id="7" name="矩形 6"/>
          <p:cNvSpPr/>
          <p:nvPr/>
        </p:nvSpPr>
        <p:spPr>
          <a:xfrm>
            <a:off x="281604" y="5974507"/>
            <a:ext cx="6954692" cy="369332"/>
          </a:xfrm>
          <a:prstGeom prst="rect">
            <a:avLst/>
          </a:prstGeom>
        </p:spPr>
        <p:txBody>
          <a:bodyPr wrap="square">
            <a:spAutoFit/>
          </a:bodyPr>
          <a:lstStyle/>
          <a:p>
            <a:r>
              <a:rPr lang="en-US" altLang="zh-TW" b="1" dirty="0">
                <a:latin typeface="微軟正黑體" pitchFamily="34" charset="-120"/>
                <a:ea typeface="微軟正黑體" pitchFamily="34" charset="-120"/>
                <a:hlinkClick r:id="rId2"/>
              </a:rPr>
              <a:t>http://blog.ilc.edu.tw/blog/blog/20984/post/55719/345685</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625929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8</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latin typeface="微軟正黑體" pitchFamily="34" charset="-120"/>
                <a:ea typeface="微軟正黑體" pitchFamily="34" charset="-120"/>
                <a:cs typeface="Arial" charset="0"/>
              </a:rPr>
              <a:t>地震</a:t>
            </a:r>
            <a:r>
              <a:rPr lang="zh-TW" altLang="en-US" sz="1800" b="1" dirty="0">
                <a:solidFill>
                  <a:srgbClr val="0C0D03"/>
                </a:solidFill>
                <a:latin typeface="微軟正黑體" pitchFamily="34" charset="-120"/>
                <a:ea typeface="微軟正黑體" pitchFamily="34" charset="-120"/>
                <a:cs typeface="Arial" charset="0"/>
              </a:rPr>
              <a:t>海嘯</a:t>
            </a:r>
          </a:p>
        </p:txBody>
      </p:sp>
      <p:cxnSp>
        <p:nvCxnSpPr>
          <p:cNvPr id="22" name="直線接點 21"/>
          <p:cNvCxnSpPr/>
          <p:nvPr/>
        </p:nvCxnSpPr>
        <p:spPr>
          <a:xfrm>
            <a:off x="2151738"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83751"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 name="矩形 1"/>
          <p:cNvSpPr/>
          <p:nvPr/>
        </p:nvSpPr>
        <p:spPr>
          <a:xfrm>
            <a:off x="251520" y="1772816"/>
            <a:ext cx="8712968" cy="4247317"/>
          </a:xfrm>
          <a:prstGeom prst="rect">
            <a:avLst/>
          </a:prstGeom>
        </p:spPr>
        <p:txBody>
          <a:bodyPr wrap="square">
            <a:spAutoFit/>
          </a:bodyPr>
          <a:lstStyle/>
          <a:p>
            <a:r>
              <a:rPr lang="zh-TW" altLang="en-US" b="1" dirty="0" smtClean="0">
                <a:solidFill>
                  <a:srgbClr val="0C0D03"/>
                </a:solidFill>
                <a:latin typeface="微軟正黑體" pitchFamily="34" charset="-120"/>
                <a:ea typeface="微軟正黑體" pitchFamily="34" charset="-120"/>
              </a:rPr>
              <a:t>注意事項</a:t>
            </a:r>
            <a:r>
              <a:rPr lang="zh-TW" altLang="zh-TW" b="1" dirty="0" smtClean="0">
                <a:solidFill>
                  <a:srgbClr val="0C0D03"/>
                </a:solidFill>
                <a:latin typeface="微軟正黑體" pitchFamily="34" charset="-120"/>
                <a:ea typeface="微軟正黑體" pitchFamily="34" charset="-120"/>
              </a:rPr>
              <a:t>：</a:t>
            </a:r>
            <a:endParaRPr lang="en-US" altLang="zh-TW" b="1" dirty="0" smtClean="0">
              <a:solidFill>
                <a:srgbClr val="0C0D03"/>
              </a:solidFill>
              <a:latin typeface="微軟正黑體" pitchFamily="34" charset="-120"/>
              <a:ea typeface="微軟正黑體" pitchFamily="34" charset="-120"/>
            </a:endParaRPr>
          </a:p>
          <a:p>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執行上應</a:t>
            </a:r>
            <a:r>
              <a:rPr lang="zh-TW" altLang="zh-TW" b="1" dirty="0">
                <a:solidFill>
                  <a:srgbClr val="FF0000"/>
                </a:solidFill>
                <a:latin typeface="微軟正黑體" pitchFamily="34" charset="-120"/>
                <a:ea typeface="微軟正黑體" pitchFamily="34" charset="-120"/>
              </a:rPr>
              <a:t>參考緊急避難疏散流程圖</a:t>
            </a:r>
            <a:r>
              <a:rPr lang="zh-TW" altLang="zh-TW" b="1" dirty="0">
                <a:solidFill>
                  <a:srgbClr val="0C0D03"/>
                </a:solidFill>
                <a:latin typeface="微軟正黑體" pitchFamily="34" charset="-120"/>
                <a:ea typeface="微軟正黑體" pitchFamily="34" charset="-120"/>
              </a:rPr>
              <a:t>。</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老師在引導避難時，應注意行動不便或有特殊情況的學生，給予必要之協助，例如請班上同學給予照顧。</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切記『</a:t>
            </a:r>
            <a:r>
              <a:rPr lang="zh-TW" altLang="zh-TW" b="1" dirty="0">
                <a:solidFill>
                  <a:srgbClr val="FF0000"/>
                </a:solidFill>
                <a:latin typeface="微軟正黑體" pitchFamily="34" charset="-120"/>
                <a:ea typeface="微軟正黑體" pitchFamily="34" charset="-120"/>
              </a:rPr>
              <a:t>不語、不跑、不推</a:t>
            </a:r>
            <a:r>
              <a:rPr lang="zh-TW" altLang="zh-TW" b="1" dirty="0">
                <a:solidFill>
                  <a:srgbClr val="0C0D03"/>
                </a:solidFill>
                <a:latin typeface="微軟正黑體" pitchFamily="34" charset="-120"/>
                <a:ea typeface="微軟正黑體" pitchFamily="34" charset="-120"/>
              </a:rPr>
              <a:t>』之三不原則，要求學生不喧嘩、建築內不跑步、建築外不急跑、不推擠。</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緊急救護組應即設立急救站，過程中有人員受傷，應迅速送至急救站進行急救。</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FF0000"/>
                </a:solidFill>
                <a:latin typeface="微軟正黑體" pitchFamily="34" charset="-120"/>
                <a:ea typeface="微軟正黑體" pitchFamily="34" charset="-120"/>
              </a:rPr>
              <a:t>疏散到最終集合地點後，應立即清點人數，上報指揮官</a:t>
            </a:r>
            <a:r>
              <a:rPr lang="en-US" altLang="zh-TW" b="1" dirty="0">
                <a:solidFill>
                  <a:srgbClr val="FF0000"/>
                </a:solidFill>
                <a:latin typeface="微軟正黑體" pitchFamily="34" charset="-120"/>
                <a:ea typeface="微軟正黑體" pitchFamily="34" charset="-120"/>
              </a:rPr>
              <a:t>/</a:t>
            </a:r>
            <a:r>
              <a:rPr lang="zh-TW" altLang="zh-TW" b="1" dirty="0">
                <a:solidFill>
                  <a:srgbClr val="FF0000"/>
                </a:solidFill>
                <a:latin typeface="微軟正黑體" pitchFamily="34" charset="-120"/>
                <a:ea typeface="微軟正黑體" pitchFamily="34" charset="-120"/>
              </a:rPr>
              <a:t>校長，如學生安危調查表所載，並安撫學生情緒。</a:t>
            </a:r>
            <a:endParaRPr lang="zh-TW" altLang="zh-TW" dirty="0">
              <a:solidFill>
                <a:srgbClr val="FF0000"/>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先期緊急安頓學生，不可讓國小學生在震災後隨即自行離校。</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引導、協助外援力量</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警、消、醫療衛生等</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展開搜尋、救護失蹤、受傷之人員。</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通報至縣市教育主管單位</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教育局處</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及教育部校園安全暨災害防救通報處理中心</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校安中心</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，及地方救災、治安、醫療等單位。</a:t>
            </a:r>
            <a:endParaRPr lang="zh-TW" altLang="zh-TW" dirty="0">
              <a:solidFill>
                <a:srgbClr val="0C0D03"/>
              </a:solidFill>
              <a:latin typeface="微軟正黑體" pitchFamily="34" charset="-120"/>
              <a:ea typeface="微軟正黑體" pitchFamily="34" charset="-120"/>
            </a:endParaRPr>
          </a:p>
          <a:p>
            <a:pPr marL="285750" indent="-285750">
              <a:buFont typeface="Wingdings" pitchFamily="2" charset="2"/>
              <a:buChar char="u"/>
            </a:pPr>
            <a:r>
              <a:rPr lang="zh-TW" altLang="zh-TW" b="1" dirty="0">
                <a:solidFill>
                  <a:srgbClr val="0C0D03"/>
                </a:solidFill>
                <a:latin typeface="微軟正黑體" pitchFamily="34" charset="-120"/>
                <a:ea typeface="微軟正黑體" pitchFamily="34" charset="-120"/>
              </a:rPr>
              <a:t>聯絡家長，告知學生情況</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傷亡學生優先</a:t>
            </a:r>
            <a:r>
              <a:rPr lang="en-US" altLang="zh-TW" b="1" dirty="0">
                <a:solidFill>
                  <a:srgbClr val="0C0D03"/>
                </a:solidFill>
                <a:latin typeface="微軟正黑體" pitchFamily="34" charset="-120"/>
                <a:ea typeface="微軟正黑體" pitchFamily="34" charset="-120"/>
              </a:rPr>
              <a:t>)</a:t>
            </a:r>
            <a:r>
              <a:rPr lang="zh-TW" altLang="zh-TW" b="1" dirty="0">
                <a:solidFill>
                  <a:srgbClr val="0C0D03"/>
                </a:solidFill>
                <a:latin typeface="微軟正黑體" pitchFamily="34" charset="-120"/>
                <a:ea typeface="微軟正黑體" pitchFamily="34" charset="-120"/>
              </a:rPr>
              <a:t>，請求配合、協助。</a:t>
            </a:r>
            <a:endParaRPr lang="zh-TW" altLang="zh-TW" dirty="0">
              <a:solidFill>
                <a:srgbClr val="0C0D03"/>
              </a:solidFill>
              <a:latin typeface="微軟正黑體" pitchFamily="34" charset="-120"/>
              <a:ea typeface="微軟正黑體" pitchFamily="34" charset="-120"/>
            </a:endParaRPr>
          </a:p>
        </p:txBody>
      </p:sp>
    </p:spTree>
    <p:extLst>
      <p:ext uri="{BB962C8B-B14F-4D97-AF65-F5344CB8AC3E}">
        <p14:creationId xmlns:p14="http://schemas.microsoft.com/office/powerpoint/2010/main" val="625929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6"/>
          <p:cNvSpPr>
            <a:spLocks noGrp="1"/>
          </p:cNvSpPr>
          <p:nvPr>
            <p:ph type="sldNum" sz="quarter" idx="12"/>
          </p:nvPr>
        </p:nvSpPr>
        <p:spPr/>
        <p:txBody>
          <a:bodyPr/>
          <a:lstStyle/>
          <a:p>
            <a:fld id="{C4732C00-25E4-4FDD-BB3C-FFB30177A0A2}" type="slidenum">
              <a:rPr lang="zh-TW" altLang="en-US"/>
              <a:pPr/>
              <a:t>9</a:t>
            </a:fld>
            <a:endParaRPr lang="en-US" altLang="zh-TW"/>
          </a:p>
        </p:txBody>
      </p:sp>
      <p:sp>
        <p:nvSpPr>
          <p:cNvPr id="8198" name="Rectangle 6"/>
          <p:cNvSpPr>
            <a:spLocks noGrp="1" noChangeArrowheads="1"/>
          </p:cNvSpPr>
          <p:nvPr>
            <p:ph type="title"/>
          </p:nvPr>
        </p:nvSpPr>
        <p:spPr>
          <a:xfrm>
            <a:off x="107504" y="238125"/>
            <a:ext cx="6912768" cy="868363"/>
          </a:xfrm>
          <a:noFill/>
          <a:ln/>
        </p:spPr>
        <p:txBody>
          <a:bodyPr/>
          <a:lstStyle/>
          <a:p>
            <a:pPr algn="ctr"/>
            <a:r>
              <a:rPr lang="zh-TW" altLang="zh-TW" sz="3600" dirty="0" smtClean="0">
                <a:solidFill>
                  <a:schemeClr val="tx1">
                    <a:lumMod val="20000"/>
                    <a:lumOff val="80000"/>
                  </a:schemeClr>
                </a:solidFill>
                <a:latin typeface="標楷體" pitchFamily="65" charset="-120"/>
                <a:ea typeface="標楷體" pitchFamily="65" charset="-120"/>
                <a:cs typeface="Arial" charset="0"/>
              </a:rPr>
              <a:t>災害</a:t>
            </a:r>
            <a:r>
              <a:rPr lang="zh-TW" altLang="zh-TW" sz="3600" dirty="0">
                <a:solidFill>
                  <a:schemeClr val="tx1">
                    <a:lumMod val="20000"/>
                    <a:lumOff val="80000"/>
                  </a:schemeClr>
                </a:solidFill>
                <a:latin typeface="標楷體" pitchFamily="65" charset="-120"/>
                <a:ea typeface="標楷體" pitchFamily="65" charset="-120"/>
                <a:cs typeface="Arial" charset="0"/>
              </a:rPr>
              <a:t>疏散避難與演</a:t>
            </a:r>
            <a:r>
              <a:rPr lang="zh-TW" altLang="zh-TW" sz="3600" dirty="0" smtClean="0">
                <a:solidFill>
                  <a:schemeClr val="tx1">
                    <a:lumMod val="20000"/>
                    <a:lumOff val="80000"/>
                  </a:schemeClr>
                </a:solidFill>
                <a:latin typeface="標楷體" pitchFamily="65" charset="-120"/>
                <a:ea typeface="標楷體" pitchFamily="65" charset="-120"/>
                <a:cs typeface="Arial" charset="0"/>
              </a:rPr>
              <a:t>練</a:t>
            </a:r>
            <a:r>
              <a:rPr lang="zh-TW" altLang="en-US" sz="3600" dirty="0" smtClean="0">
                <a:solidFill>
                  <a:schemeClr val="tx1">
                    <a:lumMod val="20000"/>
                    <a:lumOff val="80000"/>
                  </a:schemeClr>
                </a:solidFill>
                <a:latin typeface="標楷體" pitchFamily="65" charset="-120"/>
                <a:ea typeface="標楷體" pitchFamily="65" charset="-120"/>
                <a:cs typeface="Arial" charset="0"/>
              </a:rPr>
              <a:t>案例</a:t>
            </a:r>
            <a:endParaRPr lang="zh-TW" altLang="en-US" sz="3600" b="0" dirty="0">
              <a:solidFill>
                <a:schemeClr val="tx1">
                  <a:lumMod val="20000"/>
                  <a:lumOff val="80000"/>
                </a:schemeClr>
              </a:solidFill>
              <a:ea typeface="華康中黑體" pitchFamily="49" charset="-120"/>
            </a:endParaRPr>
          </a:p>
        </p:txBody>
      </p:sp>
      <p:sp>
        <p:nvSpPr>
          <p:cNvPr id="20" name="文字方塊 19"/>
          <p:cNvSpPr txBox="1"/>
          <p:nvPr/>
        </p:nvSpPr>
        <p:spPr>
          <a:xfrm>
            <a:off x="899592" y="1196752"/>
            <a:ext cx="1140143" cy="401479"/>
          </a:xfrm>
          <a:prstGeom prst="snip1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zh-TW" sz="1800" b="1" dirty="0">
                <a:solidFill>
                  <a:srgbClr val="0C0D03"/>
                </a:solidFill>
                <a:latin typeface="微軟正黑體" pitchFamily="34" charset="-120"/>
                <a:ea typeface="微軟正黑體" pitchFamily="34" charset="-120"/>
                <a:cs typeface="Arial" charset="0"/>
              </a:rPr>
              <a:t>地震</a:t>
            </a:r>
            <a:r>
              <a:rPr lang="zh-TW" altLang="en-US" sz="1800" b="1" dirty="0">
                <a:solidFill>
                  <a:srgbClr val="0C0D03"/>
                </a:solidFill>
                <a:latin typeface="微軟正黑體" pitchFamily="34" charset="-120"/>
                <a:ea typeface="微軟正黑體" pitchFamily="34" charset="-120"/>
                <a:cs typeface="Arial" charset="0"/>
              </a:rPr>
              <a:t>海嘯</a:t>
            </a:r>
          </a:p>
        </p:txBody>
      </p:sp>
      <p:cxnSp>
        <p:nvCxnSpPr>
          <p:cNvPr id="22" name="直線接點 21"/>
          <p:cNvCxnSpPr/>
          <p:nvPr/>
        </p:nvCxnSpPr>
        <p:spPr>
          <a:xfrm>
            <a:off x="2151738" y="1191105"/>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2183751"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坡地颱洪</a:t>
            </a:r>
          </a:p>
        </p:txBody>
      </p:sp>
      <p:cxnSp>
        <p:nvCxnSpPr>
          <p:cNvPr id="24" name="直線接點 23"/>
          <p:cNvCxnSpPr/>
          <p:nvPr/>
        </p:nvCxnSpPr>
        <p:spPr>
          <a:xfrm>
            <a:off x="3335879" y="119675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3335879" y="1196752"/>
            <a:ext cx="1140143" cy="401479"/>
          </a:xfrm>
          <a:prstGeom prst="snip1Rect">
            <a:avLst/>
          </a:prstGeom>
          <a:noFill/>
        </p:spPr>
        <p:txBody>
          <a:bodyPr wrap="none" rtlCol="0">
            <a:spAutoFit/>
          </a:bodyPr>
          <a:lstStyle>
            <a:defPPr>
              <a:defRPr lang="zh-TW"/>
            </a:defPPr>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800" b="1" dirty="0">
                <a:solidFill>
                  <a:srgbClr val="7030A0"/>
                </a:solidFill>
                <a:latin typeface="微軟正黑體" pitchFamily="34" charset="-120"/>
                <a:ea typeface="微軟正黑體" pitchFamily="34" charset="-120"/>
                <a:cs typeface="Arial" charset="0"/>
              </a:rPr>
              <a:t>輻射人為</a:t>
            </a:r>
          </a:p>
        </p:txBody>
      </p:sp>
      <p:cxnSp>
        <p:nvCxnSpPr>
          <p:cNvPr id="26" name="直線接點 25"/>
          <p:cNvCxnSpPr/>
          <p:nvPr/>
        </p:nvCxnSpPr>
        <p:spPr>
          <a:xfrm>
            <a:off x="4488007" y="1196792"/>
            <a:ext cx="0" cy="36000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0" name="文字方塊 2"/>
          <p:cNvSpPr txBox="1">
            <a:spLocks noChangeArrowheads="1"/>
          </p:cNvSpPr>
          <p:nvPr/>
        </p:nvSpPr>
        <p:spPr bwMode="auto">
          <a:xfrm>
            <a:off x="319409" y="1772816"/>
            <a:ext cx="8501063" cy="4673600"/>
          </a:xfrm>
          <a:prstGeom prst="rect">
            <a:avLst/>
          </a:prstGeom>
          <a:noFill/>
          <a:ln w="9525">
            <a:noFill/>
            <a:miter lim="800000"/>
            <a:headEnd/>
            <a:tailEnd/>
          </a:ln>
        </p:spPr>
        <p:txBody>
          <a:bodyPr>
            <a:spAutoFit/>
          </a:bodyPr>
          <a:lstStyle/>
          <a:p>
            <a:pPr marL="342900" indent="-342900" algn="just">
              <a:lnSpc>
                <a:spcPts val="3000"/>
              </a:lnSpc>
              <a:spcBef>
                <a:spcPts val="600"/>
              </a:spcBef>
              <a:buFont typeface="Wingdings" pitchFamily="2" charset="2"/>
              <a:buChar char="u"/>
              <a:defRPr/>
            </a:pPr>
            <a:r>
              <a:rPr lang="zh-TW" altLang="en-US" sz="2000" b="1" dirty="0">
                <a:solidFill>
                  <a:srgbClr val="0C0D03"/>
                </a:solidFill>
                <a:effectLst/>
                <a:latin typeface="微軟正黑體" pitchFamily="34" charset="-120"/>
                <a:ea typeface="微軟正黑體" pitchFamily="34" charset="-120"/>
              </a:rPr>
              <a:t>災害應變演練必須以</a:t>
            </a:r>
            <a:r>
              <a:rPr lang="zh-TW" altLang="en-US" sz="2000" b="1" dirty="0">
                <a:solidFill>
                  <a:srgbClr val="FF0000"/>
                </a:solidFill>
                <a:effectLst/>
                <a:latin typeface="微軟正黑體" pitchFamily="34" charset="-120"/>
                <a:ea typeface="微軟正黑體" pitchFamily="34" charset="-120"/>
              </a:rPr>
              <a:t>學校</a:t>
            </a:r>
            <a:r>
              <a:rPr lang="zh-TW" altLang="en-US" sz="2000" b="1" dirty="0">
                <a:solidFill>
                  <a:srgbClr val="0C0D03"/>
                </a:solidFill>
                <a:effectLst/>
                <a:latin typeface="微軟正黑體" pitchFamily="34" charset="-120"/>
                <a:ea typeface="微軟正黑體" pitchFamily="34" charset="-120"/>
              </a:rPr>
              <a:t>為主，其他單位如消防、警察、水電為輔，也就是說，以學校所能掌握並能實施者為主要演練內容，學校必須積極主動，審慎考慮本身的能力及所需的支援，並與其他單位溝通協調，建立通報及支援管道。</a:t>
            </a:r>
          </a:p>
          <a:p>
            <a:pPr marL="342900" indent="-342900" algn="just">
              <a:lnSpc>
                <a:spcPts val="3000"/>
              </a:lnSpc>
              <a:spcBef>
                <a:spcPts val="600"/>
              </a:spcBef>
              <a:buFont typeface="Wingdings" pitchFamily="2" charset="2"/>
              <a:buChar char="u"/>
              <a:defRPr/>
            </a:pPr>
            <a:r>
              <a:rPr lang="zh-TW" altLang="en-US" sz="2000" b="1" dirty="0">
                <a:solidFill>
                  <a:srgbClr val="0C0D03"/>
                </a:solidFill>
                <a:effectLst/>
                <a:latin typeface="微軟正黑體" pitchFamily="34" charset="-120"/>
                <a:ea typeface="微軟正黑體" pitchFamily="34" charset="-120"/>
              </a:rPr>
              <a:t>演練計畫之擬定必須基於以下基本觀念：</a:t>
            </a:r>
          </a:p>
          <a:p>
            <a:pPr marL="796925" lvl="1" indent="-342900" algn="just">
              <a:lnSpc>
                <a:spcPts val="3000"/>
              </a:lnSpc>
              <a:spcBef>
                <a:spcPts val="600"/>
              </a:spcBef>
              <a:buFont typeface="Wingdings" pitchFamily="2" charset="2"/>
              <a:buChar char="Ø"/>
              <a:defRPr/>
            </a:pPr>
            <a:r>
              <a:rPr lang="zh-TW" altLang="en-US" sz="2000" b="1" dirty="0">
                <a:solidFill>
                  <a:srgbClr val="0C0D03"/>
                </a:solidFill>
                <a:effectLst/>
                <a:latin typeface="微軟正黑體" pitchFamily="34" charset="-120"/>
                <a:ea typeface="微軟正黑體" pitchFamily="34" charset="-120"/>
              </a:rPr>
              <a:t>研擬演練計畫之前，必須先有充分的「</a:t>
            </a:r>
            <a:r>
              <a:rPr lang="zh-TW" altLang="en-US" sz="2000" b="1" dirty="0">
                <a:solidFill>
                  <a:srgbClr val="FF0000"/>
                </a:solidFill>
                <a:effectLst/>
                <a:latin typeface="微軟正黑體" pitchFamily="34" charset="-120"/>
                <a:ea typeface="微軟正黑體" pitchFamily="34" charset="-120"/>
              </a:rPr>
              <a:t>情境想定</a:t>
            </a:r>
            <a:r>
              <a:rPr lang="zh-TW" altLang="en-US" sz="2000" b="1" dirty="0">
                <a:solidFill>
                  <a:srgbClr val="0C0D03"/>
                </a:solidFill>
                <a:effectLst/>
                <a:latin typeface="微軟正黑體" pitchFamily="34" charset="-120"/>
                <a:ea typeface="微軟正黑體" pitchFamily="34" charset="-120"/>
              </a:rPr>
              <a:t>」，並以學校所面臨的實際問題為主，例如大規模地震後，應將小學生留校、安撫、建立名冊，等候家長接回，而非馬上讓小學生各自回家。</a:t>
            </a:r>
          </a:p>
          <a:p>
            <a:pPr marL="796925" lvl="1" indent="-342900" algn="just">
              <a:lnSpc>
                <a:spcPts val="3000"/>
              </a:lnSpc>
              <a:spcBef>
                <a:spcPts val="600"/>
              </a:spcBef>
              <a:buFont typeface="Wingdings" pitchFamily="2" charset="2"/>
              <a:buChar char="Ø"/>
              <a:defRPr/>
            </a:pPr>
            <a:r>
              <a:rPr lang="zh-TW" altLang="en-US" sz="2000" b="1" dirty="0">
                <a:solidFill>
                  <a:srgbClr val="0C0D03"/>
                </a:solidFill>
                <a:effectLst/>
                <a:latin typeface="微軟正黑體" pitchFamily="34" charset="-120"/>
                <a:ea typeface="微軟正黑體" pitchFamily="34" charset="-120"/>
              </a:rPr>
              <a:t>至少應包含</a:t>
            </a:r>
            <a:r>
              <a:rPr lang="zh-TW" altLang="en-US" sz="2000" b="1" dirty="0">
                <a:solidFill>
                  <a:srgbClr val="FF0000"/>
                </a:solidFill>
                <a:effectLst/>
                <a:latin typeface="微軟正黑體" pitchFamily="34" charset="-120"/>
                <a:ea typeface="微軟正黑體" pitchFamily="34" charset="-120"/>
              </a:rPr>
              <a:t>緊急避難、救護、收容、安撫</a:t>
            </a:r>
            <a:r>
              <a:rPr lang="zh-TW" altLang="en-US" sz="2000" b="1" dirty="0">
                <a:solidFill>
                  <a:srgbClr val="0C0D03"/>
                </a:solidFill>
                <a:effectLst/>
                <a:latin typeface="微軟正黑體" pitchFamily="34" charset="-120"/>
                <a:ea typeface="微軟正黑體" pitchFamily="34" charset="-120"/>
              </a:rPr>
              <a:t>之細節操作。</a:t>
            </a:r>
          </a:p>
          <a:p>
            <a:pPr marL="796925" lvl="1" indent="-342900" algn="just">
              <a:lnSpc>
                <a:spcPts val="3000"/>
              </a:lnSpc>
              <a:spcBef>
                <a:spcPts val="600"/>
              </a:spcBef>
              <a:buFont typeface="Wingdings" pitchFamily="2" charset="2"/>
              <a:buChar char="Ø"/>
              <a:defRPr/>
            </a:pPr>
            <a:r>
              <a:rPr lang="zh-TW" altLang="en-US" sz="2000" b="1" dirty="0">
                <a:solidFill>
                  <a:srgbClr val="0C0D03"/>
                </a:solidFill>
                <a:effectLst/>
                <a:latin typeface="微軟正黑體" pitchFamily="34" charset="-120"/>
                <a:ea typeface="微軟正黑體" pitchFamily="34" charset="-120"/>
              </a:rPr>
              <a:t>必須明定各執行程序之權責編組及銜接介面。</a:t>
            </a:r>
          </a:p>
          <a:p>
            <a:pPr marL="796925" lvl="1" indent="-342900" algn="just">
              <a:lnSpc>
                <a:spcPts val="3000"/>
              </a:lnSpc>
              <a:spcBef>
                <a:spcPts val="600"/>
              </a:spcBef>
              <a:buFont typeface="Wingdings" pitchFamily="2" charset="2"/>
              <a:buChar char="Ø"/>
              <a:defRPr/>
            </a:pPr>
            <a:r>
              <a:rPr lang="zh-TW" altLang="en-US" sz="2000" b="1" dirty="0">
                <a:solidFill>
                  <a:srgbClr val="0C0D03"/>
                </a:solidFill>
                <a:effectLst/>
                <a:latin typeface="微軟正黑體" pitchFamily="34" charset="-120"/>
                <a:ea typeface="微軟正黑體" pitchFamily="34" charset="-120"/>
              </a:rPr>
              <a:t>必須確保所需的應變時所需的資源與人力。</a:t>
            </a:r>
          </a:p>
        </p:txBody>
      </p:sp>
    </p:spTree>
    <p:extLst>
      <p:ext uri="{BB962C8B-B14F-4D97-AF65-F5344CB8AC3E}">
        <p14:creationId xmlns:p14="http://schemas.microsoft.com/office/powerpoint/2010/main" val="1324125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574TGp_natural_light_ani">
  <a:themeElements>
    <a:clrScheme name="574TGp_natural_light_ani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574TGp_natural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74TGp_natural_light_ani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574TGp_natural_light_ani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574TGp_natural_light_ani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2230</TotalTime>
  <Words>5206</Words>
  <Application>Microsoft Office PowerPoint</Application>
  <PresentationFormat>如螢幕大小 (4:3)</PresentationFormat>
  <Paragraphs>667</Paragraphs>
  <Slides>45</Slides>
  <Notes>0</Notes>
  <HiddenSlides>0</HiddenSlides>
  <MMClips>0</MMClips>
  <ScaleCrop>false</ScaleCrop>
  <HeadingPairs>
    <vt:vector size="4" baseType="variant">
      <vt:variant>
        <vt:lpstr>佈景主題</vt:lpstr>
      </vt:variant>
      <vt:variant>
        <vt:i4>1</vt:i4>
      </vt:variant>
      <vt:variant>
        <vt:lpstr>投影片標題</vt:lpstr>
      </vt:variant>
      <vt:variant>
        <vt:i4>45</vt:i4>
      </vt:variant>
    </vt:vector>
  </HeadingPairs>
  <TitlesOfParts>
    <vt:vector size="46" baseType="lpstr">
      <vt:lpstr>574TGp_natural_light_ani</vt:lpstr>
      <vt:lpstr>校園防災避難演練與兵棋推演設計 (實務操作篇)</vt:lpstr>
      <vt:lpstr>避難演練與兵棋推演—課程大綱 </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災害疏散避難與演練案例</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兵棋推演案例與規劃實做</vt:lpstr>
      <vt:lpstr>兵棋推演理論與實務操作</vt:lpstr>
      <vt:lpstr>校園防災避難演練與兵棋推演設計</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USER</dc:creator>
  <cp:lastModifiedBy>User</cp:lastModifiedBy>
  <cp:revision>119</cp:revision>
  <dcterms:created xsi:type="dcterms:W3CDTF">2012-12-04T07:40:02Z</dcterms:created>
  <dcterms:modified xsi:type="dcterms:W3CDTF">2014-06-27T03:58:36Z</dcterms:modified>
</cp:coreProperties>
</file>