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78" r:id="rId4"/>
  </p:sldMasterIdLst>
  <p:notesMasterIdLst>
    <p:notesMasterId r:id="rId107"/>
  </p:notesMasterIdLst>
  <p:sldIdLst>
    <p:sldId id="256" r:id="rId5"/>
    <p:sldId id="258" r:id="rId6"/>
    <p:sldId id="261" r:id="rId7"/>
    <p:sldId id="411" r:id="rId8"/>
    <p:sldId id="377" r:id="rId9"/>
    <p:sldId id="392" r:id="rId10"/>
    <p:sldId id="379" r:id="rId11"/>
    <p:sldId id="380" r:id="rId12"/>
    <p:sldId id="378" r:id="rId13"/>
    <p:sldId id="393" r:id="rId14"/>
    <p:sldId id="394" r:id="rId15"/>
    <p:sldId id="381" r:id="rId16"/>
    <p:sldId id="382" r:id="rId17"/>
    <p:sldId id="383" r:id="rId18"/>
    <p:sldId id="386" r:id="rId19"/>
    <p:sldId id="395" r:id="rId20"/>
    <p:sldId id="396" r:id="rId21"/>
    <p:sldId id="397" r:id="rId22"/>
    <p:sldId id="398" r:id="rId23"/>
    <p:sldId id="399" r:id="rId24"/>
    <p:sldId id="400" r:id="rId25"/>
    <p:sldId id="401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84" r:id="rId44"/>
    <p:sldId id="272" r:id="rId45"/>
    <p:sldId id="273" r:id="rId46"/>
    <p:sldId id="277" r:id="rId47"/>
    <p:sldId id="278" r:id="rId48"/>
    <p:sldId id="307" r:id="rId49"/>
    <p:sldId id="285" r:id="rId50"/>
    <p:sldId id="286" r:id="rId51"/>
    <p:sldId id="287" r:id="rId52"/>
    <p:sldId id="313" r:id="rId53"/>
    <p:sldId id="288" r:id="rId54"/>
    <p:sldId id="289" r:id="rId55"/>
    <p:sldId id="351" r:id="rId56"/>
    <p:sldId id="352" r:id="rId57"/>
    <p:sldId id="353" r:id="rId58"/>
    <p:sldId id="290" r:id="rId59"/>
    <p:sldId id="291" r:id="rId60"/>
    <p:sldId id="314" r:id="rId61"/>
    <p:sldId id="315" r:id="rId62"/>
    <p:sldId id="316" r:id="rId63"/>
    <p:sldId id="317" r:id="rId64"/>
    <p:sldId id="318" r:id="rId65"/>
    <p:sldId id="320" r:id="rId66"/>
    <p:sldId id="324" r:id="rId67"/>
    <p:sldId id="325" r:id="rId68"/>
    <p:sldId id="331" r:id="rId69"/>
    <p:sldId id="332" r:id="rId70"/>
    <p:sldId id="334" r:id="rId71"/>
    <p:sldId id="337" r:id="rId72"/>
    <p:sldId id="338" r:id="rId73"/>
    <p:sldId id="339" r:id="rId74"/>
    <p:sldId id="323" r:id="rId75"/>
    <p:sldId id="354" r:id="rId76"/>
    <p:sldId id="412" r:id="rId77"/>
    <p:sldId id="355" r:id="rId78"/>
    <p:sldId id="413" r:id="rId79"/>
    <p:sldId id="388" r:id="rId80"/>
    <p:sldId id="391" r:id="rId81"/>
    <p:sldId id="356" r:id="rId82"/>
    <p:sldId id="367" r:id="rId83"/>
    <p:sldId id="421" r:id="rId84"/>
    <p:sldId id="366" r:id="rId85"/>
    <p:sldId id="369" r:id="rId86"/>
    <p:sldId id="370" r:id="rId87"/>
    <p:sldId id="371" r:id="rId88"/>
    <p:sldId id="372" r:id="rId89"/>
    <p:sldId id="373" r:id="rId90"/>
    <p:sldId id="374" r:id="rId91"/>
    <p:sldId id="375" r:id="rId92"/>
    <p:sldId id="376" r:id="rId93"/>
    <p:sldId id="357" r:id="rId94"/>
    <p:sldId id="360" r:id="rId95"/>
    <p:sldId id="361" r:id="rId96"/>
    <p:sldId id="363" r:id="rId97"/>
    <p:sldId id="364" r:id="rId98"/>
    <p:sldId id="414" r:id="rId99"/>
    <p:sldId id="415" r:id="rId100"/>
    <p:sldId id="416" r:id="rId101"/>
    <p:sldId id="417" r:id="rId102"/>
    <p:sldId id="418" r:id="rId103"/>
    <p:sldId id="419" r:id="rId104"/>
    <p:sldId id="362" r:id="rId105"/>
    <p:sldId id="365" r:id="rId10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2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4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58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726" algn="l" defTabSz="9142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871" algn="l" defTabSz="9142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016" algn="l" defTabSz="9142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161" algn="l" defTabSz="9142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267620"/>
    <a:srgbClr val="FF6600"/>
    <a:srgbClr val="0000CC"/>
    <a:srgbClr val="FFFFFF"/>
    <a:srgbClr val="000000"/>
    <a:srgbClr val="3366FF"/>
    <a:srgbClr val="66CCFF"/>
    <a:srgbClr val="CCCC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3743" autoAdjust="0"/>
  </p:normalViewPr>
  <p:slideViewPr>
    <p:cSldViewPr>
      <p:cViewPr>
        <p:scale>
          <a:sx n="80" d="100"/>
          <a:sy n="80" d="100"/>
        </p:scale>
        <p:origin x="-19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03677C-69E1-426A-BA3C-E7549F38458A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88ADE886-6540-42C9-81F3-05764A2066B5}">
      <dgm:prSet phldrT="[文字]" custT="1"/>
      <dgm:spPr>
        <a:solidFill>
          <a:srgbClr val="006600"/>
        </a:solidFill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中央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EF7E8B1-1862-41D9-BFE0-46DDA6547883}" type="parTrans" cxnId="{8210682E-DBE4-44FA-A859-100A8F3EF7B7}">
      <dgm:prSet/>
      <dgm:spPr/>
      <dgm:t>
        <a:bodyPr/>
        <a:lstStyle/>
        <a:p>
          <a:endParaRPr lang="zh-TW" altLang="en-US"/>
        </a:p>
      </dgm:t>
    </dgm:pt>
    <dgm:pt modelId="{77FC1392-0E26-4885-BB80-1DA3AAC5719D}" type="sibTrans" cxnId="{8210682E-DBE4-44FA-A859-100A8F3EF7B7}">
      <dgm:prSet/>
      <dgm:spPr/>
      <dgm:t>
        <a:bodyPr/>
        <a:lstStyle/>
        <a:p>
          <a:endParaRPr lang="zh-TW" altLang="en-US"/>
        </a:p>
      </dgm:t>
    </dgm:pt>
    <dgm:pt modelId="{368FE5A7-5B4A-4C81-9433-67FE14AE7DAF}">
      <dgm:prSet phldrT="[文字]" custT="1"/>
      <dgm:spPr>
        <a:solidFill>
          <a:srgbClr val="663300"/>
        </a:solidFill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縣市政府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02F5C623-BFF4-4905-A8DB-777CDD013544}" type="parTrans" cxnId="{EA2A1CF6-BB13-4652-8193-A6CF017A8E50}">
      <dgm:prSet/>
      <dgm:spPr/>
      <dgm:t>
        <a:bodyPr/>
        <a:lstStyle/>
        <a:p>
          <a:endParaRPr lang="zh-TW" altLang="en-US"/>
        </a:p>
      </dgm:t>
    </dgm:pt>
    <dgm:pt modelId="{3B9195E1-1559-40D8-AB6A-E97BC8F840FF}" type="sibTrans" cxnId="{EA2A1CF6-BB13-4652-8193-A6CF017A8E50}">
      <dgm:prSet/>
      <dgm:spPr/>
      <dgm:t>
        <a:bodyPr/>
        <a:lstStyle/>
        <a:p>
          <a:endParaRPr lang="zh-TW" altLang="en-US"/>
        </a:p>
      </dgm:t>
    </dgm:pt>
    <dgm:pt modelId="{D835F082-4ACF-4831-937B-6C428D53D536}">
      <dgm:prSet phldrT="[文字]" custT="1"/>
      <dgm:spPr>
        <a:solidFill>
          <a:srgbClr val="A50021"/>
        </a:solidFill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鄉、鎮、市、區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FE15457-66EA-4381-ABED-35C13FFB4262}" type="parTrans" cxnId="{DCDF279A-A9FF-41B1-985D-CA8ED3D57C3D}">
      <dgm:prSet/>
      <dgm:spPr/>
      <dgm:t>
        <a:bodyPr/>
        <a:lstStyle/>
        <a:p>
          <a:endParaRPr lang="zh-TW" altLang="en-US"/>
        </a:p>
      </dgm:t>
    </dgm:pt>
    <dgm:pt modelId="{E0CA6363-43A5-4CDD-92B0-A9C87952F349}" type="sibTrans" cxnId="{DCDF279A-A9FF-41B1-985D-CA8ED3D57C3D}">
      <dgm:prSet/>
      <dgm:spPr/>
      <dgm:t>
        <a:bodyPr/>
        <a:lstStyle/>
        <a:p>
          <a:endParaRPr lang="zh-TW" altLang="en-US"/>
        </a:p>
      </dgm:t>
    </dgm:pt>
    <dgm:pt modelId="{91792D4B-D1C6-4ECE-9E7D-ED5DF826043A}">
      <dgm:prSet phldrT="[文字]" custT="1"/>
      <dgm:spPr>
        <a:solidFill>
          <a:srgbClr val="660066"/>
        </a:solidFill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村、里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B0C466C2-0A3F-43C3-A0D6-3F31E7BE1573}" type="parTrans" cxnId="{82D237BC-5733-48DD-8AAA-843CD3BE03B5}">
      <dgm:prSet/>
      <dgm:spPr/>
      <dgm:t>
        <a:bodyPr/>
        <a:lstStyle/>
        <a:p>
          <a:endParaRPr lang="zh-TW" altLang="en-US"/>
        </a:p>
      </dgm:t>
    </dgm:pt>
    <dgm:pt modelId="{E3A029B6-9EB2-43B9-96AE-288857327C61}" type="sibTrans" cxnId="{82D237BC-5733-48DD-8AAA-843CD3BE03B5}">
      <dgm:prSet/>
      <dgm:spPr/>
      <dgm:t>
        <a:bodyPr/>
        <a:lstStyle/>
        <a:p>
          <a:endParaRPr lang="zh-TW" altLang="en-US"/>
        </a:p>
      </dgm:t>
    </dgm:pt>
    <dgm:pt modelId="{79495DA8-D7AD-4C42-9610-7ACBEF299121}">
      <dgm:prSet phldrT="[文字]" custT="1"/>
      <dgm:spPr>
        <a:solidFill>
          <a:srgbClr val="000066"/>
        </a:solidFill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部落、社區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7016C821-5B2A-4AF6-AD17-FA2062C4CDF3}" type="parTrans" cxnId="{795D3BE5-B231-4D60-8110-541689CD1FC1}">
      <dgm:prSet/>
      <dgm:spPr/>
      <dgm:t>
        <a:bodyPr/>
        <a:lstStyle/>
        <a:p>
          <a:endParaRPr lang="zh-TW" altLang="en-US"/>
        </a:p>
      </dgm:t>
    </dgm:pt>
    <dgm:pt modelId="{1DA99432-32A3-4791-B841-2EB951A665C8}" type="sibTrans" cxnId="{795D3BE5-B231-4D60-8110-541689CD1FC1}">
      <dgm:prSet/>
      <dgm:spPr/>
      <dgm:t>
        <a:bodyPr/>
        <a:lstStyle/>
        <a:p>
          <a:endParaRPr lang="zh-TW" altLang="en-US"/>
        </a:p>
      </dgm:t>
    </dgm:pt>
    <dgm:pt modelId="{0D3E0FC3-8DBB-4ECF-AE1E-1C49C91A271D}" type="pres">
      <dgm:prSet presAssocID="{5903677C-69E1-426A-BA3C-E7549F38458A}" presName="Name0" presStyleCnt="0">
        <dgm:presLayoutVars>
          <dgm:dir/>
          <dgm:animLvl val="lvl"/>
          <dgm:resizeHandles val="exact"/>
        </dgm:presLayoutVars>
      </dgm:prSet>
      <dgm:spPr/>
    </dgm:pt>
    <dgm:pt modelId="{A2088B3F-8C58-4EAE-B6C9-687149DAB2DE}" type="pres">
      <dgm:prSet presAssocID="{88ADE886-6540-42C9-81F3-05764A2066B5}" presName="Name8" presStyleCnt="0"/>
      <dgm:spPr/>
    </dgm:pt>
    <dgm:pt modelId="{540BE33F-C439-40D4-A497-49AE89454448}" type="pres">
      <dgm:prSet presAssocID="{88ADE886-6540-42C9-81F3-05764A2066B5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AF06C8-54DE-46FD-B5A5-542980149DDB}" type="pres">
      <dgm:prSet presAssocID="{88ADE886-6540-42C9-81F3-05764A2066B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4D340A-04C6-4E94-90AC-11F28ED2972B}" type="pres">
      <dgm:prSet presAssocID="{368FE5A7-5B4A-4C81-9433-67FE14AE7DAF}" presName="Name8" presStyleCnt="0"/>
      <dgm:spPr/>
    </dgm:pt>
    <dgm:pt modelId="{8AFA03D3-4E8A-41CC-A715-44A1622D83C9}" type="pres">
      <dgm:prSet presAssocID="{368FE5A7-5B4A-4C81-9433-67FE14AE7DAF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68E2E6-5BBB-4AE6-8C78-2299913CA2C6}" type="pres">
      <dgm:prSet presAssocID="{368FE5A7-5B4A-4C81-9433-67FE14AE7DA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929A657-ED39-4C4E-AD49-D677EA801E70}" type="pres">
      <dgm:prSet presAssocID="{D835F082-4ACF-4831-937B-6C428D53D536}" presName="Name8" presStyleCnt="0"/>
      <dgm:spPr/>
    </dgm:pt>
    <dgm:pt modelId="{1322C51C-EA0E-4376-BF10-077CAF84F3D7}" type="pres">
      <dgm:prSet presAssocID="{D835F082-4ACF-4831-937B-6C428D53D536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603DCA-6734-4270-9136-83159054CD97}" type="pres">
      <dgm:prSet presAssocID="{D835F082-4ACF-4831-937B-6C428D53D53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C292A4-F33B-40CB-9D89-3BCD21D59612}" type="pres">
      <dgm:prSet presAssocID="{91792D4B-D1C6-4ECE-9E7D-ED5DF826043A}" presName="Name8" presStyleCnt="0"/>
      <dgm:spPr/>
    </dgm:pt>
    <dgm:pt modelId="{D5ABA87C-E4D3-4105-A8CC-09DD7C9D2EAB}" type="pres">
      <dgm:prSet presAssocID="{91792D4B-D1C6-4ECE-9E7D-ED5DF826043A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E7135D-4775-4564-836F-6EFDA62138D2}" type="pres">
      <dgm:prSet presAssocID="{91792D4B-D1C6-4ECE-9E7D-ED5DF826043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89A3A2-7070-4BCC-9A04-870D9D9B6459}" type="pres">
      <dgm:prSet presAssocID="{79495DA8-D7AD-4C42-9610-7ACBEF299121}" presName="Name8" presStyleCnt="0"/>
      <dgm:spPr/>
    </dgm:pt>
    <dgm:pt modelId="{44DB6EB2-05E6-49DE-8AC8-F4B001C9E4E5}" type="pres">
      <dgm:prSet presAssocID="{79495DA8-D7AD-4C42-9610-7ACBEF299121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EBE209-FED8-40AD-B00D-8FA8C65276D1}" type="pres">
      <dgm:prSet presAssocID="{79495DA8-D7AD-4C42-9610-7ACBEF29912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90D763F-9AB4-4166-84D0-CB31FB12A45A}" type="presOf" srcId="{88ADE886-6540-42C9-81F3-05764A2066B5}" destId="{540BE33F-C439-40D4-A497-49AE89454448}" srcOrd="0" destOrd="0" presId="urn:microsoft.com/office/officeart/2005/8/layout/pyramid1"/>
    <dgm:cxn modelId="{82D237BC-5733-48DD-8AAA-843CD3BE03B5}" srcId="{5903677C-69E1-426A-BA3C-E7549F38458A}" destId="{91792D4B-D1C6-4ECE-9E7D-ED5DF826043A}" srcOrd="3" destOrd="0" parTransId="{B0C466C2-0A3F-43C3-A0D6-3F31E7BE1573}" sibTransId="{E3A029B6-9EB2-43B9-96AE-288857327C61}"/>
    <dgm:cxn modelId="{DCDF279A-A9FF-41B1-985D-CA8ED3D57C3D}" srcId="{5903677C-69E1-426A-BA3C-E7549F38458A}" destId="{D835F082-4ACF-4831-937B-6C428D53D536}" srcOrd="2" destOrd="0" parTransId="{FFE15457-66EA-4381-ABED-35C13FFB4262}" sibTransId="{E0CA6363-43A5-4CDD-92B0-A9C87952F349}"/>
    <dgm:cxn modelId="{795D3BE5-B231-4D60-8110-541689CD1FC1}" srcId="{5903677C-69E1-426A-BA3C-E7549F38458A}" destId="{79495DA8-D7AD-4C42-9610-7ACBEF299121}" srcOrd="4" destOrd="0" parTransId="{7016C821-5B2A-4AF6-AD17-FA2062C4CDF3}" sibTransId="{1DA99432-32A3-4791-B841-2EB951A665C8}"/>
    <dgm:cxn modelId="{EC38F684-0B23-4667-A37E-B57349E528D7}" type="presOf" srcId="{91792D4B-D1C6-4ECE-9E7D-ED5DF826043A}" destId="{34E7135D-4775-4564-836F-6EFDA62138D2}" srcOrd="1" destOrd="0" presId="urn:microsoft.com/office/officeart/2005/8/layout/pyramid1"/>
    <dgm:cxn modelId="{26E0927B-7809-4D75-A668-7C8322166818}" type="presOf" srcId="{368FE5A7-5B4A-4C81-9433-67FE14AE7DAF}" destId="{8AFA03D3-4E8A-41CC-A715-44A1622D83C9}" srcOrd="0" destOrd="0" presId="urn:microsoft.com/office/officeart/2005/8/layout/pyramid1"/>
    <dgm:cxn modelId="{50755964-4BA6-4D62-A1B9-FDC4ADF090D4}" type="presOf" srcId="{91792D4B-D1C6-4ECE-9E7D-ED5DF826043A}" destId="{D5ABA87C-E4D3-4105-A8CC-09DD7C9D2EAB}" srcOrd="0" destOrd="0" presId="urn:microsoft.com/office/officeart/2005/8/layout/pyramid1"/>
    <dgm:cxn modelId="{FDCAC923-1C47-4F72-A270-775079BF643A}" type="presOf" srcId="{79495DA8-D7AD-4C42-9610-7ACBEF299121}" destId="{C2EBE209-FED8-40AD-B00D-8FA8C65276D1}" srcOrd="1" destOrd="0" presId="urn:microsoft.com/office/officeart/2005/8/layout/pyramid1"/>
    <dgm:cxn modelId="{9829244F-85CB-4B61-9E02-27E3BB43E381}" type="presOf" srcId="{D835F082-4ACF-4831-937B-6C428D53D536}" destId="{8E603DCA-6734-4270-9136-83159054CD97}" srcOrd="1" destOrd="0" presId="urn:microsoft.com/office/officeart/2005/8/layout/pyramid1"/>
    <dgm:cxn modelId="{57CAB328-E978-4754-9283-1091DF831612}" type="presOf" srcId="{5903677C-69E1-426A-BA3C-E7549F38458A}" destId="{0D3E0FC3-8DBB-4ECF-AE1E-1C49C91A271D}" srcOrd="0" destOrd="0" presId="urn:microsoft.com/office/officeart/2005/8/layout/pyramid1"/>
    <dgm:cxn modelId="{2DFD8262-1F78-4F2C-B5A8-FF97A35B16EA}" type="presOf" srcId="{79495DA8-D7AD-4C42-9610-7ACBEF299121}" destId="{44DB6EB2-05E6-49DE-8AC8-F4B001C9E4E5}" srcOrd="0" destOrd="0" presId="urn:microsoft.com/office/officeart/2005/8/layout/pyramid1"/>
    <dgm:cxn modelId="{B8B56DE0-14D1-490B-B6D2-BF3F5A7FB4CD}" type="presOf" srcId="{368FE5A7-5B4A-4C81-9433-67FE14AE7DAF}" destId="{4068E2E6-5BBB-4AE6-8C78-2299913CA2C6}" srcOrd="1" destOrd="0" presId="urn:microsoft.com/office/officeart/2005/8/layout/pyramid1"/>
    <dgm:cxn modelId="{EA2A1CF6-BB13-4652-8193-A6CF017A8E50}" srcId="{5903677C-69E1-426A-BA3C-E7549F38458A}" destId="{368FE5A7-5B4A-4C81-9433-67FE14AE7DAF}" srcOrd="1" destOrd="0" parTransId="{02F5C623-BFF4-4905-A8DB-777CDD013544}" sibTransId="{3B9195E1-1559-40D8-AB6A-E97BC8F840FF}"/>
    <dgm:cxn modelId="{8210682E-DBE4-44FA-A859-100A8F3EF7B7}" srcId="{5903677C-69E1-426A-BA3C-E7549F38458A}" destId="{88ADE886-6540-42C9-81F3-05764A2066B5}" srcOrd="0" destOrd="0" parTransId="{FEF7E8B1-1862-41D9-BFE0-46DDA6547883}" sibTransId="{77FC1392-0E26-4885-BB80-1DA3AAC5719D}"/>
    <dgm:cxn modelId="{6B1212CC-96EA-4C9E-84E6-CB0BBC853199}" type="presOf" srcId="{D835F082-4ACF-4831-937B-6C428D53D536}" destId="{1322C51C-EA0E-4376-BF10-077CAF84F3D7}" srcOrd="0" destOrd="0" presId="urn:microsoft.com/office/officeart/2005/8/layout/pyramid1"/>
    <dgm:cxn modelId="{10225E2C-D2CF-4B31-86C3-E47A4559FC32}" type="presOf" srcId="{88ADE886-6540-42C9-81F3-05764A2066B5}" destId="{2BAF06C8-54DE-46FD-B5A5-542980149DDB}" srcOrd="1" destOrd="0" presId="urn:microsoft.com/office/officeart/2005/8/layout/pyramid1"/>
    <dgm:cxn modelId="{6C4EB70D-F994-4334-932E-C574CB393B4E}" type="presParOf" srcId="{0D3E0FC3-8DBB-4ECF-AE1E-1C49C91A271D}" destId="{A2088B3F-8C58-4EAE-B6C9-687149DAB2DE}" srcOrd="0" destOrd="0" presId="urn:microsoft.com/office/officeart/2005/8/layout/pyramid1"/>
    <dgm:cxn modelId="{EABC64B4-A182-4311-98AA-FEFC8EFF6C74}" type="presParOf" srcId="{A2088B3F-8C58-4EAE-B6C9-687149DAB2DE}" destId="{540BE33F-C439-40D4-A497-49AE89454448}" srcOrd="0" destOrd="0" presId="urn:microsoft.com/office/officeart/2005/8/layout/pyramid1"/>
    <dgm:cxn modelId="{D7933F59-1AA1-4A75-9B28-802B68D4D3AC}" type="presParOf" srcId="{A2088B3F-8C58-4EAE-B6C9-687149DAB2DE}" destId="{2BAF06C8-54DE-46FD-B5A5-542980149DDB}" srcOrd="1" destOrd="0" presId="urn:microsoft.com/office/officeart/2005/8/layout/pyramid1"/>
    <dgm:cxn modelId="{0F04233F-A379-43DA-9CA9-906545EF73C1}" type="presParOf" srcId="{0D3E0FC3-8DBB-4ECF-AE1E-1C49C91A271D}" destId="{0A4D340A-04C6-4E94-90AC-11F28ED2972B}" srcOrd="1" destOrd="0" presId="urn:microsoft.com/office/officeart/2005/8/layout/pyramid1"/>
    <dgm:cxn modelId="{CE72EFFF-F9C9-4748-8E34-6E0D07E139FF}" type="presParOf" srcId="{0A4D340A-04C6-4E94-90AC-11F28ED2972B}" destId="{8AFA03D3-4E8A-41CC-A715-44A1622D83C9}" srcOrd="0" destOrd="0" presId="urn:microsoft.com/office/officeart/2005/8/layout/pyramid1"/>
    <dgm:cxn modelId="{B24BA4CE-9233-480D-8870-FBB8919057D6}" type="presParOf" srcId="{0A4D340A-04C6-4E94-90AC-11F28ED2972B}" destId="{4068E2E6-5BBB-4AE6-8C78-2299913CA2C6}" srcOrd="1" destOrd="0" presId="urn:microsoft.com/office/officeart/2005/8/layout/pyramid1"/>
    <dgm:cxn modelId="{EEA79DF8-A615-426A-94A4-4BF95BBD41CD}" type="presParOf" srcId="{0D3E0FC3-8DBB-4ECF-AE1E-1C49C91A271D}" destId="{0929A657-ED39-4C4E-AD49-D677EA801E70}" srcOrd="2" destOrd="0" presId="urn:microsoft.com/office/officeart/2005/8/layout/pyramid1"/>
    <dgm:cxn modelId="{9E40671C-E92D-43E0-B0B3-CAD8F11996B9}" type="presParOf" srcId="{0929A657-ED39-4C4E-AD49-D677EA801E70}" destId="{1322C51C-EA0E-4376-BF10-077CAF84F3D7}" srcOrd="0" destOrd="0" presId="urn:microsoft.com/office/officeart/2005/8/layout/pyramid1"/>
    <dgm:cxn modelId="{033FFB77-B8C3-4BC9-AAB3-5E75608C7869}" type="presParOf" srcId="{0929A657-ED39-4C4E-AD49-D677EA801E70}" destId="{8E603DCA-6734-4270-9136-83159054CD97}" srcOrd="1" destOrd="0" presId="urn:microsoft.com/office/officeart/2005/8/layout/pyramid1"/>
    <dgm:cxn modelId="{23D1DCDB-E3A7-46D0-AC5E-F1D95BF0833B}" type="presParOf" srcId="{0D3E0FC3-8DBB-4ECF-AE1E-1C49C91A271D}" destId="{FAC292A4-F33B-40CB-9D89-3BCD21D59612}" srcOrd="3" destOrd="0" presId="urn:microsoft.com/office/officeart/2005/8/layout/pyramid1"/>
    <dgm:cxn modelId="{044E9ED1-C2F3-4237-B4C7-4B1B37BC1780}" type="presParOf" srcId="{FAC292A4-F33B-40CB-9D89-3BCD21D59612}" destId="{D5ABA87C-E4D3-4105-A8CC-09DD7C9D2EAB}" srcOrd="0" destOrd="0" presId="urn:microsoft.com/office/officeart/2005/8/layout/pyramid1"/>
    <dgm:cxn modelId="{5B27BF15-31CD-417B-8A27-BAAF5E61204A}" type="presParOf" srcId="{FAC292A4-F33B-40CB-9D89-3BCD21D59612}" destId="{34E7135D-4775-4564-836F-6EFDA62138D2}" srcOrd="1" destOrd="0" presId="urn:microsoft.com/office/officeart/2005/8/layout/pyramid1"/>
    <dgm:cxn modelId="{915A546E-8281-43F0-B162-0871EFFCC391}" type="presParOf" srcId="{0D3E0FC3-8DBB-4ECF-AE1E-1C49C91A271D}" destId="{0189A3A2-7070-4BCC-9A04-870D9D9B6459}" srcOrd="4" destOrd="0" presId="urn:microsoft.com/office/officeart/2005/8/layout/pyramid1"/>
    <dgm:cxn modelId="{1E12294C-A53C-4223-8FA6-F3A15B90F5F1}" type="presParOf" srcId="{0189A3A2-7070-4BCC-9A04-870D9D9B6459}" destId="{44DB6EB2-05E6-49DE-8AC8-F4B001C9E4E5}" srcOrd="0" destOrd="0" presId="urn:microsoft.com/office/officeart/2005/8/layout/pyramid1"/>
    <dgm:cxn modelId="{393037A7-6848-46A5-92C6-381990779CCF}" type="presParOf" srcId="{0189A3A2-7070-4BCC-9A04-870D9D9B6459}" destId="{C2EBE209-FED8-40AD-B00D-8FA8C65276D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03677C-69E1-426A-BA3C-E7549F38458A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88ADE886-6540-42C9-81F3-05764A2066B5}">
      <dgm:prSet phldrT="[文字]" custT="1"/>
      <dgm:spPr>
        <a:solidFill>
          <a:srgbClr val="006600"/>
        </a:solidFill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中央之防救災資訊、人力、物力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FEF7E8B1-1862-41D9-BFE0-46DDA6547883}" type="parTrans" cxnId="{8210682E-DBE4-44FA-A859-100A8F3EF7B7}">
      <dgm:prSet/>
      <dgm:spPr/>
      <dgm:t>
        <a:bodyPr/>
        <a:lstStyle/>
        <a:p>
          <a:endParaRPr lang="zh-TW" altLang="en-US"/>
        </a:p>
      </dgm:t>
    </dgm:pt>
    <dgm:pt modelId="{77FC1392-0E26-4885-BB80-1DA3AAC5719D}" type="sibTrans" cxnId="{8210682E-DBE4-44FA-A859-100A8F3EF7B7}">
      <dgm:prSet/>
      <dgm:spPr/>
      <dgm:t>
        <a:bodyPr/>
        <a:lstStyle/>
        <a:p>
          <a:endParaRPr lang="zh-TW" altLang="en-US"/>
        </a:p>
      </dgm:t>
    </dgm:pt>
    <dgm:pt modelId="{368FE5A7-5B4A-4C81-9433-67FE14AE7DAF}">
      <dgm:prSet phldrT="[文字]" custT="1"/>
      <dgm:spPr>
        <a:solidFill>
          <a:srgbClr val="663300"/>
        </a:solidFill>
      </dgm:spPr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縣市之防救災資訊、人力、物力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02F5C623-BFF4-4905-A8DB-777CDD013544}" type="parTrans" cxnId="{EA2A1CF6-BB13-4652-8193-A6CF017A8E50}">
      <dgm:prSet/>
      <dgm:spPr/>
      <dgm:t>
        <a:bodyPr/>
        <a:lstStyle/>
        <a:p>
          <a:endParaRPr lang="zh-TW" altLang="en-US"/>
        </a:p>
      </dgm:t>
    </dgm:pt>
    <dgm:pt modelId="{3B9195E1-1559-40D8-AB6A-E97BC8F840FF}" type="sibTrans" cxnId="{EA2A1CF6-BB13-4652-8193-A6CF017A8E50}">
      <dgm:prSet/>
      <dgm:spPr/>
      <dgm:t>
        <a:bodyPr/>
        <a:lstStyle/>
        <a:p>
          <a:endParaRPr lang="zh-TW" altLang="en-US"/>
        </a:p>
      </dgm:t>
    </dgm:pt>
    <dgm:pt modelId="{91E62528-3169-4B34-9DA9-B95D3EAE655B}">
      <dgm:prSet custT="1"/>
      <dgm:spPr>
        <a:solidFill>
          <a:srgbClr val="A50021"/>
        </a:solidFill>
      </dgm:spPr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鄉鎮市之防救災人力、物力</a:t>
          </a:r>
        </a:p>
      </dgm:t>
    </dgm:pt>
    <dgm:pt modelId="{3C9384A8-06C7-4862-8824-9850E36B763C}" type="parTrans" cxnId="{0407CD32-A824-4393-81C4-952286C64348}">
      <dgm:prSet/>
      <dgm:spPr/>
      <dgm:t>
        <a:bodyPr/>
        <a:lstStyle/>
        <a:p>
          <a:endParaRPr lang="zh-TW" altLang="en-US"/>
        </a:p>
      </dgm:t>
    </dgm:pt>
    <dgm:pt modelId="{F954A3F3-231C-4962-B5D6-24DCD78B03AE}" type="sibTrans" cxnId="{0407CD32-A824-4393-81C4-952286C64348}">
      <dgm:prSet/>
      <dgm:spPr/>
      <dgm:t>
        <a:bodyPr/>
        <a:lstStyle/>
        <a:p>
          <a:endParaRPr lang="zh-TW" altLang="en-US"/>
        </a:p>
      </dgm:t>
    </dgm:pt>
    <dgm:pt modelId="{112F2571-4877-437D-9632-173E8CD0E300}">
      <dgm:prSet custT="1"/>
      <dgm:spPr>
        <a:solidFill>
          <a:srgbClr val="660066"/>
        </a:solidFill>
      </dgm:spPr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村里之防救災人力</a:t>
          </a:r>
        </a:p>
      </dgm:t>
    </dgm:pt>
    <dgm:pt modelId="{C2118DB6-BD88-4507-8141-439DF71FDE5C}" type="parTrans" cxnId="{1F643C41-E885-4413-A7A3-2B8C9B7E4D3B}">
      <dgm:prSet/>
      <dgm:spPr/>
      <dgm:t>
        <a:bodyPr/>
        <a:lstStyle/>
        <a:p>
          <a:endParaRPr lang="zh-TW" altLang="en-US"/>
        </a:p>
      </dgm:t>
    </dgm:pt>
    <dgm:pt modelId="{D8C96A3A-D0A5-4749-B75F-4559F0F75255}" type="sibTrans" cxnId="{1F643C41-E885-4413-A7A3-2B8C9B7E4D3B}">
      <dgm:prSet/>
      <dgm:spPr/>
      <dgm:t>
        <a:bodyPr/>
        <a:lstStyle/>
        <a:p>
          <a:endParaRPr lang="zh-TW" altLang="en-US"/>
        </a:p>
      </dgm:t>
    </dgm:pt>
    <dgm:pt modelId="{70B0255F-BA0F-4EF1-AA80-DE872FEA9C23}">
      <dgm:prSet custT="1"/>
      <dgm:spPr>
        <a:solidFill>
          <a:srgbClr val="000066"/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部落</a:t>
          </a:r>
          <a:endParaRPr lang="en-US" altLang="zh-TW" sz="16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800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社區</a:t>
          </a:r>
        </a:p>
      </dgm:t>
    </dgm:pt>
    <dgm:pt modelId="{564275F8-150B-4D26-A0EC-657B4C686B64}" type="parTrans" cxnId="{241E1A14-46B1-4E24-A3E1-66E55D5B31C8}">
      <dgm:prSet/>
      <dgm:spPr/>
      <dgm:t>
        <a:bodyPr/>
        <a:lstStyle/>
        <a:p>
          <a:endParaRPr lang="zh-TW" altLang="en-US"/>
        </a:p>
      </dgm:t>
    </dgm:pt>
    <dgm:pt modelId="{477A5E5A-C77F-4814-AE8C-7B6D8613FF75}" type="sibTrans" cxnId="{241E1A14-46B1-4E24-A3E1-66E55D5B31C8}">
      <dgm:prSet/>
      <dgm:spPr/>
      <dgm:t>
        <a:bodyPr/>
        <a:lstStyle/>
        <a:p>
          <a:endParaRPr lang="zh-TW" altLang="en-US"/>
        </a:p>
      </dgm:t>
    </dgm:pt>
    <dgm:pt modelId="{3AD92981-2A61-454C-BF9A-1AF4C36FFF60}" type="pres">
      <dgm:prSet presAssocID="{5903677C-69E1-426A-BA3C-E7549F38458A}" presName="Name0" presStyleCnt="0">
        <dgm:presLayoutVars>
          <dgm:dir/>
          <dgm:animLvl val="lvl"/>
          <dgm:resizeHandles val="exact"/>
        </dgm:presLayoutVars>
      </dgm:prSet>
      <dgm:spPr/>
    </dgm:pt>
    <dgm:pt modelId="{6C254BF0-82B4-483F-A8B5-B9F6C7E0E580}" type="pres">
      <dgm:prSet presAssocID="{88ADE886-6540-42C9-81F3-05764A2066B5}" presName="Name8" presStyleCnt="0"/>
      <dgm:spPr/>
    </dgm:pt>
    <dgm:pt modelId="{DC615A5E-229D-42F9-AB73-1226AE563DD9}" type="pres">
      <dgm:prSet presAssocID="{88ADE886-6540-42C9-81F3-05764A2066B5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92D557-F4A2-4198-B48C-BA165929573A}" type="pres">
      <dgm:prSet presAssocID="{88ADE886-6540-42C9-81F3-05764A2066B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C6761E-04B6-4219-8C53-B113514A716E}" type="pres">
      <dgm:prSet presAssocID="{368FE5A7-5B4A-4C81-9433-67FE14AE7DAF}" presName="Name8" presStyleCnt="0"/>
      <dgm:spPr/>
    </dgm:pt>
    <dgm:pt modelId="{DFD27F1A-39FA-48BD-9CFE-D8B75542EC06}" type="pres">
      <dgm:prSet presAssocID="{368FE5A7-5B4A-4C81-9433-67FE14AE7DAF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6E5B0B-C47A-4D4E-9BD7-00CA56B18615}" type="pres">
      <dgm:prSet presAssocID="{368FE5A7-5B4A-4C81-9433-67FE14AE7DA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89CF6B-0989-4AB5-A8C6-BFF83ADC6969}" type="pres">
      <dgm:prSet presAssocID="{91E62528-3169-4B34-9DA9-B95D3EAE655B}" presName="Name8" presStyleCnt="0"/>
      <dgm:spPr/>
    </dgm:pt>
    <dgm:pt modelId="{86214636-6489-4280-AACC-76E9A5C0CCAA}" type="pres">
      <dgm:prSet presAssocID="{91E62528-3169-4B34-9DA9-B95D3EAE655B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39AA18-4926-4934-BFBF-46EC136EB8D8}" type="pres">
      <dgm:prSet presAssocID="{91E62528-3169-4B34-9DA9-B95D3EAE655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FA47A6-739D-4281-B2A8-8E740DF40135}" type="pres">
      <dgm:prSet presAssocID="{112F2571-4877-437D-9632-173E8CD0E300}" presName="Name8" presStyleCnt="0"/>
      <dgm:spPr/>
    </dgm:pt>
    <dgm:pt modelId="{30F0E19B-59A5-49BC-953C-FAD3225D3E39}" type="pres">
      <dgm:prSet presAssocID="{112F2571-4877-437D-9632-173E8CD0E300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84B1DA-8D8A-403F-8574-C8684F4C8126}" type="pres">
      <dgm:prSet presAssocID="{112F2571-4877-437D-9632-173E8CD0E30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F48B5A-2105-48EC-842B-5771EB23F80F}" type="pres">
      <dgm:prSet presAssocID="{70B0255F-BA0F-4EF1-AA80-DE872FEA9C23}" presName="Name8" presStyleCnt="0"/>
      <dgm:spPr/>
    </dgm:pt>
    <dgm:pt modelId="{E72A1B5E-5735-4EB5-BAA1-A760B4A4DDC9}" type="pres">
      <dgm:prSet presAssocID="{70B0255F-BA0F-4EF1-AA80-DE872FEA9C23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33596C-BE09-42DE-887E-C18998221B98}" type="pres">
      <dgm:prSet presAssocID="{70B0255F-BA0F-4EF1-AA80-DE872FEA9C2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1F8EB24-A3F0-471B-B69F-82F2A1B57F88}" type="presOf" srcId="{88ADE886-6540-42C9-81F3-05764A2066B5}" destId="{DC615A5E-229D-42F9-AB73-1226AE563DD9}" srcOrd="0" destOrd="0" presId="urn:microsoft.com/office/officeart/2005/8/layout/pyramid3"/>
    <dgm:cxn modelId="{7300CBB7-BD16-4358-A7DC-05E3950ABF3F}" type="presOf" srcId="{112F2571-4877-437D-9632-173E8CD0E300}" destId="{0384B1DA-8D8A-403F-8574-C8684F4C8126}" srcOrd="1" destOrd="0" presId="urn:microsoft.com/office/officeart/2005/8/layout/pyramid3"/>
    <dgm:cxn modelId="{1E9B285E-E13E-4DBB-96EA-FEDA6E7C38CD}" type="presOf" srcId="{5903677C-69E1-426A-BA3C-E7549F38458A}" destId="{3AD92981-2A61-454C-BF9A-1AF4C36FFF60}" srcOrd="0" destOrd="0" presId="urn:microsoft.com/office/officeart/2005/8/layout/pyramid3"/>
    <dgm:cxn modelId="{E6F35CD7-6BD4-45DA-9414-57DF1E789CE7}" type="presOf" srcId="{91E62528-3169-4B34-9DA9-B95D3EAE655B}" destId="{0A39AA18-4926-4934-BFBF-46EC136EB8D8}" srcOrd="1" destOrd="0" presId="urn:microsoft.com/office/officeart/2005/8/layout/pyramid3"/>
    <dgm:cxn modelId="{4B17FD98-7797-4E6C-A9F6-6838C2579B24}" type="presOf" srcId="{368FE5A7-5B4A-4C81-9433-67FE14AE7DAF}" destId="{DFD27F1A-39FA-48BD-9CFE-D8B75542EC06}" srcOrd="0" destOrd="0" presId="urn:microsoft.com/office/officeart/2005/8/layout/pyramid3"/>
    <dgm:cxn modelId="{EA2A1CF6-BB13-4652-8193-A6CF017A8E50}" srcId="{5903677C-69E1-426A-BA3C-E7549F38458A}" destId="{368FE5A7-5B4A-4C81-9433-67FE14AE7DAF}" srcOrd="1" destOrd="0" parTransId="{02F5C623-BFF4-4905-A8DB-777CDD013544}" sibTransId="{3B9195E1-1559-40D8-AB6A-E97BC8F840FF}"/>
    <dgm:cxn modelId="{1F643C41-E885-4413-A7A3-2B8C9B7E4D3B}" srcId="{5903677C-69E1-426A-BA3C-E7549F38458A}" destId="{112F2571-4877-437D-9632-173E8CD0E300}" srcOrd="3" destOrd="0" parTransId="{C2118DB6-BD88-4507-8141-439DF71FDE5C}" sibTransId="{D8C96A3A-D0A5-4749-B75F-4559F0F75255}"/>
    <dgm:cxn modelId="{28DE5DDE-33A1-4611-AE5F-775451BF2A7E}" type="presOf" srcId="{91E62528-3169-4B34-9DA9-B95D3EAE655B}" destId="{86214636-6489-4280-AACC-76E9A5C0CCAA}" srcOrd="0" destOrd="0" presId="urn:microsoft.com/office/officeart/2005/8/layout/pyramid3"/>
    <dgm:cxn modelId="{8210682E-DBE4-44FA-A859-100A8F3EF7B7}" srcId="{5903677C-69E1-426A-BA3C-E7549F38458A}" destId="{88ADE886-6540-42C9-81F3-05764A2066B5}" srcOrd="0" destOrd="0" parTransId="{FEF7E8B1-1862-41D9-BFE0-46DDA6547883}" sibTransId="{77FC1392-0E26-4885-BB80-1DA3AAC5719D}"/>
    <dgm:cxn modelId="{7B1CBBE6-0225-4FE6-8075-10AC52641EFA}" type="presOf" srcId="{112F2571-4877-437D-9632-173E8CD0E300}" destId="{30F0E19B-59A5-49BC-953C-FAD3225D3E39}" srcOrd="0" destOrd="0" presId="urn:microsoft.com/office/officeart/2005/8/layout/pyramid3"/>
    <dgm:cxn modelId="{241E1A14-46B1-4E24-A3E1-66E55D5B31C8}" srcId="{5903677C-69E1-426A-BA3C-E7549F38458A}" destId="{70B0255F-BA0F-4EF1-AA80-DE872FEA9C23}" srcOrd="4" destOrd="0" parTransId="{564275F8-150B-4D26-A0EC-657B4C686B64}" sibTransId="{477A5E5A-C77F-4814-AE8C-7B6D8613FF75}"/>
    <dgm:cxn modelId="{0981771E-4774-4009-A39B-FF05785929D4}" type="presOf" srcId="{70B0255F-BA0F-4EF1-AA80-DE872FEA9C23}" destId="{CE33596C-BE09-42DE-887E-C18998221B98}" srcOrd="1" destOrd="0" presId="urn:microsoft.com/office/officeart/2005/8/layout/pyramid3"/>
    <dgm:cxn modelId="{0407CD32-A824-4393-81C4-952286C64348}" srcId="{5903677C-69E1-426A-BA3C-E7549F38458A}" destId="{91E62528-3169-4B34-9DA9-B95D3EAE655B}" srcOrd="2" destOrd="0" parTransId="{3C9384A8-06C7-4862-8824-9850E36B763C}" sibTransId="{F954A3F3-231C-4962-B5D6-24DCD78B03AE}"/>
    <dgm:cxn modelId="{C7A047BB-70B2-4349-900E-BFDD7870C651}" type="presOf" srcId="{70B0255F-BA0F-4EF1-AA80-DE872FEA9C23}" destId="{E72A1B5E-5735-4EB5-BAA1-A760B4A4DDC9}" srcOrd="0" destOrd="0" presId="urn:microsoft.com/office/officeart/2005/8/layout/pyramid3"/>
    <dgm:cxn modelId="{DDECC0BC-5871-40F6-917D-3D5BAC3E0CDB}" type="presOf" srcId="{88ADE886-6540-42C9-81F3-05764A2066B5}" destId="{D692D557-F4A2-4198-B48C-BA165929573A}" srcOrd="1" destOrd="0" presId="urn:microsoft.com/office/officeart/2005/8/layout/pyramid3"/>
    <dgm:cxn modelId="{6CA82F90-63D0-4952-98E6-53050C742F85}" type="presOf" srcId="{368FE5A7-5B4A-4C81-9433-67FE14AE7DAF}" destId="{016E5B0B-C47A-4D4E-9BD7-00CA56B18615}" srcOrd="1" destOrd="0" presId="urn:microsoft.com/office/officeart/2005/8/layout/pyramid3"/>
    <dgm:cxn modelId="{9316CCEF-0F9C-4039-B9A7-A685A40C29C3}" type="presParOf" srcId="{3AD92981-2A61-454C-BF9A-1AF4C36FFF60}" destId="{6C254BF0-82B4-483F-A8B5-B9F6C7E0E580}" srcOrd="0" destOrd="0" presId="urn:microsoft.com/office/officeart/2005/8/layout/pyramid3"/>
    <dgm:cxn modelId="{191B8530-064D-4C32-B054-9EE37C1786A6}" type="presParOf" srcId="{6C254BF0-82B4-483F-A8B5-B9F6C7E0E580}" destId="{DC615A5E-229D-42F9-AB73-1226AE563DD9}" srcOrd="0" destOrd="0" presId="urn:microsoft.com/office/officeart/2005/8/layout/pyramid3"/>
    <dgm:cxn modelId="{19C44947-90CD-40F6-BC45-1661AD0BD99E}" type="presParOf" srcId="{6C254BF0-82B4-483F-A8B5-B9F6C7E0E580}" destId="{D692D557-F4A2-4198-B48C-BA165929573A}" srcOrd="1" destOrd="0" presId="urn:microsoft.com/office/officeart/2005/8/layout/pyramid3"/>
    <dgm:cxn modelId="{55B878BB-CFB5-47E9-9CB9-121AA99B5824}" type="presParOf" srcId="{3AD92981-2A61-454C-BF9A-1AF4C36FFF60}" destId="{F6C6761E-04B6-4219-8C53-B113514A716E}" srcOrd="1" destOrd="0" presId="urn:microsoft.com/office/officeart/2005/8/layout/pyramid3"/>
    <dgm:cxn modelId="{113CF770-365D-4D18-BC93-4CC931B53753}" type="presParOf" srcId="{F6C6761E-04B6-4219-8C53-B113514A716E}" destId="{DFD27F1A-39FA-48BD-9CFE-D8B75542EC06}" srcOrd="0" destOrd="0" presId="urn:microsoft.com/office/officeart/2005/8/layout/pyramid3"/>
    <dgm:cxn modelId="{27DE8EA7-EF64-4018-A1F2-DEB45E4A8834}" type="presParOf" srcId="{F6C6761E-04B6-4219-8C53-B113514A716E}" destId="{016E5B0B-C47A-4D4E-9BD7-00CA56B18615}" srcOrd="1" destOrd="0" presId="urn:microsoft.com/office/officeart/2005/8/layout/pyramid3"/>
    <dgm:cxn modelId="{9EC298A1-FBE6-4464-AF22-9B9786F4DBE8}" type="presParOf" srcId="{3AD92981-2A61-454C-BF9A-1AF4C36FFF60}" destId="{C189CF6B-0989-4AB5-A8C6-BFF83ADC6969}" srcOrd="2" destOrd="0" presId="urn:microsoft.com/office/officeart/2005/8/layout/pyramid3"/>
    <dgm:cxn modelId="{8D1D10B8-174A-4416-AB4C-01B29C74CC9F}" type="presParOf" srcId="{C189CF6B-0989-4AB5-A8C6-BFF83ADC6969}" destId="{86214636-6489-4280-AACC-76E9A5C0CCAA}" srcOrd="0" destOrd="0" presId="urn:microsoft.com/office/officeart/2005/8/layout/pyramid3"/>
    <dgm:cxn modelId="{D1F784D2-39A4-460F-AE5B-8D6D33052151}" type="presParOf" srcId="{C189CF6B-0989-4AB5-A8C6-BFF83ADC6969}" destId="{0A39AA18-4926-4934-BFBF-46EC136EB8D8}" srcOrd="1" destOrd="0" presId="urn:microsoft.com/office/officeart/2005/8/layout/pyramid3"/>
    <dgm:cxn modelId="{F4FDD9FE-A0A4-42DA-A33B-C03CD8A913D7}" type="presParOf" srcId="{3AD92981-2A61-454C-BF9A-1AF4C36FFF60}" destId="{00FA47A6-739D-4281-B2A8-8E740DF40135}" srcOrd="3" destOrd="0" presId="urn:microsoft.com/office/officeart/2005/8/layout/pyramid3"/>
    <dgm:cxn modelId="{B17EDD2F-258D-4587-8876-4CE4321A2A44}" type="presParOf" srcId="{00FA47A6-739D-4281-B2A8-8E740DF40135}" destId="{30F0E19B-59A5-49BC-953C-FAD3225D3E39}" srcOrd="0" destOrd="0" presId="urn:microsoft.com/office/officeart/2005/8/layout/pyramid3"/>
    <dgm:cxn modelId="{5FDE9D93-1C40-4111-9A66-EF880B0F506C}" type="presParOf" srcId="{00FA47A6-739D-4281-B2A8-8E740DF40135}" destId="{0384B1DA-8D8A-403F-8574-C8684F4C8126}" srcOrd="1" destOrd="0" presId="urn:microsoft.com/office/officeart/2005/8/layout/pyramid3"/>
    <dgm:cxn modelId="{358E5394-20B4-4CCA-9239-99C8E58F5B49}" type="presParOf" srcId="{3AD92981-2A61-454C-BF9A-1AF4C36FFF60}" destId="{6FF48B5A-2105-48EC-842B-5771EB23F80F}" srcOrd="4" destOrd="0" presId="urn:microsoft.com/office/officeart/2005/8/layout/pyramid3"/>
    <dgm:cxn modelId="{118DD965-2633-401D-961B-96506661987E}" type="presParOf" srcId="{6FF48B5A-2105-48EC-842B-5771EB23F80F}" destId="{E72A1B5E-5735-4EB5-BAA1-A760B4A4DDC9}" srcOrd="0" destOrd="0" presId="urn:microsoft.com/office/officeart/2005/8/layout/pyramid3"/>
    <dgm:cxn modelId="{B65C934F-A44B-4A3F-A052-3ACAF1AAE225}" type="presParOf" srcId="{6FF48B5A-2105-48EC-842B-5771EB23F80F}" destId="{CE33596C-BE09-42DE-887E-C18998221B98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C6C6EB-022B-4D7F-8863-64D83806235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33338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45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9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435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8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72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685817" indent="-263776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055103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477145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1899186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C82A18C5-E7BF-4702-9F60-3D0F185AF875}" type="slidenum">
              <a:rPr lang="en-US" altLang="zh-TW" b="0">
                <a:solidFill>
                  <a:prstClr val="black"/>
                </a:solidFill>
                <a:latin typeface="Arial" pitchFamily="34" charset="0"/>
              </a:rPr>
              <a:pPr eaLnBrk="1" hangingPunct="1"/>
              <a:t>17</a:t>
            </a:fld>
            <a:endParaRPr lang="en-US" altLang="zh-TW" b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6979" name="Rectangle 7"/>
          <p:cNvSpPr txBox="1">
            <a:spLocks noGrp="1" noChangeArrowheads="1"/>
          </p:cNvSpPr>
          <p:nvPr/>
        </p:nvSpPr>
        <p:spPr bwMode="auto">
          <a:xfrm>
            <a:off x="3885996" y="8683041"/>
            <a:ext cx="2970471" cy="45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97" tIns="45998" rIns="91997" bIns="45998" anchor="b"/>
          <a:lstStyle>
            <a:lvl1pPr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EDCC7562-2305-4735-9CD1-AAB9A00048AE}" type="slidenum">
              <a:rPr lang="en-US" altLang="zh-TW" sz="1300">
                <a:solidFill>
                  <a:prstClr val="black"/>
                </a:solidFill>
                <a:latin typeface="Arial" pitchFamily="34" charset="0"/>
              </a:rPr>
              <a:pPr algn="r" eaLnBrk="1" hangingPunct="1"/>
              <a:t>17</a:t>
            </a:fld>
            <a:endParaRPr lang="en-US" altLang="zh-TW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30588"/>
          </a:xfrm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658" tIns="49829" rIns="99658" bIns="49829"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6944" y="8688027"/>
            <a:ext cx="2971056" cy="45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81" tIns="47441" rIns="94881" bIns="47441" anchor="b"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CF18C0E7-98A8-4544-BF9A-C5ECF6A6F74E}" type="slidenum">
              <a:rPr lang="en-US" altLang="zh-TW" sz="1300"/>
              <a:pPr algn="r" eaLnBrk="1" hangingPunct="1"/>
              <a:t>68</a:t>
            </a:fld>
            <a:endParaRPr lang="en-US" altLang="zh-TW" sz="13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2175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056" y="4342991"/>
            <a:ext cx="5487889" cy="41160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81" tIns="47441" rIns="94881" bIns="47441"/>
          <a:lstStyle/>
          <a:p>
            <a:pPr algn="just" eaLnBrk="1" hangingPunct="1">
              <a:lnSpc>
                <a:spcPct val="95000"/>
              </a:lnSpc>
              <a:spcBef>
                <a:spcPct val="25000"/>
              </a:spcBef>
            </a:pPr>
            <a:r>
              <a:rPr lang="zh-TW" altLang="en-US" sz="3000" b="1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en-US" sz="3000" b="1" smtClean="0"/>
              <a:t>、</a:t>
            </a:r>
            <a:r>
              <a:rPr lang="zh-TW" altLang="en-US" sz="3000" b="1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建置災害應變中心備援中心：</a:t>
            </a:r>
          </a:p>
          <a:p>
            <a:pPr lvl="1" algn="just" eaLnBrk="1" hangingPunct="1">
              <a:lnSpc>
                <a:spcPct val="95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zh-TW" altLang="en-US" sz="300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為強化中央災害應變中心備援機制，特積極規劃北、中、南三區備援中心。備援項目包括：數據網路、訊息彙整、決策支援、資料庫異地備援。有、無線電、衛星、微波通訊設備。分析研判、指令傳達。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737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31863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31863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31863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31863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D30A0608-EF80-407B-A901-9FCB7C55BB6F}" type="slidenum">
              <a:rPr lang="en-US" altLang="zh-TW" sz="1200" b="0" smtClean="0">
                <a:latin typeface="Times New Roman" pitchFamily="18" charset="0"/>
              </a:rPr>
              <a:pPr eaLnBrk="1" hangingPunct="1"/>
              <a:t>74</a:t>
            </a:fld>
            <a:endParaRPr lang="en-US" altLang="zh-TW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747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31863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31863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31863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31863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4482661-C3EB-4888-9DC1-7EB81C243A6F}" type="slidenum">
              <a:rPr lang="en-US" altLang="zh-TW" sz="1200" b="0" smtClean="0"/>
              <a:pPr eaLnBrk="1" hangingPunct="1"/>
              <a:t>78</a:t>
            </a:fld>
            <a:endParaRPr lang="en-US" altLang="zh-TW" sz="1200" b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877" indent="-285722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2888" indent="-228578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043" indent="-228578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199" indent="-228578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eaLnBrk="1" hangingPunct="1"/>
            <a:fld id="{EB700D59-60AB-470D-9AFB-9E23C05ABEAD}" type="slidenum">
              <a:rPr lang="en-US" altLang="zh-TW" b="0">
                <a:ea typeface="新細明體" pitchFamily="18" charset="-120"/>
              </a:rPr>
              <a:pPr eaLnBrk="1" hangingPunct="1"/>
              <a:t>83</a:t>
            </a:fld>
            <a:endParaRPr lang="en-US" altLang="zh-TW" b="0">
              <a:ea typeface="新細明體" pitchFamily="18" charset="-12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701675"/>
            <a:ext cx="4583113" cy="3438525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351338"/>
            <a:ext cx="5014913" cy="4140200"/>
          </a:xfrm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3853" y="8686363"/>
            <a:ext cx="2972547" cy="45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10" rIns="91417" bIns="45710" anchor="b"/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8598A17A-CDDE-4A36-B91E-49C8E2658A58}" type="slidenum">
              <a:rPr kumimoji="0" lang="en-US" altLang="zh-TW" sz="1200" b="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84</a:t>
            </a:fld>
            <a:endParaRPr kumimoji="0" lang="en-US" altLang="zh-TW" sz="1200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5A3EF70E-1D0B-461C-9CBC-9DCC9F199A59}" type="slidenum">
              <a:rPr kumimoji="0" lang="en-US" altLang="zh-TW" sz="1200" b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90</a:t>
            </a:fld>
            <a:endParaRPr kumimoji="0" lang="en-US" altLang="zh-TW" sz="1200" b="0" smtClean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B7271415-E4BB-4FEA-B2E7-C04555C7A3B4}" type="slidenum">
              <a:rPr kumimoji="0" lang="en-US" altLang="zh-TW" sz="1200" b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 eaLnBrk="1" hangingPunct="1"/>
              <a:t>91</a:t>
            </a:fld>
            <a:endParaRPr kumimoji="0" lang="en-US" altLang="zh-TW" sz="1200" b="0" smtClean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685817" indent="-263776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055103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477145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1899186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ED024F6E-1E57-4B7B-84A7-22BE34107A0A}" type="slidenum">
              <a:rPr lang="en-US" altLang="zh-TW" b="0">
                <a:solidFill>
                  <a:prstClr val="black"/>
                </a:solidFill>
                <a:latin typeface="Arial" pitchFamily="34" charset="0"/>
              </a:rPr>
              <a:pPr eaLnBrk="1" hangingPunct="1"/>
              <a:t>21</a:t>
            </a:fld>
            <a:endParaRPr lang="en-US" altLang="zh-TW" b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8003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5" tIns="44053" rIns="88105" bIns="44053" anchor="b"/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00C430C8-5FB4-461E-8FB7-1844924D8BC9}" type="slidenum">
              <a:rPr lang="en-US" altLang="zh-TW" sz="1200">
                <a:solidFill>
                  <a:prstClr val="black"/>
                </a:solidFill>
                <a:latin typeface="Arial" pitchFamily="34" charset="0"/>
              </a:rPr>
              <a:pPr algn="r" eaLnBrk="1" hangingPunct="1"/>
              <a:t>21</a:t>
            </a:fld>
            <a:endParaRPr lang="en-US" altLang="zh-TW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8004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5" tIns="44053" rIns="88105" bIns="44053" anchor="b"/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888D0579-AE0B-469E-8C88-F0D8C3C4A9CB}" type="slidenum">
              <a:rPr lang="en-US" altLang="zh-TW" sz="1200">
                <a:solidFill>
                  <a:prstClr val="black"/>
                </a:solidFill>
                <a:latin typeface="Arial" pitchFamily="34" charset="0"/>
              </a:rPr>
              <a:pPr algn="r" eaLnBrk="1" hangingPunct="1"/>
              <a:t>21</a:t>
            </a:fld>
            <a:endParaRPr lang="en-US" altLang="zh-TW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80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80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685817" indent="-263776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055103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477145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1899186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CEA42E3F-7C4E-41D7-847E-E3341C4779E4}" type="slidenum">
              <a:rPr lang="en-US" altLang="zh-TW" b="0">
                <a:solidFill>
                  <a:prstClr val="black"/>
                </a:solidFill>
                <a:latin typeface="Arial" pitchFamily="34" charset="0"/>
              </a:rPr>
              <a:pPr eaLnBrk="1" hangingPunct="1"/>
              <a:t>22</a:t>
            </a:fld>
            <a:endParaRPr lang="en-US" altLang="zh-TW" b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9027" name="Rectangle 7"/>
          <p:cNvSpPr txBox="1">
            <a:spLocks noGrp="1" noChangeArrowheads="1"/>
          </p:cNvSpPr>
          <p:nvPr/>
        </p:nvSpPr>
        <p:spPr bwMode="auto">
          <a:xfrm>
            <a:off x="3885996" y="8683041"/>
            <a:ext cx="2970471" cy="45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11" tIns="46005" rIns="92011" bIns="46005" anchor="b"/>
          <a:lstStyle>
            <a:lvl1pPr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408BBA22-E4EA-45D4-B2CC-D49E1B8D0E92}" type="slidenum">
              <a:rPr lang="en-US" altLang="zh-TW" sz="1300">
                <a:solidFill>
                  <a:prstClr val="black"/>
                </a:solidFill>
                <a:latin typeface="Arial" pitchFamily="34" charset="0"/>
              </a:rPr>
              <a:pPr algn="r" eaLnBrk="1" hangingPunct="1"/>
              <a:t>22</a:t>
            </a:fld>
            <a:endParaRPr lang="en-US" altLang="zh-TW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9028" name="Rectangle 7"/>
          <p:cNvSpPr txBox="1">
            <a:spLocks noGrp="1" noChangeArrowheads="1"/>
          </p:cNvSpPr>
          <p:nvPr/>
        </p:nvSpPr>
        <p:spPr bwMode="auto">
          <a:xfrm>
            <a:off x="3885996" y="8683041"/>
            <a:ext cx="2970471" cy="45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11" tIns="46005" rIns="92011" bIns="46005" anchor="b"/>
          <a:lstStyle>
            <a:lvl1pPr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540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0195F976-52F1-47AF-9A75-399F334336C0}" type="slidenum">
              <a:rPr lang="en-US" altLang="zh-TW" sz="1300">
                <a:solidFill>
                  <a:prstClr val="black"/>
                </a:solidFill>
                <a:latin typeface="Arial" pitchFamily="34" charset="0"/>
              </a:rPr>
              <a:pPr algn="r" eaLnBrk="1" hangingPunct="1"/>
              <a:t>22</a:t>
            </a:fld>
            <a:endParaRPr lang="en-US" altLang="zh-TW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90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90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11" tIns="46005" rIns="92011" bIns="46005"/>
          <a:lstStyle/>
          <a:p>
            <a:pPr eaLnBrk="1" hangingPunct="1"/>
            <a:r>
              <a:rPr lang="zh-TW" altLang="en-US" smtClean="0">
                <a:latin typeface="Arial" pitchFamily="34" charset="0"/>
              </a:rPr>
              <a:t>然而在谷關飯店附近明隧道，經歷幾次颱風包括幾次豪雨、敏督莉颱風等等，仍能發揮功能，保持道路暢通</a:t>
            </a:r>
          </a:p>
          <a:p>
            <a:pPr eaLnBrk="1" hangingPunct="1"/>
            <a:r>
              <a:rPr lang="zh-TW" altLang="en-US" smtClean="0">
                <a:latin typeface="Arial" pitchFamily="34" charset="0"/>
              </a:rPr>
              <a:t>然而在今年馬沙颱風之後，明隧道位置本身並未因上部堆積土石重壓損毀，</a:t>
            </a:r>
          </a:p>
          <a:p>
            <a:pPr eaLnBrk="1" hangingPunct="1"/>
            <a:r>
              <a:rPr kumimoji="0" lang="zh-TW" altLang="en-US" smtClean="0">
                <a:latin typeface="Arial" pitchFamily="34" charset="0"/>
              </a:rPr>
              <a:t>反因為本身位</a:t>
            </a:r>
            <a:r>
              <a:rPr lang="zh-TW" altLang="en-US" smtClean="0">
                <a:latin typeface="Arial" pitchFamily="34" charset="0"/>
              </a:rPr>
              <a:t>於破碎地質帶，邊坡滑動連帶將整個明隧道移動損燬</a:t>
            </a:r>
          </a:p>
          <a:p>
            <a:pPr eaLnBrk="1" hangingPunct="1"/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685817" indent="-263776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055103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477145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1899186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2BFA7F5B-3DF7-4B84-969B-D0AF474DF592}" type="slidenum">
              <a:rPr lang="en-US" altLang="zh-TW" b="0">
                <a:solidFill>
                  <a:prstClr val="black"/>
                </a:solidFill>
                <a:latin typeface="Arial" pitchFamily="34" charset="0"/>
              </a:rPr>
              <a:pPr eaLnBrk="1" hangingPunct="1"/>
              <a:t>23</a:t>
            </a:fld>
            <a:endParaRPr lang="en-US" altLang="zh-TW" b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5" tIns="44053" rIns="88105" bIns="44053" anchor="b"/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33B3DAFF-7951-44A1-B257-C05E6DB3C7FD}" type="slidenum">
              <a:rPr lang="en-US" altLang="zh-TW" sz="1200">
                <a:solidFill>
                  <a:prstClr val="black"/>
                </a:solidFill>
                <a:latin typeface="Arial" pitchFamily="34" charset="0"/>
              </a:rPr>
              <a:pPr algn="r" eaLnBrk="1" hangingPunct="1"/>
              <a:t>23</a:t>
            </a:fld>
            <a:endParaRPr lang="en-US" altLang="zh-TW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0052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5" tIns="44053" rIns="88105" bIns="44053" anchor="b"/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F06193C8-5312-4C12-BF75-FA5411421EE7}" type="slidenum">
              <a:rPr lang="en-US" altLang="zh-TW" sz="1200">
                <a:solidFill>
                  <a:prstClr val="black"/>
                </a:solidFill>
                <a:latin typeface="Arial" pitchFamily="34" charset="0"/>
              </a:rPr>
              <a:pPr algn="r" eaLnBrk="1" hangingPunct="1"/>
              <a:t>23</a:t>
            </a:fld>
            <a:endParaRPr lang="en-US" altLang="zh-TW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00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00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03E5E2C4-ABDF-48D8-B744-6D270DF2BFA9}" type="slidenum">
              <a:rPr lang="en-US" altLang="zh-TW" sz="1200" smtClean="0"/>
              <a:pPr eaLnBrk="1" hangingPunct="1"/>
              <a:t>49</a:t>
            </a:fld>
            <a:endParaRPr lang="en-US" altLang="zh-TW" sz="1200" smtClean="0"/>
          </a:p>
        </p:txBody>
      </p:sp>
      <p:sp>
        <p:nvSpPr>
          <p:cNvPr id="10649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650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32" tIns="45466" rIns="90932" bIns="45466"/>
          <a:lstStyle/>
          <a:p>
            <a:pPr eaLnBrk="1" hangingPunct="1"/>
            <a:endParaRPr lang="zh-TW" altLang="zh-TW" smtClean="0"/>
          </a:p>
        </p:txBody>
      </p:sp>
      <p:sp>
        <p:nvSpPr>
          <p:cNvPr id="106501" name="投影片編號版面配置區 3"/>
          <p:cNvSpPr txBox="1">
            <a:spLocks noGrp="1"/>
          </p:cNvSpPr>
          <p:nvPr/>
        </p:nvSpPr>
        <p:spPr bwMode="auto">
          <a:xfrm>
            <a:off x="3883754" y="8683938"/>
            <a:ext cx="2973182" cy="45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32" tIns="45466" rIns="90932" bIns="45466" anchor="b"/>
          <a:lstStyle>
            <a:lvl1pPr defTabSz="87471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87471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87471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87471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87471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F8B19AA9-153B-4228-AE5F-4658C8150C28}" type="slidenum">
              <a:rPr lang="en-US" altLang="zh-TW" sz="1100"/>
              <a:pPr algn="r" eaLnBrk="1" hangingPunct="1"/>
              <a:t>49</a:t>
            </a:fld>
            <a:endParaRPr lang="en-US" altLang="zh-TW" sz="11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685817" indent="-263776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055103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477145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1899186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58A5F60E-6AB3-4299-AC11-E12A36C8397B}" type="slidenum">
              <a:rPr lang="en-US" altLang="zh-TW" b="0" smtClean="0">
                <a:latin typeface="Arial" pitchFamily="34" charset="0"/>
              </a:rPr>
              <a:pPr eaLnBrk="1" hangingPunct="1"/>
              <a:t>52</a:t>
            </a:fld>
            <a:endParaRPr lang="en-US" altLang="zh-TW" b="0" smtClean="0">
              <a:latin typeface="Arial" pitchFamily="34" charset="0"/>
            </a:endParaRPr>
          </a:p>
        </p:txBody>
      </p:sp>
      <p:sp>
        <p:nvSpPr>
          <p:cNvPr id="124931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30588"/>
          </a:xfrm>
          <a:ln/>
        </p:spPr>
      </p:sp>
      <p:sp>
        <p:nvSpPr>
          <p:cNvPr id="124932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91" tIns="44046" rIns="88091" bIns="44046"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  <p:sp>
        <p:nvSpPr>
          <p:cNvPr id="124933" name="投影片編號版面配置區 3"/>
          <p:cNvSpPr txBox="1">
            <a:spLocks noGrp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91" tIns="44046" rIns="88091" bIns="44046" anchor="b"/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A93DCCD8-F8E4-4AC1-A56E-040488B9E48A}" type="slidenum">
              <a:rPr lang="en-US" altLang="zh-TW" sz="1200">
                <a:latin typeface="Arial" pitchFamily="34" charset="0"/>
              </a:rPr>
              <a:pPr algn="r" eaLnBrk="1" hangingPunct="1"/>
              <a:t>52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685817" indent="-263776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055103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477145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1899186" indent="-211021" defTabSz="873391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43ACFEAC-81BA-414D-A207-D3152B227266}" type="slidenum">
              <a:rPr lang="en-US" altLang="zh-TW" b="0" smtClean="0">
                <a:latin typeface="Arial" pitchFamily="34" charset="0"/>
              </a:rPr>
              <a:pPr eaLnBrk="1" hangingPunct="1"/>
              <a:t>53</a:t>
            </a:fld>
            <a:endParaRPr lang="en-US" altLang="zh-TW" b="0" smtClean="0">
              <a:latin typeface="Arial" pitchFamily="34" charset="0"/>
            </a:endParaRPr>
          </a:p>
        </p:txBody>
      </p:sp>
      <p:sp>
        <p:nvSpPr>
          <p:cNvPr id="12595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30588"/>
          </a:xfrm>
          <a:ln/>
        </p:spPr>
      </p:sp>
      <p:sp>
        <p:nvSpPr>
          <p:cNvPr id="12595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91" tIns="44046" rIns="88091" bIns="44046"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  <p:sp>
        <p:nvSpPr>
          <p:cNvPr id="125957" name="投影片編號版面配置區 3"/>
          <p:cNvSpPr txBox="1">
            <a:spLocks noGrp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91" tIns="44046" rIns="88091" bIns="44046" anchor="b"/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1EAFB190-A90D-47BA-925A-0C7292F30B1B}" type="slidenum">
              <a:rPr lang="en-US" altLang="zh-TW" sz="1200">
                <a:latin typeface="Arial" pitchFamily="34" charset="0"/>
              </a:rPr>
              <a:pPr algn="r" eaLnBrk="1" hangingPunct="1"/>
              <a:t>53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D86EE9-0FC3-4BF1-BAB8-B62D4322B241}" type="slidenum">
              <a:rPr lang="en-US" altLang="zh-TW"/>
              <a:pPr/>
              <a:t>55</a:t>
            </a:fld>
            <a:endParaRPr lang="en-US" altLang="zh-TW"/>
          </a:p>
        </p:txBody>
      </p:sp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民國</a:t>
            </a:r>
            <a:r>
              <a:rPr lang="en-US" altLang="zh-TW"/>
              <a:t>89</a:t>
            </a:r>
            <a:r>
              <a:rPr lang="zh-TW" altLang="en-US"/>
              <a:t>年公佈施行之災害防救法內容，第二條：災害防救計畫指災害防救基本計畫、災害防救業務計畫及地區災害防救計畫。（基本計畫屬全國性計畫）</a:t>
            </a:r>
          </a:p>
          <a:p>
            <a:r>
              <a:rPr lang="zh-TW" altLang="en-US"/>
              <a:t>第十七條：基本計畫由災防會擬定，中央災害防救會報核定，函送各中央災害防救業務主管機關、及直轄市、縣市政府</a:t>
            </a:r>
            <a:r>
              <a:rPr lang="zh-TW" altLang="en-US" b="1" u="sng"/>
              <a:t>據以</a:t>
            </a:r>
            <a:r>
              <a:rPr lang="zh-TW" altLang="en-US"/>
              <a:t>辦理災害防救事項</a:t>
            </a:r>
          </a:p>
          <a:p>
            <a:r>
              <a:rPr lang="zh-TW" altLang="en-US"/>
              <a:t>第十八條：基本計畫內容：</a:t>
            </a:r>
            <a:r>
              <a:rPr lang="zh-TW" altLang="en-US" b="1" u="sng"/>
              <a:t>整體性之長期</a:t>
            </a:r>
            <a:r>
              <a:rPr lang="zh-TW" altLang="en-US"/>
              <a:t>災害防救計畫。災害防救業務計畫及地區災害防救計畫之</a:t>
            </a:r>
            <a:r>
              <a:rPr lang="zh-TW" altLang="en-US" b="1" u="sng"/>
              <a:t>重點事項</a:t>
            </a:r>
            <a:r>
              <a:rPr lang="zh-TW" altLang="en-US"/>
              <a:t>。其他中央災害防救會報認為有必要之事項。</a:t>
            </a:r>
          </a:p>
          <a:p>
            <a:r>
              <a:rPr lang="zh-TW" altLang="en-US"/>
              <a:t>第十九條：公共事業機關應依基本計畫擬定災害防救業務計畫，中央災害防救業務主管機關應依基本計畫擬定災害防救業務計畫</a:t>
            </a:r>
          </a:p>
          <a:p>
            <a:r>
              <a:rPr lang="zh-TW" altLang="en-US"/>
              <a:t>第二十條：直轄市、縣市災害防救會報執行單位應依基本計畫擬定地區災害防救計畫。</a:t>
            </a:r>
          </a:p>
          <a:p>
            <a:endParaRPr lang="zh-TW" altLang="en-US"/>
          </a:p>
          <a:p>
            <a:r>
              <a:rPr lang="zh-TW" altLang="en-US"/>
              <a:t>基本計畫屬全國性、整體性、綱要性計畫，為災害防救業務計畫與地區災害防救業務計畫之上位計畫。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225508FC-F86E-4567-92A0-0A3D116A604B}" type="slidenum">
              <a:rPr lang="en-US" altLang="zh-TW" sz="1200" smtClean="0"/>
              <a:pPr eaLnBrk="1" hangingPunct="1"/>
              <a:t>63</a:t>
            </a:fld>
            <a:endParaRPr lang="en-US" altLang="zh-TW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2175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056" y="4342991"/>
            <a:ext cx="5487889" cy="41160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zh-TW" altLang="en-US" sz="2500" b="1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肆、創新與開拓</a:t>
            </a:r>
          </a:p>
          <a:p>
            <a:pPr algn="just" eaLnBrk="1" hangingPunct="1"/>
            <a:r>
              <a:rPr lang="zh-TW" altLang="en-US" sz="2500" b="1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zh-TW" altLang="en-US" sz="2500" b="1" smtClean="0">
                <a:ea typeface="標楷體" pitchFamily="65" charset="-120"/>
              </a:rPr>
              <a:t>、</a:t>
            </a:r>
            <a:r>
              <a:rPr lang="zh-TW" altLang="en-US" sz="2500" b="1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建構災害應變體系新機制：</a:t>
            </a:r>
          </a:p>
          <a:p>
            <a:pPr algn="just" eaLnBrk="1" hangingPunct="1"/>
            <a:r>
              <a:rPr lang="zh-TW" altLang="en-US" sz="2500" b="1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（一）中央災害應變中心常時開設：</a:t>
            </a:r>
          </a:p>
          <a:p>
            <a:pPr lvl="1" algn="just" eaLnBrk="1" hangingPunct="1"/>
            <a:r>
              <a:rPr lang="zh-TW" altLang="en-US" sz="250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  行政院災害防救委員會防災中心結合行政院國家搜救指揮中心、行政院衛生署空中緊急醫療救護諮詢中心及內政部消防署，共同運作，常時三級開設。 重大災害發生或有發生之虞時，提升為一、二級開設，動員各相關部會派員進駐。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Rectangle 59"/>
          <p:cNvSpPr>
            <a:spLocks noChangeArrowheads="1"/>
          </p:cNvSpPr>
          <p:nvPr userDrawn="1"/>
        </p:nvSpPr>
        <p:spPr bwMode="gray">
          <a:xfrm>
            <a:off x="107950" y="4076700"/>
            <a:ext cx="504825" cy="527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grpSp>
        <p:nvGrpSpPr>
          <p:cNvPr id="3147" name="Group 75"/>
          <p:cNvGrpSpPr>
            <a:grpSpLocks/>
          </p:cNvGrpSpPr>
          <p:nvPr/>
        </p:nvGrpSpPr>
        <p:grpSpPr bwMode="auto">
          <a:xfrm>
            <a:off x="112714" y="5954714"/>
            <a:ext cx="8936037" cy="631825"/>
            <a:chOff x="71" y="3751"/>
            <a:chExt cx="5629" cy="398"/>
          </a:xfrm>
        </p:grpSpPr>
        <p:sp>
          <p:nvSpPr>
            <p:cNvPr id="3096" name="Freeform 24"/>
            <p:cNvSpPr>
              <a:spLocks/>
            </p:cNvSpPr>
            <p:nvPr userDrawn="1"/>
          </p:nvSpPr>
          <p:spPr bwMode="gray">
            <a:xfrm>
              <a:off x="71" y="3751"/>
              <a:ext cx="5626" cy="349"/>
            </a:xfrm>
            <a:custGeom>
              <a:avLst/>
              <a:gdLst/>
              <a:ahLst/>
              <a:cxnLst>
                <a:cxn ang="0">
                  <a:pos x="5626" y="349"/>
                </a:cxn>
                <a:cxn ang="0">
                  <a:pos x="0" y="349"/>
                </a:cxn>
                <a:cxn ang="0">
                  <a:pos x="0" y="187"/>
                </a:cxn>
                <a:cxn ang="0">
                  <a:pos x="0" y="114"/>
                </a:cxn>
                <a:cxn ang="0">
                  <a:pos x="4064" y="118"/>
                </a:cxn>
                <a:cxn ang="0">
                  <a:pos x="4329" y="0"/>
                </a:cxn>
                <a:cxn ang="0">
                  <a:pos x="5623" y="0"/>
                </a:cxn>
                <a:cxn ang="0">
                  <a:pos x="5626" y="349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7" name="Freeform 25"/>
            <p:cNvSpPr>
              <a:spLocks/>
            </p:cNvSpPr>
            <p:nvPr userDrawn="1"/>
          </p:nvSpPr>
          <p:spPr bwMode="gray">
            <a:xfrm>
              <a:off x="71" y="3800"/>
              <a:ext cx="5626" cy="349"/>
            </a:xfrm>
            <a:custGeom>
              <a:avLst/>
              <a:gdLst/>
              <a:ahLst/>
              <a:cxnLst>
                <a:cxn ang="0">
                  <a:pos x="5626" y="349"/>
                </a:cxn>
                <a:cxn ang="0">
                  <a:pos x="0" y="349"/>
                </a:cxn>
                <a:cxn ang="0">
                  <a:pos x="0" y="187"/>
                </a:cxn>
                <a:cxn ang="0">
                  <a:pos x="0" y="114"/>
                </a:cxn>
                <a:cxn ang="0">
                  <a:pos x="4082" y="118"/>
                </a:cxn>
                <a:cxn ang="0">
                  <a:pos x="4345" y="0"/>
                </a:cxn>
                <a:cxn ang="0">
                  <a:pos x="5623" y="6"/>
                </a:cxn>
                <a:cxn ang="0">
                  <a:pos x="5626" y="349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8" name="Freeform 26"/>
            <p:cNvSpPr>
              <a:spLocks/>
            </p:cNvSpPr>
            <p:nvPr userDrawn="1"/>
          </p:nvSpPr>
          <p:spPr bwMode="gray">
            <a:xfrm>
              <a:off x="4209" y="3833"/>
              <a:ext cx="1491" cy="88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23" y="0"/>
                </a:cxn>
                <a:cxn ang="0">
                  <a:pos x="1491" y="0"/>
                </a:cxn>
                <a:cxn ang="0">
                  <a:pos x="1488" y="60"/>
                </a:cxn>
                <a:cxn ang="0">
                  <a:pos x="383" y="59"/>
                </a:cxn>
                <a:cxn ang="0">
                  <a:pos x="273" y="88"/>
                </a:cxn>
                <a:cxn ang="0">
                  <a:pos x="0" y="84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079" name="Group 7"/>
          <p:cNvGrpSpPr>
            <a:grpSpLocks/>
          </p:cNvGrpSpPr>
          <p:nvPr/>
        </p:nvGrpSpPr>
        <p:grpSpPr bwMode="auto">
          <a:xfrm rot="10800000">
            <a:off x="6084888" y="1268413"/>
            <a:ext cx="2768600" cy="779462"/>
            <a:chOff x="1566" y="164"/>
            <a:chExt cx="1455" cy="425"/>
          </a:xfrm>
        </p:grpSpPr>
        <p:sp>
          <p:nvSpPr>
            <p:cNvPr id="3080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/>
              <a:ahLst/>
              <a:cxnLst>
                <a:cxn ang="0">
                  <a:pos x="37" y="36"/>
                </a:cxn>
                <a:cxn ang="0">
                  <a:pos x="35" y="36"/>
                </a:cxn>
                <a:cxn ang="0">
                  <a:pos x="30" y="36"/>
                </a:cxn>
                <a:cxn ang="0">
                  <a:pos x="22" y="34"/>
                </a:cxn>
                <a:cxn ang="0">
                  <a:pos x="15" y="30"/>
                </a:cxn>
                <a:cxn ang="0">
                  <a:pos x="7" y="23"/>
                </a:cxn>
                <a:cxn ang="0">
                  <a:pos x="3" y="13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7" y="1"/>
                </a:cxn>
                <a:cxn ang="0">
                  <a:pos x="15" y="3"/>
                </a:cxn>
                <a:cxn ang="0">
                  <a:pos x="23" y="5"/>
                </a:cxn>
                <a:cxn ang="0">
                  <a:pos x="30" y="11"/>
                </a:cxn>
                <a:cxn ang="0">
                  <a:pos x="37" y="20"/>
                </a:cxn>
                <a:cxn ang="0">
                  <a:pos x="39" y="34"/>
                </a:cxn>
                <a:cxn ang="0">
                  <a:pos x="39" y="121"/>
                </a:cxn>
                <a:cxn ang="0">
                  <a:pos x="37" y="121"/>
                </a:cxn>
                <a:cxn ang="0">
                  <a:pos x="37" y="36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/>
              <a:ahLst/>
              <a:cxnLst>
                <a:cxn ang="0">
                  <a:pos x="3" y="42"/>
                </a:cxn>
                <a:cxn ang="0">
                  <a:pos x="6" y="42"/>
                </a:cxn>
                <a:cxn ang="0">
                  <a:pos x="12" y="42"/>
                </a:cxn>
                <a:cxn ang="0">
                  <a:pos x="20" y="39"/>
                </a:cxn>
                <a:cxn ang="0">
                  <a:pos x="29" y="35"/>
                </a:cxn>
                <a:cxn ang="0">
                  <a:pos x="37" y="27"/>
                </a:cxn>
                <a:cxn ang="0">
                  <a:pos x="43" y="17"/>
                </a:cxn>
                <a:cxn ang="0">
                  <a:pos x="45" y="2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29" y="3"/>
                </a:cxn>
                <a:cxn ang="0">
                  <a:pos x="19" y="7"/>
                </a:cxn>
                <a:cxn ang="0">
                  <a:pos x="11" y="14"/>
                </a:cxn>
                <a:cxn ang="0">
                  <a:pos x="4" y="23"/>
                </a:cxn>
                <a:cxn ang="0">
                  <a:pos x="0" y="39"/>
                </a:cxn>
                <a:cxn ang="0">
                  <a:pos x="0" y="139"/>
                </a:cxn>
                <a:cxn ang="0">
                  <a:pos x="3" y="139"/>
                </a:cxn>
                <a:cxn ang="0">
                  <a:pos x="3" y="42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/>
              <a:ahLst/>
              <a:cxnLst>
                <a:cxn ang="0">
                  <a:pos x="68" y="67"/>
                </a:cxn>
                <a:cxn ang="0">
                  <a:pos x="67" y="67"/>
                </a:cxn>
                <a:cxn ang="0">
                  <a:pos x="60" y="66"/>
                </a:cxn>
                <a:cxn ang="0">
                  <a:pos x="50" y="64"/>
                </a:cxn>
                <a:cxn ang="0">
                  <a:pos x="41" y="62"/>
                </a:cxn>
                <a:cxn ang="0">
                  <a:pos x="29" y="55"/>
                </a:cxn>
                <a:cxn ang="0">
                  <a:pos x="18" y="47"/>
                </a:cxn>
                <a:cxn ang="0">
                  <a:pos x="10" y="35"/>
                </a:cxn>
                <a:cxn ang="0">
                  <a:pos x="3" y="2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9" y="0"/>
                </a:cxn>
                <a:cxn ang="0">
                  <a:pos x="30" y="2"/>
                </a:cxn>
                <a:cxn ang="0">
                  <a:pos x="41" y="6"/>
                </a:cxn>
                <a:cxn ang="0">
                  <a:pos x="53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5" y="45"/>
                </a:cxn>
                <a:cxn ang="0">
                  <a:pos x="79" y="36"/>
                </a:cxn>
                <a:cxn ang="0">
                  <a:pos x="84" y="25"/>
                </a:cxn>
                <a:cxn ang="0">
                  <a:pos x="92" y="16"/>
                </a:cxn>
                <a:cxn ang="0">
                  <a:pos x="106" y="8"/>
                </a:cxn>
                <a:cxn ang="0">
                  <a:pos x="123" y="2"/>
                </a:cxn>
                <a:cxn ang="0">
                  <a:pos x="146" y="0"/>
                </a:cxn>
                <a:cxn ang="0">
                  <a:pos x="145" y="2"/>
                </a:cxn>
                <a:cxn ang="0">
                  <a:pos x="145" y="8"/>
                </a:cxn>
                <a:cxn ang="0">
                  <a:pos x="143" y="17"/>
                </a:cxn>
                <a:cxn ang="0">
                  <a:pos x="139" y="28"/>
                </a:cxn>
                <a:cxn ang="0">
                  <a:pos x="134" y="39"/>
                </a:cxn>
                <a:cxn ang="0">
                  <a:pos x="126" y="49"/>
                </a:cxn>
                <a:cxn ang="0">
                  <a:pos x="114" y="59"/>
                </a:cxn>
                <a:cxn ang="0">
                  <a:pos x="98" y="64"/>
                </a:cxn>
                <a:cxn ang="0">
                  <a:pos x="79" y="67"/>
                </a:cxn>
                <a:cxn ang="0">
                  <a:pos x="79" y="211"/>
                </a:cxn>
                <a:cxn ang="0">
                  <a:pos x="68" y="211"/>
                </a:cxn>
                <a:cxn ang="0">
                  <a:pos x="68" y="67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6" y="67"/>
                </a:cxn>
                <a:cxn ang="0">
                  <a:pos x="59" y="66"/>
                </a:cxn>
                <a:cxn ang="0">
                  <a:pos x="50" y="64"/>
                </a:cxn>
                <a:cxn ang="0">
                  <a:pos x="39" y="62"/>
                </a:cxn>
                <a:cxn ang="0">
                  <a:pos x="28" y="55"/>
                </a:cxn>
                <a:cxn ang="0">
                  <a:pos x="17" y="47"/>
                </a:cxn>
                <a:cxn ang="0">
                  <a:pos x="9" y="35"/>
                </a:cxn>
                <a:cxn ang="0">
                  <a:pos x="2" y="2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9" y="0"/>
                </a:cxn>
                <a:cxn ang="0">
                  <a:pos x="17" y="0"/>
                </a:cxn>
                <a:cxn ang="0">
                  <a:pos x="28" y="2"/>
                </a:cxn>
                <a:cxn ang="0">
                  <a:pos x="40" y="6"/>
                </a:cxn>
                <a:cxn ang="0">
                  <a:pos x="51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4" y="45"/>
                </a:cxn>
                <a:cxn ang="0">
                  <a:pos x="77" y="36"/>
                </a:cxn>
                <a:cxn ang="0">
                  <a:pos x="82" y="25"/>
                </a:cxn>
                <a:cxn ang="0">
                  <a:pos x="91" y="16"/>
                </a:cxn>
                <a:cxn ang="0">
                  <a:pos x="105" y="8"/>
                </a:cxn>
                <a:cxn ang="0">
                  <a:pos x="121" y="2"/>
                </a:cxn>
                <a:cxn ang="0">
                  <a:pos x="144" y="0"/>
                </a:cxn>
                <a:cxn ang="0">
                  <a:pos x="144" y="2"/>
                </a:cxn>
                <a:cxn ang="0">
                  <a:pos x="144" y="8"/>
                </a:cxn>
                <a:cxn ang="0">
                  <a:pos x="141" y="17"/>
                </a:cxn>
                <a:cxn ang="0">
                  <a:pos x="139" y="28"/>
                </a:cxn>
                <a:cxn ang="0">
                  <a:pos x="133" y="39"/>
                </a:cxn>
                <a:cxn ang="0">
                  <a:pos x="125" y="49"/>
                </a:cxn>
                <a:cxn ang="0">
                  <a:pos x="113" y="59"/>
                </a:cxn>
                <a:cxn ang="0">
                  <a:pos x="97" y="64"/>
                </a:cxn>
                <a:cxn ang="0">
                  <a:pos x="77" y="67"/>
                </a:cxn>
                <a:cxn ang="0">
                  <a:pos x="77" y="211"/>
                </a:cxn>
                <a:cxn ang="0">
                  <a:pos x="67" y="211"/>
                </a:cxn>
                <a:cxn ang="0">
                  <a:pos x="67" y="67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/>
              <a:ahLst/>
              <a:cxnLst>
                <a:cxn ang="0">
                  <a:pos x="42" y="43"/>
                </a:cxn>
                <a:cxn ang="0">
                  <a:pos x="39" y="42"/>
                </a:cxn>
                <a:cxn ang="0">
                  <a:pos x="33" y="42"/>
                </a:cxn>
                <a:cxn ang="0">
                  <a:pos x="25" y="39"/>
                </a:cxn>
                <a:cxn ang="0">
                  <a:pos x="16" y="35"/>
                </a:cxn>
                <a:cxn ang="0">
                  <a:pos x="8" y="27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2" y="1"/>
                </a:cxn>
                <a:cxn ang="0">
                  <a:pos x="21" y="3"/>
                </a:cxn>
                <a:cxn ang="0">
                  <a:pos x="29" y="8"/>
                </a:cxn>
                <a:cxn ang="0">
                  <a:pos x="37" y="15"/>
                </a:cxn>
                <a:cxn ang="0">
                  <a:pos x="42" y="26"/>
                </a:cxn>
                <a:cxn ang="0">
                  <a:pos x="45" y="39"/>
                </a:cxn>
                <a:cxn ang="0">
                  <a:pos x="45" y="38"/>
                </a:cxn>
                <a:cxn ang="0">
                  <a:pos x="45" y="34"/>
                </a:cxn>
                <a:cxn ang="0">
                  <a:pos x="46" y="27"/>
                </a:cxn>
                <a:cxn ang="0">
                  <a:pos x="49" y="20"/>
                </a:cxn>
                <a:cxn ang="0">
                  <a:pos x="54" y="14"/>
                </a:cxn>
                <a:cxn ang="0">
                  <a:pos x="62" y="7"/>
                </a:cxn>
                <a:cxn ang="0">
                  <a:pos x="73" y="3"/>
                </a:cxn>
                <a:cxn ang="0">
                  <a:pos x="89" y="0"/>
                </a:cxn>
                <a:cxn ang="0">
                  <a:pos x="89" y="3"/>
                </a:cxn>
                <a:cxn ang="0">
                  <a:pos x="88" y="10"/>
                </a:cxn>
                <a:cxn ang="0">
                  <a:pos x="87" y="18"/>
                </a:cxn>
                <a:cxn ang="0">
                  <a:pos x="81" y="26"/>
                </a:cxn>
                <a:cxn ang="0">
                  <a:pos x="74" y="34"/>
                </a:cxn>
                <a:cxn ang="0">
                  <a:pos x="64" y="41"/>
                </a:cxn>
                <a:cxn ang="0">
                  <a:pos x="47" y="43"/>
                </a:cxn>
                <a:cxn ang="0">
                  <a:pos x="47" y="132"/>
                </a:cxn>
                <a:cxn ang="0">
                  <a:pos x="42" y="132"/>
                </a:cxn>
                <a:cxn ang="0">
                  <a:pos x="42" y="43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/>
              <a:ahLst/>
              <a:cxnLst>
                <a:cxn ang="0">
                  <a:pos x="43" y="43"/>
                </a:cxn>
                <a:cxn ang="0">
                  <a:pos x="41" y="43"/>
                </a:cxn>
                <a:cxn ang="0">
                  <a:pos x="35" y="43"/>
                </a:cxn>
                <a:cxn ang="0">
                  <a:pos x="27" y="41"/>
                </a:cxn>
                <a:cxn ang="0">
                  <a:pos x="18" y="35"/>
                </a:cxn>
                <a:cxn ang="0">
                  <a:pos x="8" y="28"/>
                </a:cxn>
                <a:cxn ang="0">
                  <a:pos x="3" y="16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7" y="1"/>
                </a:cxn>
                <a:cxn ang="0">
                  <a:pos x="26" y="6"/>
                </a:cxn>
                <a:cxn ang="0">
                  <a:pos x="35" y="12"/>
                </a:cxn>
                <a:cxn ang="0">
                  <a:pos x="42" y="24"/>
                </a:cxn>
                <a:cxn ang="0">
                  <a:pos x="48" y="41"/>
                </a:cxn>
                <a:cxn ang="0">
                  <a:pos x="48" y="90"/>
                </a:cxn>
                <a:cxn ang="0">
                  <a:pos x="48" y="88"/>
                </a:cxn>
                <a:cxn ang="0">
                  <a:pos x="48" y="82"/>
                </a:cxn>
                <a:cxn ang="0">
                  <a:pos x="50" y="74"/>
                </a:cxn>
                <a:cxn ang="0">
                  <a:pos x="54" y="66"/>
                </a:cxn>
                <a:cxn ang="0">
                  <a:pos x="61" y="58"/>
                </a:cxn>
                <a:cxn ang="0">
                  <a:pos x="72" y="53"/>
                </a:cxn>
                <a:cxn ang="0">
                  <a:pos x="87" y="50"/>
                </a:cxn>
                <a:cxn ang="0">
                  <a:pos x="88" y="51"/>
                </a:cxn>
                <a:cxn ang="0">
                  <a:pos x="88" y="57"/>
                </a:cxn>
                <a:cxn ang="0">
                  <a:pos x="87" y="64"/>
                </a:cxn>
                <a:cxn ang="0">
                  <a:pos x="84" y="72"/>
                </a:cxn>
                <a:cxn ang="0">
                  <a:pos x="80" y="80"/>
                </a:cxn>
                <a:cxn ang="0">
                  <a:pos x="73" y="86"/>
                </a:cxn>
                <a:cxn ang="0">
                  <a:pos x="62" y="92"/>
                </a:cxn>
                <a:cxn ang="0">
                  <a:pos x="48" y="93"/>
                </a:cxn>
                <a:cxn ang="0">
                  <a:pos x="48" y="186"/>
                </a:cxn>
                <a:cxn ang="0">
                  <a:pos x="43" y="186"/>
                </a:cxn>
                <a:cxn ang="0">
                  <a:pos x="43" y="143"/>
                </a:cxn>
                <a:cxn ang="0">
                  <a:pos x="42" y="143"/>
                </a:cxn>
                <a:cxn ang="0">
                  <a:pos x="37" y="142"/>
                </a:cxn>
                <a:cxn ang="0">
                  <a:pos x="29" y="140"/>
                </a:cxn>
                <a:cxn ang="0">
                  <a:pos x="22" y="136"/>
                </a:cxn>
                <a:cxn ang="0">
                  <a:pos x="14" y="130"/>
                </a:cxn>
                <a:cxn ang="0">
                  <a:pos x="8" y="120"/>
                </a:cxn>
                <a:cxn ang="0">
                  <a:pos x="7" y="105"/>
                </a:cxn>
                <a:cxn ang="0">
                  <a:pos x="8" y="105"/>
                </a:cxn>
                <a:cxn ang="0">
                  <a:pos x="12" y="107"/>
                </a:cxn>
                <a:cxn ang="0">
                  <a:pos x="19" y="108"/>
                </a:cxn>
                <a:cxn ang="0">
                  <a:pos x="26" y="111"/>
                </a:cxn>
                <a:cxn ang="0">
                  <a:pos x="34" y="117"/>
                </a:cxn>
                <a:cxn ang="0">
                  <a:pos x="39" y="127"/>
                </a:cxn>
                <a:cxn ang="0">
                  <a:pos x="43" y="140"/>
                </a:cxn>
                <a:cxn ang="0">
                  <a:pos x="43" y="43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6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/>
              <a:ahLst/>
              <a:cxnLst>
                <a:cxn ang="0">
                  <a:pos x="85" y="84"/>
                </a:cxn>
                <a:cxn ang="0">
                  <a:pos x="101" y="81"/>
                </a:cxn>
                <a:cxn ang="0">
                  <a:pos x="124" y="73"/>
                </a:cxn>
                <a:cxn ang="0">
                  <a:pos x="148" y="56"/>
                </a:cxn>
                <a:cxn ang="0">
                  <a:pos x="163" y="23"/>
                </a:cxn>
                <a:cxn ang="0">
                  <a:pos x="163" y="0"/>
                </a:cxn>
                <a:cxn ang="0">
                  <a:pos x="148" y="0"/>
                </a:cxn>
                <a:cxn ang="0">
                  <a:pos x="125" y="6"/>
                </a:cxn>
                <a:cxn ang="0">
                  <a:pos x="101" y="22"/>
                </a:cxn>
                <a:cxn ang="0">
                  <a:pos x="82" y="54"/>
                </a:cxn>
                <a:cxn ang="0">
                  <a:pos x="77" y="173"/>
                </a:cxn>
                <a:cxn ang="0">
                  <a:pos x="77" y="165"/>
                </a:cxn>
                <a:cxn ang="0">
                  <a:pos x="71" y="146"/>
                </a:cxn>
                <a:cxn ang="0">
                  <a:pos x="60" y="123"/>
                </a:cxn>
                <a:cxn ang="0">
                  <a:pos x="38" y="104"/>
                </a:cxn>
                <a:cxn ang="0">
                  <a:pos x="0" y="96"/>
                </a:cxn>
                <a:cxn ang="0">
                  <a:pos x="0" y="103"/>
                </a:cxn>
                <a:cxn ang="0">
                  <a:pos x="0" y="120"/>
                </a:cxn>
                <a:cxn ang="0">
                  <a:pos x="8" y="143"/>
                </a:cxn>
                <a:cxn ang="0">
                  <a:pos x="24" y="163"/>
                </a:cxn>
                <a:cxn ang="0">
                  <a:pos x="55" y="177"/>
                </a:cxn>
                <a:cxn ang="0">
                  <a:pos x="77" y="356"/>
                </a:cxn>
                <a:cxn ang="0">
                  <a:pos x="82" y="274"/>
                </a:cxn>
                <a:cxn ang="0">
                  <a:pos x="91" y="273"/>
                </a:cxn>
                <a:cxn ang="0">
                  <a:pos x="112" y="267"/>
                </a:cxn>
                <a:cxn ang="0">
                  <a:pos x="135" y="252"/>
                </a:cxn>
                <a:cxn ang="0">
                  <a:pos x="151" y="224"/>
                </a:cxn>
                <a:cxn ang="0">
                  <a:pos x="152" y="203"/>
                </a:cxn>
                <a:cxn ang="0">
                  <a:pos x="137" y="204"/>
                </a:cxn>
                <a:cxn ang="0">
                  <a:pos x="117" y="211"/>
                </a:cxn>
                <a:cxn ang="0">
                  <a:pos x="97" y="231"/>
                </a:cxn>
                <a:cxn ang="0">
                  <a:pos x="82" y="267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7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/>
              <a:ahLst/>
              <a:cxnLst>
                <a:cxn ang="0">
                  <a:pos x="43" y="162"/>
                </a:cxn>
                <a:cxn ang="0">
                  <a:pos x="36" y="160"/>
                </a:cxn>
                <a:cxn ang="0">
                  <a:pos x="23" y="155"/>
                </a:cxn>
                <a:cxn ang="0">
                  <a:pos x="12" y="141"/>
                </a:cxn>
                <a:cxn ang="0">
                  <a:pos x="12" y="129"/>
                </a:cxn>
                <a:cxn ang="0">
                  <a:pos x="23" y="132"/>
                </a:cxn>
                <a:cxn ang="0">
                  <a:pos x="38" y="145"/>
                </a:cxn>
                <a:cxn ang="0">
                  <a:pos x="43" y="108"/>
                </a:cxn>
                <a:cxn ang="0">
                  <a:pos x="35" y="106"/>
                </a:cxn>
                <a:cxn ang="0">
                  <a:pos x="20" y="101"/>
                </a:cxn>
                <a:cxn ang="0">
                  <a:pos x="7" y="83"/>
                </a:cxn>
                <a:cxn ang="0">
                  <a:pos x="7" y="70"/>
                </a:cxn>
                <a:cxn ang="0">
                  <a:pos x="17" y="71"/>
                </a:cxn>
                <a:cxn ang="0">
                  <a:pos x="31" y="81"/>
                </a:cxn>
                <a:cxn ang="0">
                  <a:pos x="43" y="105"/>
                </a:cxn>
                <a:cxn ang="0">
                  <a:pos x="40" y="43"/>
                </a:cxn>
                <a:cxn ang="0">
                  <a:pos x="26" y="39"/>
                </a:cxn>
                <a:cxn ang="0">
                  <a:pos x="8" y="27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23" y="5"/>
                </a:cxn>
                <a:cxn ang="0">
                  <a:pos x="39" y="23"/>
                </a:cxn>
                <a:cxn ang="0">
                  <a:pos x="46" y="38"/>
                </a:cxn>
                <a:cxn ang="0">
                  <a:pos x="51" y="24"/>
                </a:cxn>
                <a:cxn ang="0">
                  <a:pos x="66" y="8"/>
                </a:cxn>
                <a:cxn ang="0">
                  <a:pos x="92" y="0"/>
                </a:cxn>
                <a:cxn ang="0">
                  <a:pos x="90" y="8"/>
                </a:cxn>
                <a:cxn ang="0">
                  <a:pos x="82" y="25"/>
                </a:cxn>
                <a:cxn ang="0">
                  <a:pos x="63" y="40"/>
                </a:cxn>
                <a:cxn ang="0">
                  <a:pos x="49" y="124"/>
                </a:cxn>
                <a:cxn ang="0">
                  <a:pos x="50" y="116"/>
                </a:cxn>
                <a:cxn ang="0">
                  <a:pos x="59" y="100"/>
                </a:cxn>
                <a:cxn ang="0">
                  <a:pos x="81" y="92"/>
                </a:cxn>
                <a:cxn ang="0">
                  <a:pos x="80" y="98"/>
                </a:cxn>
                <a:cxn ang="0">
                  <a:pos x="73" y="114"/>
                </a:cxn>
                <a:cxn ang="0">
                  <a:pos x="59" y="127"/>
                </a:cxn>
                <a:cxn ang="0">
                  <a:pos x="49" y="210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8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/>
              <a:ahLst/>
              <a:cxnLst>
                <a:cxn ang="0">
                  <a:pos x="61" y="225"/>
                </a:cxn>
                <a:cxn ang="0">
                  <a:pos x="54" y="225"/>
                </a:cxn>
                <a:cxn ang="0">
                  <a:pos x="38" y="219"/>
                </a:cxn>
                <a:cxn ang="0">
                  <a:pos x="23" y="206"/>
                </a:cxn>
                <a:cxn ang="0">
                  <a:pos x="15" y="180"/>
                </a:cxn>
                <a:cxn ang="0">
                  <a:pos x="23" y="180"/>
                </a:cxn>
                <a:cxn ang="0">
                  <a:pos x="38" y="186"/>
                </a:cxn>
                <a:cxn ang="0">
                  <a:pos x="54" y="205"/>
                </a:cxn>
                <a:cxn ang="0">
                  <a:pos x="61" y="151"/>
                </a:cxn>
                <a:cxn ang="0">
                  <a:pos x="52" y="149"/>
                </a:cxn>
                <a:cxn ang="0">
                  <a:pos x="34" y="144"/>
                </a:cxn>
                <a:cxn ang="0">
                  <a:pos x="16" y="128"/>
                </a:cxn>
                <a:cxn ang="0">
                  <a:pos x="8" y="98"/>
                </a:cxn>
                <a:cxn ang="0">
                  <a:pos x="15" y="97"/>
                </a:cxn>
                <a:cxn ang="0">
                  <a:pos x="29" y="101"/>
                </a:cxn>
                <a:cxn ang="0">
                  <a:pos x="47" y="116"/>
                </a:cxn>
                <a:cxn ang="0">
                  <a:pos x="61" y="147"/>
                </a:cxn>
                <a:cxn ang="0">
                  <a:pos x="58" y="60"/>
                </a:cxn>
                <a:cxn ang="0">
                  <a:pos x="44" y="58"/>
                </a:cxn>
                <a:cxn ang="0">
                  <a:pos x="25" y="50"/>
                </a:cxn>
                <a:cxn ang="0">
                  <a:pos x="8" y="3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27" y="5"/>
                </a:cxn>
                <a:cxn ang="0">
                  <a:pos x="48" y="21"/>
                </a:cxn>
                <a:cxn ang="0">
                  <a:pos x="65" y="56"/>
                </a:cxn>
                <a:cxn ang="0">
                  <a:pos x="66" y="48"/>
                </a:cxn>
                <a:cxn ang="0">
                  <a:pos x="77" y="28"/>
                </a:cxn>
                <a:cxn ang="0">
                  <a:pos x="96" y="9"/>
                </a:cxn>
                <a:cxn ang="0">
                  <a:pos x="128" y="0"/>
                </a:cxn>
                <a:cxn ang="0">
                  <a:pos x="127" y="9"/>
                </a:cxn>
                <a:cxn ang="0">
                  <a:pos x="119" y="31"/>
                </a:cxn>
                <a:cxn ang="0">
                  <a:pos x="101" y="51"/>
                </a:cxn>
                <a:cxn ang="0">
                  <a:pos x="67" y="60"/>
                </a:cxn>
                <a:cxn ang="0">
                  <a:pos x="69" y="170"/>
                </a:cxn>
                <a:cxn ang="0">
                  <a:pos x="73" y="155"/>
                </a:cxn>
                <a:cxn ang="0">
                  <a:pos x="86" y="136"/>
                </a:cxn>
                <a:cxn ang="0">
                  <a:pos x="113" y="128"/>
                </a:cxn>
                <a:cxn ang="0">
                  <a:pos x="112" y="136"/>
                </a:cxn>
                <a:cxn ang="0">
                  <a:pos x="105" y="153"/>
                </a:cxn>
                <a:cxn ang="0">
                  <a:pos x="92" y="172"/>
                </a:cxn>
                <a:cxn ang="0">
                  <a:pos x="67" y="180"/>
                </a:cxn>
                <a:cxn ang="0">
                  <a:pos x="61" y="292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9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/>
              <a:ahLst/>
              <a:cxnLst>
                <a:cxn ang="0">
                  <a:pos x="31" y="164"/>
                </a:cxn>
                <a:cxn ang="0">
                  <a:pos x="23" y="163"/>
                </a:cxn>
                <a:cxn ang="0">
                  <a:pos x="8" y="155"/>
                </a:cxn>
                <a:cxn ang="0">
                  <a:pos x="0" y="132"/>
                </a:cxn>
                <a:cxn ang="0">
                  <a:pos x="7" y="132"/>
                </a:cxn>
                <a:cxn ang="0">
                  <a:pos x="22" y="139"/>
                </a:cxn>
                <a:cxn ang="0">
                  <a:pos x="31" y="160"/>
                </a:cxn>
                <a:cxn ang="0">
                  <a:pos x="29" y="101"/>
                </a:cxn>
                <a:cxn ang="0">
                  <a:pos x="16" y="97"/>
                </a:cxn>
                <a:cxn ang="0">
                  <a:pos x="3" y="83"/>
                </a:cxn>
                <a:cxn ang="0">
                  <a:pos x="3" y="70"/>
                </a:cxn>
                <a:cxn ang="0">
                  <a:pos x="15" y="74"/>
                </a:cxn>
                <a:cxn ang="0">
                  <a:pos x="27" y="86"/>
                </a:cxn>
                <a:cxn ang="0">
                  <a:pos x="31" y="31"/>
                </a:cxn>
                <a:cxn ang="0">
                  <a:pos x="33" y="23"/>
                </a:cxn>
                <a:cxn ang="0">
                  <a:pos x="41" y="8"/>
                </a:cxn>
                <a:cxn ang="0">
                  <a:pos x="62" y="0"/>
                </a:cxn>
                <a:cxn ang="0">
                  <a:pos x="61" y="8"/>
                </a:cxn>
                <a:cxn ang="0">
                  <a:pos x="53" y="23"/>
                </a:cxn>
                <a:cxn ang="0">
                  <a:pos x="35" y="31"/>
                </a:cxn>
                <a:cxn ang="0">
                  <a:pos x="35" y="75"/>
                </a:cxn>
                <a:cxn ang="0">
                  <a:pos x="39" y="62"/>
                </a:cxn>
                <a:cxn ang="0">
                  <a:pos x="54" y="48"/>
                </a:cxn>
                <a:cxn ang="0">
                  <a:pos x="68" y="48"/>
                </a:cxn>
                <a:cxn ang="0">
                  <a:pos x="66" y="59"/>
                </a:cxn>
                <a:cxn ang="0">
                  <a:pos x="58" y="72"/>
                </a:cxn>
                <a:cxn ang="0">
                  <a:pos x="35" y="82"/>
                </a:cxn>
                <a:cxn ang="0">
                  <a:pos x="35" y="143"/>
                </a:cxn>
                <a:cxn ang="0">
                  <a:pos x="38" y="132"/>
                </a:cxn>
                <a:cxn ang="0">
                  <a:pos x="49" y="122"/>
                </a:cxn>
                <a:cxn ang="0">
                  <a:pos x="60" y="122"/>
                </a:cxn>
                <a:cxn ang="0">
                  <a:pos x="58" y="133"/>
                </a:cxn>
                <a:cxn ang="0">
                  <a:pos x="47" y="144"/>
                </a:cxn>
                <a:cxn ang="0">
                  <a:pos x="35" y="25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0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/>
              <a:ahLst/>
              <a:cxnLst>
                <a:cxn ang="0">
                  <a:pos x="52" y="272"/>
                </a:cxn>
                <a:cxn ang="0">
                  <a:pos x="44" y="270"/>
                </a:cxn>
                <a:cxn ang="0">
                  <a:pos x="26" y="265"/>
                </a:cxn>
                <a:cxn ang="0">
                  <a:pos x="8" y="249"/>
                </a:cxn>
                <a:cxn ang="0">
                  <a:pos x="0" y="219"/>
                </a:cxn>
                <a:cxn ang="0">
                  <a:pos x="8" y="219"/>
                </a:cxn>
                <a:cxn ang="0">
                  <a:pos x="25" y="223"/>
                </a:cxn>
                <a:cxn ang="0">
                  <a:pos x="41" y="235"/>
                </a:cxn>
                <a:cxn ang="0">
                  <a:pos x="52" y="265"/>
                </a:cxn>
                <a:cxn ang="0">
                  <a:pos x="50" y="168"/>
                </a:cxn>
                <a:cxn ang="0">
                  <a:pos x="35" y="165"/>
                </a:cxn>
                <a:cxn ang="0">
                  <a:pos x="17" y="156"/>
                </a:cxn>
                <a:cxn ang="0">
                  <a:pos x="3" y="134"/>
                </a:cxn>
                <a:cxn ang="0">
                  <a:pos x="3" y="116"/>
                </a:cxn>
                <a:cxn ang="0">
                  <a:pos x="19" y="120"/>
                </a:cxn>
                <a:cxn ang="0">
                  <a:pos x="39" y="133"/>
                </a:cxn>
                <a:cxn ang="0">
                  <a:pos x="52" y="161"/>
                </a:cxn>
                <a:cxn ang="0">
                  <a:pos x="53" y="50"/>
                </a:cxn>
                <a:cxn ang="0">
                  <a:pos x="54" y="36"/>
                </a:cxn>
                <a:cxn ang="0">
                  <a:pos x="65" y="17"/>
                </a:cxn>
                <a:cxn ang="0">
                  <a:pos x="87" y="3"/>
                </a:cxn>
                <a:cxn ang="0">
                  <a:pos x="103" y="3"/>
                </a:cxn>
                <a:cxn ang="0">
                  <a:pos x="99" y="21"/>
                </a:cxn>
                <a:cxn ang="0">
                  <a:pos x="84" y="42"/>
                </a:cxn>
                <a:cxn ang="0">
                  <a:pos x="58" y="52"/>
                </a:cxn>
                <a:cxn ang="0">
                  <a:pos x="58" y="127"/>
                </a:cxn>
                <a:cxn ang="0">
                  <a:pos x="61" y="112"/>
                </a:cxn>
                <a:cxn ang="0">
                  <a:pos x="72" y="94"/>
                </a:cxn>
                <a:cxn ang="0">
                  <a:pos x="93" y="80"/>
                </a:cxn>
                <a:cxn ang="0">
                  <a:pos x="111" y="80"/>
                </a:cxn>
                <a:cxn ang="0">
                  <a:pos x="111" y="91"/>
                </a:cxn>
                <a:cxn ang="0">
                  <a:pos x="107" y="108"/>
                </a:cxn>
                <a:cxn ang="0">
                  <a:pos x="91" y="126"/>
                </a:cxn>
                <a:cxn ang="0">
                  <a:pos x="58" y="135"/>
                </a:cxn>
                <a:cxn ang="0">
                  <a:pos x="58" y="236"/>
                </a:cxn>
                <a:cxn ang="0">
                  <a:pos x="61" y="223"/>
                </a:cxn>
                <a:cxn ang="0">
                  <a:pos x="73" y="208"/>
                </a:cxn>
                <a:cxn ang="0">
                  <a:pos x="97" y="200"/>
                </a:cxn>
                <a:cxn ang="0">
                  <a:pos x="99" y="207"/>
                </a:cxn>
                <a:cxn ang="0">
                  <a:pos x="97" y="220"/>
                </a:cxn>
                <a:cxn ang="0">
                  <a:pos x="87" y="235"/>
                </a:cxn>
                <a:cxn ang="0">
                  <a:pos x="58" y="245"/>
                </a:cxn>
                <a:cxn ang="0">
                  <a:pos x="52" y="42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1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/>
              <a:ahLst/>
              <a:cxnLst>
                <a:cxn ang="0">
                  <a:pos x="52" y="176"/>
                </a:cxn>
                <a:cxn ang="0">
                  <a:pos x="59" y="176"/>
                </a:cxn>
                <a:cxn ang="0">
                  <a:pos x="74" y="169"/>
                </a:cxn>
                <a:cxn ang="0">
                  <a:pos x="86" y="154"/>
                </a:cxn>
                <a:cxn ang="0">
                  <a:pos x="86" y="141"/>
                </a:cxn>
                <a:cxn ang="0">
                  <a:pos x="74" y="143"/>
                </a:cxn>
                <a:cxn ang="0">
                  <a:pos x="58" y="158"/>
                </a:cxn>
                <a:cxn ang="0">
                  <a:pos x="52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2" y="115"/>
                </a:cxn>
                <a:cxn ang="0">
                  <a:pos x="55" y="48"/>
                </a:cxn>
                <a:cxn ang="0">
                  <a:pos x="67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3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1" y="3"/>
                </a:cxn>
                <a:cxn ang="0">
                  <a:pos x="5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5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5" y="132"/>
                </a:cxn>
                <a:cxn ang="0">
                  <a:pos x="47" y="141"/>
                </a:cxn>
                <a:cxn ang="0">
                  <a:pos x="52" y="228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/>
              <a:ahLst/>
              <a:cxnLst>
                <a:cxn ang="0">
                  <a:pos x="53" y="176"/>
                </a:cxn>
                <a:cxn ang="0">
                  <a:pos x="60" y="176"/>
                </a:cxn>
                <a:cxn ang="0">
                  <a:pos x="74" y="169"/>
                </a:cxn>
                <a:cxn ang="0">
                  <a:pos x="87" y="154"/>
                </a:cxn>
                <a:cxn ang="0">
                  <a:pos x="87" y="141"/>
                </a:cxn>
                <a:cxn ang="0">
                  <a:pos x="74" y="143"/>
                </a:cxn>
                <a:cxn ang="0">
                  <a:pos x="60" y="158"/>
                </a:cxn>
                <a:cxn ang="0">
                  <a:pos x="53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3" y="115"/>
                </a:cxn>
                <a:cxn ang="0">
                  <a:pos x="56" y="48"/>
                </a:cxn>
                <a:cxn ang="0">
                  <a:pos x="68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4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2" y="3"/>
                </a:cxn>
                <a:cxn ang="0">
                  <a:pos x="6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6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6" y="132"/>
                </a:cxn>
                <a:cxn ang="0">
                  <a:pos x="47" y="141"/>
                </a:cxn>
                <a:cxn ang="0">
                  <a:pos x="53" y="228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/>
              <a:ahLst/>
              <a:cxnLst>
                <a:cxn ang="0">
                  <a:pos x="93" y="309"/>
                </a:cxn>
                <a:cxn ang="0">
                  <a:pos x="101" y="309"/>
                </a:cxn>
                <a:cxn ang="0">
                  <a:pos x="118" y="304"/>
                </a:cxn>
                <a:cxn ang="0">
                  <a:pos x="138" y="292"/>
                </a:cxn>
                <a:cxn ang="0">
                  <a:pos x="152" y="266"/>
                </a:cxn>
                <a:cxn ang="0">
                  <a:pos x="152" y="247"/>
                </a:cxn>
                <a:cxn ang="0">
                  <a:pos x="138" y="250"/>
                </a:cxn>
                <a:cxn ang="0">
                  <a:pos x="120" y="259"/>
                </a:cxn>
                <a:cxn ang="0">
                  <a:pos x="99" y="285"/>
                </a:cxn>
                <a:cxn ang="0">
                  <a:pos x="93" y="207"/>
                </a:cxn>
                <a:cxn ang="0">
                  <a:pos x="102" y="205"/>
                </a:cxn>
                <a:cxn ang="0">
                  <a:pos x="122" y="200"/>
                </a:cxn>
                <a:cxn ang="0">
                  <a:pos x="147" y="185"/>
                </a:cxn>
                <a:cxn ang="0">
                  <a:pos x="163" y="155"/>
                </a:cxn>
                <a:cxn ang="0">
                  <a:pos x="163" y="134"/>
                </a:cxn>
                <a:cxn ang="0">
                  <a:pos x="149" y="135"/>
                </a:cxn>
                <a:cxn ang="0">
                  <a:pos x="129" y="142"/>
                </a:cxn>
                <a:cxn ang="0">
                  <a:pos x="107" y="162"/>
                </a:cxn>
                <a:cxn ang="0">
                  <a:pos x="93" y="201"/>
                </a:cxn>
                <a:cxn ang="0">
                  <a:pos x="95" y="83"/>
                </a:cxn>
                <a:cxn ang="0">
                  <a:pos x="110" y="81"/>
                </a:cxn>
                <a:cxn ang="0">
                  <a:pos x="134" y="73"/>
                </a:cxn>
                <a:cxn ang="0">
                  <a:pos x="157" y="54"/>
                </a:cxn>
                <a:cxn ang="0">
                  <a:pos x="174" y="23"/>
                </a:cxn>
                <a:cxn ang="0">
                  <a:pos x="174" y="0"/>
                </a:cxn>
                <a:cxn ang="0">
                  <a:pos x="157" y="2"/>
                </a:cxn>
                <a:cxn ang="0">
                  <a:pos x="133" y="10"/>
                </a:cxn>
                <a:cxn ang="0">
                  <a:pos x="107" y="33"/>
                </a:cxn>
                <a:cxn ang="0">
                  <a:pos x="87" y="77"/>
                </a:cxn>
                <a:cxn ang="0">
                  <a:pos x="85" y="68"/>
                </a:cxn>
                <a:cxn ang="0">
                  <a:pos x="75" y="46"/>
                </a:cxn>
                <a:cxn ang="0">
                  <a:pos x="55" y="21"/>
                </a:cxn>
                <a:cxn ang="0">
                  <a:pos x="22" y="3"/>
                </a:cxn>
                <a:cxn ang="0">
                  <a:pos x="1" y="3"/>
                </a:cxn>
                <a:cxn ang="0">
                  <a:pos x="4" y="18"/>
                </a:cxn>
                <a:cxn ang="0">
                  <a:pos x="12" y="42"/>
                </a:cxn>
                <a:cxn ang="0">
                  <a:pos x="31" y="65"/>
                </a:cxn>
                <a:cxn ang="0">
                  <a:pos x="62" y="81"/>
                </a:cxn>
                <a:cxn ang="0">
                  <a:pos x="82" y="238"/>
                </a:cxn>
                <a:cxn ang="0">
                  <a:pos x="80" y="228"/>
                </a:cxn>
                <a:cxn ang="0">
                  <a:pos x="72" y="207"/>
                </a:cxn>
                <a:cxn ang="0">
                  <a:pos x="55" y="185"/>
                </a:cxn>
                <a:cxn ang="0">
                  <a:pos x="21" y="176"/>
                </a:cxn>
                <a:cxn ang="0">
                  <a:pos x="22" y="185"/>
                </a:cxn>
                <a:cxn ang="0">
                  <a:pos x="28" y="205"/>
                </a:cxn>
                <a:cxn ang="0">
                  <a:pos x="41" y="230"/>
                </a:cxn>
                <a:cxn ang="0">
                  <a:pos x="66" y="246"/>
                </a:cxn>
                <a:cxn ang="0">
                  <a:pos x="82" y="402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/>
              <a:ahLst/>
              <a:cxnLst>
                <a:cxn ang="0">
                  <a:pos x="52" y="237"/>
                </a:cxn>
                <a:cxn ang="0">
                  <a:pos x="59" y="237"/>
                </a:cxn>
                <a:cxn ang="0">
                  <a:pos x="74" y="232"/>
                </a:cxn>
                <a:cxn ang="0">
                  <a:pos x="90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1" y="197"/>
                </a:cxn>
                <a:cxn ang="0">
                  <a:pos x="56" y="215"/>
                </a:cxn>
                <a:cxn ang="0">
                  <a:pos x="52" y="147"/>
                </a:cxn>
                <a:cxn ang="0">
                  <a:pos x="59" y="147"/>
                </a:cxn>
                <a:cxn ang="0">
                  <a:pos x="74" y="141"/>
                </a:cxn>
                <a:cxn ang="0">
                  <a:pos x="90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1" y="109"/>
                </a:cxn>
                <a:cxn ang="0">
                  <a:pos x="56" y="126"/>
                </a:cxn>
                <a:cxn ang="0">
                  <a:pos x="52" y="46"/>
                </a:cxn>
                <a:cxn ang="0">
                  <a:pos x="51" y="37"/>
                </a:cxn>
                <a:cxn ang="0">
                  <a:pos x="45" y="23"/>
                </a:cxn>
                <a:cxn ang="0">
                  <a:pos x="32" y="6"/>
                </a:cxn>
                <a:cxn ang="0">
                  <a:pos x="6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3" y="43"/>
                </a:cxn>
                <a:cxn ang="0">
                  <a:pos x="45" y="113"/>
                </a:cxn>
                <a:cxn ang="0">
                  <a:pos x="45" y="106"/>
                </a:cxn>
                <a:cxn ang="0">
                  <a:pos x="40" y="90"/>
                </a:cxn>
                <a:cxn ang="0">
                  <a:pos x="27" y="75"/>
                </a:cxn>
                <a:cxn ang="0">
                  <a:pos x="1" y="67"/>
                </a:cxn>
                <a:cxn ang="0">
                  <a:pos x="0" y="75"/>
                </a:cxn>
                <a:cxn ang="0">
                  <a:pos x="2" y="91"/>
                </a:cxn>
                <a:cxn ang="0">
                  <a:pos x="14" y="109"/>
                </a:cxn>
                <a:cxn ang="0">
                  <a:pos x="45" y="118"/>
                </a:cxn>
                <a:cxn ang="0">
                  <a:pos x="45" y="207"/>
                </a:cxn>
                <a:cxn ang="0">
                  <a:pos x="43" y="195"/>
                </a:cxn>
                <a:cxn ang="0">
                  <a:pos x="33" y="182"/>
                </a:cxn>
                <a:cxn ang="0">
                  <a:pos x="12" y="175"/>
                </a:cxn>
                <a:cxn ang="0">
                  <a:pos x="10" y="182"/>
                </a:cxn>
                <a:cxn ang="0">
                  <a:pos x="13" y="197"/>
                </a:cxn>
                <a:cxn ang="0">
                  <a:pos x="29" y="211"/>
                </a:cxn>
                <a:cxn ang="0">
                  <a:pos x="45" y="373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/>
              <a:ahLst/>
              <a:cxnLst>
                <a:cxn ang="0">
                  <a:pos x="51" y="237"/>
                </a:cxn>
                <a:cxn ang="0">
                  <a:pos x="60" y="237"/>
                </a:cxn>
                <a:cxn ang="0">
                  <a:pos x="74" y="232"/>
                </a:cxn>
                <a:cxn ang="0">
                  <a:pos x="91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2" y="197"/>
                </a:cxn>
                <a:cxn ang="0">
                  <a:pos x="55" y="215"/>
                </a:cxn>
                <a:cxn ang="0">
                  <a:pos x="51" y="147"/>
                </a:cxn>
                <a:cxn ang="0">
                  <a:pos x="60" y="147"/>
                </a:cxn>
                <a:cxn ang="0">
                  <a:pos x="74" y="141"/>
                </a:cxn>
                <a:cxn ang="0">
                  <a:pos x="91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2" y="109"/>
                </a:cxn>
                <a:cxn ang="0">
                  <a:pos x="55" y="126"/>
                </a:cxn>
                <a:cxn ang="0">
                  <a:pos x="51" y="46"/>
                </a:cxn>
                <a:cxn ang="0">
                  <a:pos x="51" y="37"/>
                </a:cxn>
                <a:cxn ang="0">
                  <a:pos x="46" y="23"/>
                </a:cxn>
                <a:cxn ang="0">
                  <a:pos x="33" y="6"/>
                </a:cxn>
                <a:cxn ang="0">
                  <a:pos x="7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4" y="43"/>
                </a:cxn>
                <a:cxn ang="0">
                  <a:pos x="46" y="113"/>
                </a:cxn>
                <a:cxn ang="0">
                  <a:pos x="46" y="106"/>
                </a:cxn>
                <a:cxn ang="0">
                  <a:pos x="41" y="90"/>
                </a:cxn>
                <a:cxn ang="0">
                  <a:pos x="27" y="75"/>
                </a:cxn>
                <a:cxn ang="0">
                  <a:pos x="0" y="67"/>
                </a:cxn>
                <a:cxn ang="0">
                  <a:pos x="0" y="75"/>
                </a:cxn>
                <a:cxn ang="0">
                  <a:pos x="3" y="91"/>
                </a:cxn>
                <a:cxn ang="0">
                  <a:pos x="15" y="109"/>
                </a:cxn>
                <a:cxn ang="0">
                  <a:pos x="46" y="118"/>
                </a:cxn>
                <a:cxn ang="0">
                  <a:pos x="46" y="207"/>
                </a:cxn>
                <a:cxn ang="0">
                  <a:pos x="43" y="195"/>
                </a:cxn>
                <a:cxn ang="0">
                  <a:pos x="34" y="182"/>
                </a:cxn>
                <a:cxn ang="0">
                  <a:pos x="12" y="175"/>
                </a:cxn>
                <a:cxn ang="0">
                  <a:pos x="11" y="182"/>
                </a:cxn>
                <a:cxn ang="0">
                  <a:pos x="14" y="197"/>
                </a:cxn>
                <a:cxn ang="0">
                  <a:pos x="30" y="211"/>
                </a:cxn>
                <a:cxn ang="0">
                  <a:pos x="46" y="373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100" name="Rectangle 28"/>
          <p:cNvSpPr>
            <a:spLocks noChangeArrowheads="1"/>
          </p:cNvSpPr>
          <p:nvPr/>
        </p:nvSpPr>
        <p:spPr bwMode="gray">
          <a:xfrm>
            <a:off x="114301" y="6610350"/>
            <a:ext cx="8931275" cy="163513"/>
          </a:xfrm>
          <a:prstGeom prst="rect">
            <a:avLst/>
          </a:prstGeom>
          <a:solidFill>
            <a:srgbClr val="649F2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grpSp>
        <p:nvGrpSpPr>
          <p:cNvPr id="3146" name="Group 74"/>
          <p:cNvGrpSpPr>
            <a:grpSpLocks/>
          </p:cNvGrpSpPr>
          <p:nvPr/>
        </p:nvGrpSpPr>
        <p:grpSpPr bwMode="auto">
          <a:xfrm>
            <a:off x="53976" y="333375"/>
            <a:ext cx="8982075" cy="1131888"/>
            <a:chOff x="54" y="538"/>
            <a:chExt cx="5658" cy="713"/>
          </a:xfrm>
        </p:grpSpPr>
        <p:sp>
          <p:nvSpPr>
            <p:cNvPr id="3102" name="Freeform 30"/>
            <p:cNvSpPr>
              <a:spLocks/>
            </p:cNvSpPr>
            <p:nvPr userDrawn="1"/>
          </p:nvSpPr>
          <p:spPr bwMode="gray">
            <a:xfrm>
              <a:off x="54" y="736"/>
              <a:ext cx="5658" cy="5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46" y="0"/>
                </a:cxn>
                <a:cxn ang="0">
                  <a:pos x="5446" y="312"/>
                </a:cxn>
                <a:cxn ang="0">
                  <a:pos x="5446" y="451"/>
                </a:cxn>
                <a:cxn ang="0">
                  <a:pos x="1512" y="443"/>
                </a:cxn>
                <a:cxn ang="0">
                  <a:pos x="1288" y="584"/>
                </a:cxn>
                <a:cxn ang="0">
                  <a:pos x="0" y="590"/>
                </a:cxn>
                <a:cxn ang="0">
                  <a:pos x="0" y="0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3" name="Freeform 31"/>
            <p:cNvSpPr>
              <a:spLocks/>
            </p:cNvSpPr>
            <p:nvPr userDrawn="1"/>
          </p:nvSpPr>
          <p:spPr bwMode="gray">
            <a:xfrm>
              <a:off x="54" y="538"/>
              <a:ext cx="5658" cy="65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657" y="0"/>
                </a:cxn>
                <a:cxn ang="0">
                  <a:pos x="5658" y="534"/>
                </a:cxn>
                <a:cxn ang="0">
                  <a:pos x="1553" y="528"/>
                </a:cxn>
                <a:cxn ang="0">
                  <a:pos x="1317" y="651"/>
                </a:cxn>
                <a:cxn ang="0">
                  <a:pos x="0" y="655"/>
                </a:cxn>
                <a:cxn ang="0">
                  <a:pos x="1" y="0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4" name="Freeform 32"/>
            <p:cNvSpPr>
              <a:spLocks/>
            </p:cNvSpPr>
            <p:nvPr userDrawn="1"/>
          </p:nvSpPr>
          <p:spPr bwMode="gray">
            <a:xfrm>
              <a:off x="54" y="1062"/>
              <a:ext cx="1496" cy="98"/>
            </a:xfrm>
            <a:custGeom>
              <a:avLst/>
              <a:gdLst/>
              <a:ahLst/>
              <a:cxnLst>
                <a:cxn ang="0">
                  <a:pos x="1440" y="1"/>
                </a:cxn>
                <a:cxn ang="0">
                  <a:pos x="1261" y="112"/>
                </a:cxn>
                <a:cxn ang="0">
                  <a:pos x="0" y="110"/>
                </a:cxn>
                <a:cxn ang="0">
                  <a:pos x="0" y="49"/>
                </a:cxn>
                <a:cxn ang="0">
                  <a:pos x="1069" y="50"/>
                </a:cxn>
                <a:cxn ang="0">
                  <a:pos x="1142" y="0"/>
                </a:cxn>
                <a:cxn ang="0">
                  <a:pos x="1440" y="1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53976" y="115889"/>
            <a:ext cx="8982075" cy="1857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51276" y="3933825"/>
            <a:ext cx="4811713" cy="1366838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tx2"/>
                </a:solidFill>
                <a:latin typeface="華康中黑體" pitchFamily="49" charset="-120"/>
                <a:ea typeface="華康中黑體" pitchFamily="49" charset="-120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31775" y="6445250"/>
            <a:ext cx="2205038" cy="3175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574925" y="6445250"/>
            <a:ext cx="2990850" cy="3175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26988" y="6269039"/>
            <a:ext cx="2205037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D3A7D57-5CDD-4F6E-B50F-64A9FBA35B27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en-US" altLang="zh-TW" dirty="0"/>
          </a:p>
        </p:txBody>
      </p:sp>
      <p:sp>
        <p:nvSpPr>
          <p:cNvPr id="3117" name="Text Box 45"/>
          <p:cNvSpPr txBox="1">
            <a:spLocks noChangeArrowheads="1"/>
          </p:cNvSpPr>
          <p:nvPr userDrawn="1"/>
        </p:nvSpPr>
        <p:spPr bwMode="gray">
          <a:xfrm>
            <a:off x="179388" y="404814"/>
            <a:ext cx="360045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r>
              <a:rPr lang="zh-TW" altLang="en-US" sz="2200" b="1">
                <a:solidFill>
                  <a:srgbClr val="FFFFFF"/>
                </a:solidFill>
                <a:latin typeface="Arial Black" pitchFamily="34" charset="0"/>
                <a:ea typeface="標楷體" pitchFamily="65" charset="-120"/>
              </a:rPr>
              <a:t>縣市防災師資培育教材</a:t>
            </a:r>
            <a:r>
              <a:rPr lang="en-US" altLang="zh-TW" sz="2200" b="1">
                <a:solidFill>
                  <a:srgbClr val="FFFFFF"/>
                </a:solidFill>
                <a:latin typeface="Arial Black" pitchFamily="34" charset="0"/>
                <a:ea typeface="標楷體" pitchFamily="65" charset="-120"/>
              </a:rPr>
              <a:t>-</a:t>
            </a:r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gray">
          <a:xfrm>
            <a:off x="107950" y="4652963"/>
            <a:ext cx="863600" cy="6477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060576"/>
            <a:ext cx="7777162" cy="1470025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華康中黑體" pitchFamily="49" charset="-120"/>
                <a:ea typeface="華康中黑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151" name="Picture 79" descr="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5373688"/>
            <a:ext cx="863600" cy="647700"/>
          </a:xfrm>
          <a:prstGeom prst="rect">
            <a:avLst/>
          </a:prstGeom>
          <a:noFill/>
        </p:spPr>
      </p:pic>
      <p:pic>
        <p:nvPicPr>
          <p:cNvPr id="3153" name="Picture 81" descr="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575" y="4652963"/>
            <a:ext cx="863600" cy="649287"/>
          </a:xfrm>
          <a:prstGeom prst="rect">
            <a:avLst/>
          </a:prstGeom>
          <a:noFill/>
        </p:spPr>
      </p:pic>
      <p:pic>
        <p:nvPicPr>
          <p:cNvPr id="3154" name="Picture 82" descr="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5373688"/>
            <a:ext cx="900112" cy="647700"/>
          </a:xfrm>
          <a:prstGeom prst="rect">
            <a:avLst/>
          </a:prstGeom>
          <a:noFill/>
        </p:spPr>
      </p:pic>
      <p:sp>
        <p:nvSpPr>
          <p:cNvPr id="3155" name="Rectangle 83"/>
          <p:cNvSpPr>
            <a:spLocks noChangeArrowheads="1"/>
          </p:cNvSpPr>
          <p:nvPr userDrawn="1"/>
        </p:nvSpPr>
        <p:spPr bwMode="gray">
          <a:xfrm>
            <a:off x="1042988" y="5373688"/>
            <a:ext cx="863600" cy="6477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0" grpId="0" animBg="1"/>
      <p:bldP spid="3105" grpId="0" animBg="1"/>
      <p:bldP spid="307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40177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38126"/>
            <a:ext cx="2057400" cy="59340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38126"/>
            <a:ext cx="6019800" cy="59340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40177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438276"/>
            <a:ext cx="4038600" cy="4733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38276"/>
            <a:ext cx="4038600" cy="4733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48001" y="6311901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40177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4904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2104A5C-F9E4-439B-8072-AD63189F92BC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869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4904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62104A5C-F9E4-439B-8072-AD63189F92BC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942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4904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62104A5C-F9E4-439B-8072-AD63189F92BC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443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4904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62104A5C-F9E4-439B-8072-AD63189F92BC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6443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4904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62104A5C-F9E4-439B-8072-AD63189F92BC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6503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4904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62104A5C-F9E4-439B-8072-AD63189F92BC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701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4904" y="6597352"/>
            <a:ext cx="2133600" cy="21602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62104A5C-F9E4-439B-8072-AD63189F92BC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1115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40177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4904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62104A5C-F9E4-439B-8072-AD63189F92BC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234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4904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62104A5C-F9E4-439B-8072-AD63189F92BC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242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4904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62104A5C-F9E4-439B-8072-AD63189F92BC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9780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4904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62104A5C-F9E4-439B-8072-AD63189F92BC}" type="slidenum">
              <a:rPr lang="zh-TW" altLang="en-US" smtClean="0"/>
              <a:pPr/>
              <a:t>‹#›</a:t>
            </a:fld>
            <a:r>
              <a:rPr lang="en-US" altLang="zh-TW" dirty="0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192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dirty="0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74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33401"/>
            <a:ext cx="7415213" cy="6635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1412876"/>
            <a:ext cx="7772400" cy="4679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2101D-F0AB-436B-97EC-F2CEA608D3B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dirty="0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8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4394B6-6C57-4410-89E4-F0C71A033571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dirty="0" smtClean="0">
                <a:solidFill>
                  <a:srgbClr val="000000"/>
                </a:solidFill>
              </a:rPr>
              <a:t>/102</a:t>
            </a:r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9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DADB9F-043A-4827-BC8A-D808694C0EE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dirty="0" smtClean="0">
                <a:solidFill>
                  <a:srgbClr val="000000"/>
                </a:solidFill>
              </a:rPr>
              <a:t>/102</a:t>
            </a:r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2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00826"/>
            <a:ext cx="1905000" cy="257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dirty="0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45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33401"/>
            <a:ext cx="7415213" cy="6635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1412876"/>
            <a:ext cx="7772400" cy="4679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00826"/>
            <a:ext cx="1905000" cy="257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2101D-F0AB-436B-97EC-F2CEA608D3B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dirty="0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11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5" indent="0">
              <a:buNone/>
              <a:defRPr sz="1800"/>
            </a:lvl2pPr>
            <a:lvl3pPr marL="914290" indent="0">
              <a:buNone/>
              <a:defRPr sz="1600"/>
            </a:lvl3pPr>
            <a:lvl4pPr marL="1371435" indent="0">
              <a:buNone/>
              <a:defRPr sz="1400"/>
            </a:lvl4pPr>
            <a:lvl5pPr marL="1828581" indent="0">
              <a:buNone/>
              <a:defRPr sz="1400"/>
            </a:lvl5pPr>
            <a:lvl6pPr marL="2285726" indent="0">
              <a:buNone/>
              <a:defRPr sz="1400"/>
            </a:lvl6pPr>
            <a:lvl7pPr marL="2742871" indent="0">
              <a:buNone/>
              <a:defRPr sz="1400"/>
            </a:lvl7pPr>
            <a:lvl8pPr marL="3200016" indent="0">
              <a:buNone/>
              <a:defRPr sz="1400"/>
            </a:lvl8pPr>
            <a:lvl9pPr marL="3657161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40177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239000" y="6600826"/>
            <a:ext cx="1905000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4394B6-6C57-4410-89E4-F0C71A033571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dirty="0" smtClean="0">
                <a:solidFill>
                  <a:srgbClr val="000000"/>
                </a:solidFill>
              </a:rPr>
              <a:t>/102</a:t>
            </a:r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4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239000" y="6600826"/>
            <a:ext cx="1905000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DADB9F-043A-4827-BC8A-D808694C0EE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dirty="0" smtClean="0">
                <a:solidFill>
                  <a:srgbClr val="000000"/>
                </a:solidFill>
              </a:rPr>
              <a:t>/102</a:t>
            </a:r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83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38276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38276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40177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239000" y="6340177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524329" y="6323013"/>
            <a:ext cx="1616075" cy="2905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65B26FF-B401-4602-BAB6-3B5575030BCD}" type="slidenum">
              <a:rPr lang="zh-TW" altLang="en-US" smtClean="0"/>
              <a:pPr/>
              <a:t>‹#›</a:t>
            </a:fld>
            <a:r>
              <a:rPr lang="en-US" altLang="zh-TW" smtClean="0"/>
              <a:t>/102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40177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40177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40177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Freeform 25"/>
          <p:cNvSpPr>
            <a:spLocks/>
          </p:cNvSpPr>
          <p:nvPr/>
        </p:nvSpPr>
        <p:spPr bwMode="gray">
          <a:xfrm>
            <a:off x="95251" y="6446839"/>
            <a:ext cx="8970963" cy="314325"/>
          </a:xfrm>
          <a:custGeom>
            <a:avLst/>
            <a:gdLst/>
            <a:ahLst/>
            <a:cxnLst>
              <a:cxn ang="0">
                <a:pos x="4" y="198"/>
              </a:cxn>
              <a:cxn ang="0">
                <a:pos x="5651" y="198"/>
              </a:cxn>
              <a:cxn ang="0">
                <a:pos x="5646" y="94"/>
              </a:cxn>
              <a:cxn ang="0">
                <a:pos x="1491" y="94"/>
              </a:cxn>
              <a:cxn ang="0">
                <a:pos x="1343" y="2"/>
              </a:cxn>
              <a:cxn ang="0">
                <a:pos x="0" y="0"/>
              </a:cxn>
              <a:cxn ang="0">
                <a:pos x="4" y="198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95251" y="6491288"/>
            <a:ext cx="8975725" cy="279400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5650" y="169"/>
              </a:cxn>
              <a:cxn ang="0">
                <a:pos x="5646" y="95"/>
              </a:cxn>
              <a:cxn ang="0">
                <a:pos x="1478" y="95"/>
              </a:cxn>
              <a:cxn ang="0">
                <a:pos x="1317" y="3"/>
              </a:cxn>
              <a:cxn ang="0">
                <a:pos x="0" y="0"/>
              </a:cxn>
              <a:cxn ang="0">
                <a:pos x="0" y="176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1051" name="Freeform 27" descr="Dark upward diagonal"/>
          <p:cNvSpPr>
            <a:spLocks/>
          </p:cNvSpPr>
          <p:nvPr/>
        </p:nvSpPr>
        <p:spPr bwMode="gray">
          <a:xfrm>
            <a:off x="92076" y="98425"/>
            <a:ext cx="8956675" cy="179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582" y="0"/>
              </a:cxn>
              <a:cxn ang="0">
                <a:pos x="5639" y="45"/>
              </a:cxn>
              <a:cxn ang="0">
                <a:pos x="5636" y="113"/>
              </a:cxn>
              <a:cxn ang="0">
                <a:pos x="0" y="113"/>
              </a:cxn>
              <a:cxn ang="0">
                <a:pos x="0" y="0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92075" y="307976"/>
            <a:ext cx="8955088" cy="938213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92075" y="306388"/>
            <a:ext cx="8955088" cy="836612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95251" y="6723063"/>
            <a:ext cx="8977313" cy="555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sp>
        <p:nvSpPr>
          <p:cNvPr id="1059" name="Freeform 35"/>
          <p:cNvSpPr>
            <a:spLocks/>
          </p:cNvSpPr>
          <p:nvPr/>
        </p:nvSpPr>
        <p:spPr bwMode="gray">
          <a:xfrm>
            <a:off x="6896101" y="1047750"/>
            <a:ext cx="2155825" cy="52388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358" y="0"/>
              </a:cxn>
              <a:cxn ang="0">
                <a:pos x="1356" y="32"/>
              </a:cxn>
              <a:cxn ang="0">
                <a:pos x="60" y="33"/>
              </a:cxn>
              <a:cxn ang="0">
                <a:pos x="0" y="2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38125"/>
            <a:ext cx="6477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38276"/>
            <a:ext cx="82296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048001" y="6311901"/>
            <a:ext cx="17129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830763" y="6323013"/>
            <a:ext cx="23114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endParaRPr lang="en-US" altLang="zh-TW"/>
          </a:p>
        </p:txBody>
      </p:sp>
      <p:pic>
        <p:nvPicPr>
          <p:cNvPr id="1063" name="Picture 39" descr="3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9925" y="404813"/>
            <a:ext cx="863600" cy="647700"/>
          </a:xfrm>
          <a:prstGeom prst="rect">
            <a:avLst/>
          </a:prstGeom>
          <a:noFill/>
        </p:spPr>
      </p:pic>
      <p:pic>
        <p:nvPicPr>
          <p:cNvPr id="1064" name="Picture 40" descr="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56551" y="404813"/>
            <a:ext cx="900113" cy="647700"/>
          </a:xfrm>
          <a:prstGeom prst="rect">
            <a:avLst/>
          </a:prstGeom>
          <a:noFill/>
        </p:spPr>
      </p:pic>
      <p:sp>
        <p:nvSpPr>
          <p:cNvPr id="16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40177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145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29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435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581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859" indent="-342859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861" indent="-285716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2863" indent="-228573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008" indent="-228573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153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298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443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8589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5734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zh-TW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00826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0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D3E9E8"/>
            </a:gs>
            <a:gs pos="50000">
              <a:schemeClr val="tx2"/>
            </a:gs>
            <a:gs pos="100000">
              <a:srgbClr val="D3E9E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1"/>
            <a:ext cx="74152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12876"/>
            <a:ext cx="77724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29460" name="Rectangle 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eaLnBrk="0" hangingPunct="0">
              <a:defRPr kumimoji="0" sz="1400" b="0"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9461" name="Rectangle 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 b="0"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9462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00826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8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5pPr>
      <a:lvl6pPr marL="457145" algn="l" rtl="0" fontAlgn="base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6pPr>
      <a:lvl7pPr marL="914290" algn="l" rtl="0" fontAlgn="base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7pPr>
      <a:lvl8pPr marL="1371435" algn="l" rtl="0" fontAlgn="base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8pPr>
      <a:lvl9pPr marL="1828581" algn="l" rtl="0" fontAlgn="base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9pPr>
    </p:titleStyle>
    <p:bodyStyle>
      <a:lvl1pPr marL="342859" indent="-34285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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kumimoji="1" sz="2800">
          <a:solidFill>
            <a:schemeClr val="tx1"/>
          </a:solidFill>
          <a:latin typeface="+mn-lt"/>
          <a:ea typeface="+mn-ea"/>
        </a:defRPr>
      </a:lvl2pPr>
      <a:lvl3pPr marL="1142863" indent="-22857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008" indent="-22857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153" indent="-22857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298" indent="-228573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443" indent="-228573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8589" indent="-228573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5734" indent="-228573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D3E9E8"/>
            </a:gs>
            <a:gs pos="50000">
              <a:schemeClr val="tx2"/>
            </a:gs>
            <a:gs pos="100000">
              <a:srgbClr val="D3E9E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1"/>
            <a:ext cx="74152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12876"/>
            <a:ext cx="77724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29460" name="Rectangle 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eaLnBrk="0" hangingPunct="0">
              <a:defRPr kumimoji="0" sz="1400" b="0"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9461" name="Rectangle 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 b="0"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00826"/>
            <a:ext cx="1905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0">
                <a:latin typeface="Arial" pitchFamily="34" charset="0"/>
              </a:defRPr>
            </a:lvl1pPr>
          </a:lstStyle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5pPr>
      <a:lvl6pPr marL="457145" algn="l" rtl="0" fontAlgn="base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6pPr>
      <a:lvl7pPr marL="914290" algn="l" rtl="0" fontAlgn="base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7pPr>
      <a:lvl8pPr marL="1371435" algn="l" rtl="0" fontAlgn="base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8pPr>
      <a:lvl9pPr marL="1828581" algn="l" rtl="0" fontAlgn="base">
        <a:spcBef>
          <a:spcPct val="0"/>
        </a:spcBef>
        <a:spcAft>
          <a:spcPct val="0"/>
        </a:spcAft>
        <a:defRPr kumimoji="1" sz="3600" b="1">
          <a:solidFill>
            <a:srgbClr val="CC0066"/>
          </a:solidFill>
          <a:latin typeface="Arial" charset="0"/>
          <a:ea typeface="新細明體" pitchFamily="18" charset="-120"/>
        </a:defRPr>
      </a:lvl9pPr>
    </p:titleStyle>
    <p:bodyStyle>
      <a:lvl1pPr marL="342859" indent="-34285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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kumimoji="1" sz="2800">
          <a:solidFill>
            <a:schemeClr val="tx1"/>
          </a:solidFill>
          <a:latin typeface="+mn-lt"/>
          <a:ea typeface="+mn-ea"/>
        </a:defRPr>
      </a:lvl2pPr>
      <a:lvl3pPr marL="1142863" indent="-22857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008" indent="-22857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153" indent="-22857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298" indent="-228573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443" indent="-228573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8589" indent="-228573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5734" indent="-228573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8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http://www.nownews.com/newspic/1602/i1602477.jpg" TargetMode="External"/><Relationship Id="rId7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3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tw/url?sa=i&amp;rct=j&amp;q=%E5%85%A7%E6%94%BF%E9%83%A8%E6%B6%88%E9%98%B2%E7%BD%B2%E7%AB%B9%E5%B1%B1%E8%A8%93%E7%B7%B4%E4%B8%AD%E5%BF%83&amp;source=images&amp;cd=&amp;docid=zYJqBaLJppKi3M&amp;tbnid=VvtR8sqqu2x3zM:&amp;ved=0CAUQjRw&amp;url=http://en.wikigogo.org/en/66216/&amp;ei=hIDFUYPJA4iYiAeG3YCgCA&amp;psig=AFQjCNEsfHHg6NzBRZKlf4oH00POXTMtQA&amp;ust=1371984304143741" TargetMode="External"/><Relationship Id="rId13" Type="http://schemas.openxmlformats.org/officeDocument/2006/relationships/image" Target="../media/image113.jpe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hyperlink" Target="http://www.google.com.tw/url?sa=i&amp;rct=j&amp;q=%E4%B8%AD%E5%A4%AE%E7%81%BD%E5%AE%B3%E6%87%89%E8%AE%8A%E4%B8%AD%E5%BF%83&amp;source=images&amp;cd=&amp;cad=rja&amp;docid=95MV890mMGgOLM&amp;tbnid=fDOs9LqRstrZjM:&amp;ved=0CAUQjRw&amp;url=http://www.flickr.com/photos/presidentialoffice/7406542342/&amp;ei=i4HFUaPuGO2PiAfhqICoBg&amp;psig=AFQjCNEO0E_0WPXpfA26M8a5-h_TNwwcwQ&amp;ust=1371984577524999" TargetMode="External"/><Relationship Id="rId5" Type="http://schemas.openxmlformats.org/officeDocument/2006/relationships/image" Target="../media/image107.png"/><Relationship Id="rId10" Type="http://schemas.openxmlformats.org/officeDocument/2006/relationships/image" Target="../media/image111.jpeg"/><Relationship Id="rId4" Type="http://schemas.openxmlformats.org/officeDocument/2006/relationships/image" Target="../media/image106.png"/><Relationship Id="rId9" Type="http://schemas.openxmlformats.org/officeDocument/2006/relationships/image" Target="../media/image110.jpeg"/><Relationship Id="rId14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9.jpeg"/><Relationship Id="rId7" Type="http://schemas.openxmlformats.org/officeDocument/2006/relationships/image" Target="../media/image122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hyperlink" Target="http://tc.nfa.gov.tw/images/intro/intro_map_11.jpg" TargetMode="External"/><Relationship Id="rId4" Type="http://schemas.openxmlformats.org/officeDocument/2006/relationships/image" Target="../media/image12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lickr.com/photos/avant1997/1523303793/" TargetMode="Externa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7" Type="http://schemas.openxmlformats.org/officeDocument/2006/relationships/image" Target="../media/image158.wmf"/><Relationship Id="rId2" Type="http://schemas.openxmlformats.org/officeDocument/2006/relationships/image" Target="../media/image15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hyperlink" Target="https://140.111.1.213/Main.mvc/IndexNotLogin" TargetMode="Externa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628800"/>
            <a:ext cx="8568952" cy="1470025"/>
          </a:xfrm>
        </p:spPr>
        <p:txBody>
          <a:bodyPr/>
          <a:lstStyle/>
          <a:p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災害管理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15816" y="5229200"/>
            <a:ext cx="6408712" cy="863922"/>
          </a:xfrm>
        </p:spPr>
        <p:txBody>
          <a:bodyPr/>
          <a:lstStyle/>
          <a:p>
            <a:r>
              <a:rPr lang="zh-TW" altLang="en-US" sz="2000" b="0" dirty="0" smtClean="0">
                <a:latin typeface="微軟正黑體" pitchFamily="34" charset="-120"/>
                <a:ea typeface="微軟正黑體" pitchFamily="34" charset="-120"/>
              </a:rPr>
              <a:t>來源資料</a:t>
            </a:r>
            <a:r>
              <a:rPr lang="en-US" altLang="zh-TW" sz="2000" b="0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2000" b="0" dirty="0" smtClean="0">
                <a:latin typeface="微軟正黑體" pitchFamily="34" charset="-120"/>
                <a:ea typeface="微軟正黑體" pitchFamily="34" charset="-120"/>
              </a:rPr>
              <a:t>李文正博士 </a:t>
            </a:r>
            <a:endParaRPr lang="en-US" altLang="zh-TW" sz="2000" b="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0" dirty="0" smtClean="0">
                <a:latin typeface="微軟正黑體" pitchFamily="34" charset="-120"/>
                <a:ea typeface="微軟正黑體" pitchFamily="34" charset="-120"/>
              </a:rPr>
              <a:t>                 前教育部</a:t>
            </a:r>
            <a:r>
              <a:rPr lang="zh-TW" altLang="en-US" sz="2000" b="0" dirty="0">
                <a:latin typeface="微軟正黑體" pitchFamily="34" charset="-120"/>
                <a:ea typeface="微軟正黑體" pitchFamily="34" charset="-120"/>
              </a:rPr>
              <a:t>防災科技教育計畫執行祕書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32139" y="404814"/>
            <a:ext cx="574675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200" b="1">
                <a:ea typeface="新細明體" pitchFamily="18" charset="-120"/>
              </a:rPr>
              <a:t>2</a:t>
            </a:r>
            <a:endParaRPr lang="en-US" altLang="zh-TW" sz="2200" b="1" dirty="0">
              <a:ea typeface="新細明體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A7D57-5CDD-4F6E-B50F-64A9FBA35B27}" type="slidenum">
              <a:rPr lang="zh-TW" altLang="en-US" smtClean="0"/>
              <a:pPr/>
              <a:t>1</a:t>
            </a:fld>
            <a:r>
              <a:rPr lang="en-US" altLang="zh-TW" smtClean="0"/>
              <a:t>/102</a:t>
            </a:r>
            <a:endParaRPr lang="en-US" altLang="zh-TW" dirty="0"/>
          </a:p>
        </p:txBody>
      </p:sp>
      <p:sp>
        <p:nvSpPr>
          <p:cNvPr id="2" name="矩形 1"/>
          <p:cNvSpPr/>
          <p:nvPr/>
        </p:nvSpPr>
        <p:spPr>
          <a:xfrm>
            <a:off x="2286000" y="3393690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100000"/>
              </a:spcBef>
            </a:pPr>
            <a:r>
              <a:rPr lang="zh-TW" altLang="en-US" sz="3600" b="1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吳 明 淏 </a:t>
            </a:r>
            <a:r>
              <a:rPr lang="zh-TW" altLang="en-US" b="1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教授</a:t>
            </a:r>
          </a:p>
          <a:p>
            <a:pPr algn="ctr">
              <a:spcBef>
                <a:spcPct val="50000"/>
              </a:spcBef>
            </a:pPr>
            <a:r>
              <a:rPr lang="zh-TW" altLang="en-US" b="1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國立高雄大學防災工程研究室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 idx="4294967295"/>
          </p:nvPr>
        </p:nvSpPr>
        <p:spPr>
          <a:xfrm>
            <a:off x="76200" y="76200"/>
            <a:ext cx="8229600" cy="909638"/>
          </a:xfrm>
        </p:spPr>
        <p:txBody>
          <a:bodyPr/>
          <a:lstStyle/>
          <a:p>
            <a:r>
              <a:rPr lang="zh-TW" altLang="en-US" sz="2800">
                <a:solidFill>
                  <a:srgbClr val="9900CC"/>
                </a:solidFill>
                <a:latin typeface="微軟正黑體" pitchFamily="34" charset="-120"/>
                <a:ea typeface="微軟正黑體" pitchFamily="34" charset="-120"/>
              </a:rPr>
              <a:t>中國北京</a:t>
            </a:r>
            <a:r>
              <a:rPr lang="en-US" altLang="zh-TW" sz="2800">
                <a:solidFill>
                  <a:srgbClr val="9900CC"/>
                </a:solidFill>
                <a:latin typeface="微軟正黑體" pitchFamily="34" charset="-120"/>
                <a:ea typeface="微軟正黑體" pitchFamily="34" charset="-120"/>
              </a:rPr>
              <a:t>0721</a:t>
            </a:r>
            <a:r>
              <a:rPr lang="zh-TW" altLang="en-US" sz="2800">
                <a:solidFill>
                  <a:srgbClr val="9900CC"/>
                </a:solidFill>
                <a:latin typeface="微軟正黑體" pitchFamily="34" charset="-120"/>
                <a:ea typeface="微軟正黑體" pitchFamily="34" charset="-120"/>
              </a:rPr>
              <a:t>暴雨</a:t>
            </a:r>
          </a:p>
        </p:txBody>
      </p:sp>
      <p:sp>
        <p:nvSpPr>
          <p:cNvPr id="13315" name="文字方塊 3"/>
          <p:cNvSpPr txBox="1">
            <a:spLocks noChangeArrowheads="1"/>
          </p:cNvSpPr>
          <p:nvPr/>
        </p:nvSpPr>
        <p:spPr bwMode="auto">
          <a:xfrm>
            <a:off x="4572001" y="6237288"/>
            <a:ext cx="2303463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12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( 07/21 10:00~07/22 06:00 )</a:t>
            </a:r>
            <a:endParaRPr kumimoji="0" lang="zh-TW" altLang="en-US" sz="120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316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t="2237" r="4773" b="11282"/>
          <a:stretch>
            <a:fillRect/>
          </a:stretch>
        </p:blipFill>
        <p:spPr bwMode="auto">
          <a:xfrm>
            <a:off x="4591050" y="1828800"/>
            <a:ext cx="432435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文字方塊 3"/>
          <p:cNvSpPr txBox="1">
            <a:spLocks noChangeArrowheads="1"/>
          </p:cNvSpPr>
          <p:nvPr/>
        </p:nvSpPr>
        <p:spPr bwMode="auto">
          <a:xfrm>
            <a:off x="468314" y="981075"/>
            <a:ext cx="7920037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marL="177800" indent="-1778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kumimoji="0" lang="zh-TW" altLang="en-US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北京</a:t>
            </a:r>
            <a:r>
              <a:rPr kumimoji="0" lang="zh-TW" altLang="zh-TW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市防汛抗旱指揮部通報：全市因</a:t>
            </a:r>
            <a:r>
              <a:rPr kumimoji="0" lang="zh-TW" altLang="en-US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雨</a:t>
            </a:r>
            <a:r>
              <a:rPr kumimoji="0" lang="zh-TW" altLang="zh-TW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災造成</a:t>
            </a:r>
            <a:r>
              <a:rPr kumimoji="0" lang="zh-TW" altLang="zh-TW" sz="2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直接經濟損失</a:t>
            </a:r>
            <a:r>
              <a:rPr kumimoji="0" lang="en-US" altLang="zh-TW" sz="2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116.4</a:t>
            </a:r>
            <a:r>
              <a:rPr kumimoji="0" lang="zh-TW" altLang="zh-TW" sz="2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億</a:t>
            </a:r>
            <a:r>
              <a:rPr kumimoji="0" lang="zh-TW" altLang="en-US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人民幣</a:t>
            </a:r>
            <a:r>
              <a:rPr kumimoji="0" lang="zh-TW" altLang="zh-TW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。</a:t>
            </a:r>
            <a:r>
              <a:rPr kumimoji="0" lang="zh-TW" altLang="en-US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房山區受災人口約</a:t>
            </a:r>
            <a:r>
              <a:rPr kumimoji="0" lang="en-US" altLang="zh-TW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80</a:t>
            </a:r>
            <a:r>
              <a:rPr kumimoji="0" lang="zh-TW" altLang="en-US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萬人，</a:t>
            </a:r>
            <a:r>
              <a:rPr kumimoji="0" lang="zh-TW" altLang="zh-TW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經濟損失</a:t>
            </a:r>
            <a:r>
              <a:rPr kumimoji="0" lang="zh-TW" altLang="en-US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超過</a:t>
            </a:r>
            <a:r>
              <a:rPr kumimoji="0" lang="en-US" altLang="zh-TW" sz="2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50</a:t>
            </a:r>
            <a:r>
              <a:rPr kumimoji="0" lang="zh-TW" altLang="zh-TW" sz="2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億</a:t>
            </a:r>
            <a:r>
              <a:rPr kumimoji="0" lang="zh-TW" altLang="en-US" sz="2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人民幣</a:t>
            </a:r>
            <a:r>
              <a:rPr kumimoji="0" lang="zh-TW" altLang="en-US" sz="20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，為最嚴重受災區。</a:t>
            </a:r>
            <a:endParaRPr kumimoji="0" lang="en-US" altLang="zh-TW" sz="200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13318" name="矩形 8"/>
          <p:cNvSpPr>
            <a:spLocks noChangeArrowheads="1"/>
          </p:cNvSpPr>
          <p:nvPr/>
        </p:nvSpPr>
        <p:spPr bwMode="auto">
          <a:xfrm>
            <a:off x="468314" y="2133601"/>
            <a:ext cx="37433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marL="177779" indent="-177779">
              <a:buFont typeface="Arial" pitchFamily="34" charset="0"/>
              <a:buChar char="•"/>
            </a:pPr>
            <a:r>
              <a:rPr lang="zh-TW" altLang="en-US" sz="20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北京市防汛抗旱指揮部公布，全市</a:t>
            </a:r>
            <a:r>
              <a:rPr lang="zh-TW" altLang="zh-TW" sz="20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共</a:t>
            </a:r>
            <a:r>
              <a:rPr lang="en-US" altLang="zh-TW" sz="2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77</a:t>
            </a:r>
            <a:r>
              <a:rPr lang="zh-TW" altLang="en-US" sz="2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人死亡</a:t>
            </a:r>
            <a:r>
              <a:rPr lang="zh-TW" altLang="en-US" sz="20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，主因為溺水、觸電。</a:t>
            </a:r>
            <a:endParaRPr lang="en-US" altLang="zh-TW" sz="20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319" name="文字方塊 4"/>
          <p:cNvSpPr txBox="1">
            <a:spLocks noChangeArrowheads="1"/>
          </p:cNvSpPr>
          <p:nvPr/>
        </p:nvSpPr>
        <p:spPr bwMode="auto">
          <a:xfrm>
            <a:off x="7315200" y="6140450"/>
            <a:ext cx="172878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1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資料來源：</a:t>
            </a:r>
            <a:r>
              <a:rPr kumimoji="0" lang="en-US" altLang="zh-TW" sz="1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1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1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北京市防汛抗旱指揮部</a:t>
            </a:r>
            <a:endParaRPr kumimoji="0" lang="zh-TW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32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953000"/>
            <a:ext cx="21701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圖片 1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18859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圖片 1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53000"/>
            <a:ext cx="1730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圖片 1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1730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8313" y="333375"/>
            <a:ext cx="8207375" cy="6048375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kumimoji="1" lang="zh-TW" altLang="zh-TW" sz="28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從此次</a:t>
            </a:r>
            <a:r>
              <a:rPr kumimoji="1" lang="en-US" altLang="zh-TW" sz="28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0327</a:t>
            </a:r>
            <a:r>
              <a:rPr kumimoji="1" lang="zh-TW" altLang="zh-TW" sz="28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地震應變若干學校處理過程顯示仍有下述幾個面向需再強化，包括：</a:t>
            </a:r>
            <a:endParaRPr kumimoji="1" lang="en-US" altLang="zh-TW" sz="28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1" lang="zh-TW" altLang="zh-TW" sz="28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地震發生時，未先就地做緊急避難身體保護動作，即驚聲尖叫往外奔逃；</a:t>
            </a:r>
            <a:endParaRPr kumimoji="1" lang="en-US" altLang="zh-TW" sz="2800" b="1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1" lang="zh-TW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學校組織未即時轉變為緊急應變編組；</a:t>
            </a:r>
            <a:endParaRPr kumimoji="1" lang="en-US" altLang="zh-TW" sz="28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1" lang="zh-TW" altLang="zh-TW" sz="28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指揮官</a:t>
            </a:r>
            <a:r>
              <a:rPr kumimoji="1" lang="en-US" altLang="zh-TW" sz="28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zh-TW" sz="28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校長或代理人</a:t>
            </a:r>
            <a:r>
              <a:rPr kumimoji="1" lang="en-US" altLang="zh-TW" sz="28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1" lang="zh-TW" altLang="zh-TW" sz="28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未判斷是否進行疏散；</a:t>
            </a:r>
            <a:endParaRPr kumimoji="1" lang="en-US" altLang="zh-TW" sz="2800" b="1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1" lang="zh-TW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導師</a:t>
            </a:r>
            <a:r>
              <a:rPr kumimoji="1" lang="en-US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或科任老師</a:t>
            </a:r>
            <a:r>
              <a:rPr kumimoji="1" lang="en-US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1" lang="zh-TW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對避難疏散程序不夠熟練；</a:t>
            </a:r>
            <a:endParaRPr kumimoji="1" lang="en-US" altLang="zh-TW" sz="28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1" lang="zh-TW" altLang="zh-TW" sz="28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安全防護組未於震後巡視校園，進行建物與設施之安全檢查；</a:t>
            </a:r>
            <a:endParaRPr kumimoji="1" lang="en-US" altLang="zh-TW" sz="2800" b="1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1" lang="zh-TW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通報組未主動發佈處理訊息，讓家長安心</a:t>
            </a:r>
            <a:r>
              <a:rPr kumimoji="1" lang="en-US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致使關切電話大量湧入，癱瘓總機</a:t>
            </a:r>
            <a:r>
              <a:rPr kumimoji="1" lang="en-US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1" lang="zh-TW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；</a:t>
            </a:r>
            <a:endParaRPr kumimoji="1" lang="en-US" altLang="zh-TW" sz="28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1" lang="zh-TW" altLang="zh-TW" sz="28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召開檢討會議，修正有關作為。</a:t>
            </a:r>
            <a:endParaRPr kumimoji="1" lang="zh-TW" altLang="en-US" sz="2800" b="1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100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33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Text Box 2"/>
          <p:cNvSpPr txBox="1">
            <a:spLocks noChangeArrowheads="1"/>
          </p:cNvSpPr>
          <p:nvPr/>
        </p:nvSpPr>
        <p:spPr bwMode="auto">
          <a:xfrm>
            <a:off x="125413" y="290736"/>
            <a:ext cx="30146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4400" b="1">
                <a:solidFill>
                  <a:srgbClr val="FFFFFF"/>
                </a:solidFill>
                <a:latin typeface="微軟正黑體" pitchFamily="34" charset="-120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七、</a:t>
            </a:r>
            <a:r>
              <a:rPr lang="zh-TW" altLang="en-US" dirty="0"/>
              <a:t>結語</a:t>
            </a:r>
          </a:p>
        </p:txBody>
      </p:sp>
      <p:sp>
        <p:nvSpPr>
          <p:cNvPr id="99331" name="Text Box 4"/>
          <p:cNvSpPr txBox="1">
            <a:spLocks noChangeArrowheads="1"/>
          </p:cNvSpPr>
          <p:nvPr/>
        </p:nvSpPr>
        <p:spPr bwMode="auto">
          <a:xfrm>
            <a:off x="125288" y="1264224"/>
            <a:ext cx="8839200" cy="539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marL="357188" indent="-357188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臺灣屬高災害潛勢地區，必須加強推動防救災工作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。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災害防治是一項整體性、跨領域及研究應與實務密切結合的長期工作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，才能發揮最大功效。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自災害防救法公佈實施以來，我國災害防救的工作，已邁入依法行政、權責分明並且可因應地方制度法的法制化時代。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臺灣近年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積極推動防救災工作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，並有顯著成效，新思維的防災科技研發工作，由</a:t>
            </a:r>
            <a:r>
              <a:rPr lang="zh-TW" altLang="en-US" sz="2800" b="1" dirty="0">
                <a:solidFill>
                  <a:srgbClr val="990000"/>
                </a:solidFill>
                <a:ea typeface="標楷體" pitchFamily="65" charset="-120"/>
              </a:rPr>
              <a:t>下一棒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接手。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氣候變遷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是全球性議題，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極端氣候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事件也常有全球性影響，並可能對臺灣社會、經濟產生衝擊，應透過跨領域密切合作深入探討。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101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24076" y="2492896"/>
            <a:ext cx="4895850" cy="175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5400" dirty="0">
                <a:solidFill>
                  <a:srgbClr val="CC0000"/>
                </a:solidFill>
                <a:ea typeface="標楷體" pitchFamily="65" charset="-120"/>
              </a:rPr>
              <a:t>防災重於救災</a:t>
            </a:r>
          </a:p>
          <a:p>
            <a:pPr algn="ctr" eaLnBrk="1" hangingPunct="1"/>
            <a:r>
              <a:rPr kumimoji="0" lang="zh-TW" altLang="en-US" sz="5400" dirty="0">
                <a:solidFill>
                  <a:srgbClr val="CC0000"/>
                </a:solidFill>
                <a:ea typeface="標楷體" pitchFamily="65" charset="-120"/>
              </a:rPr>
              <a:t>教育取代教訓</a:t>
            </a:r>
          </a:p>
        </p:txBody>
      </p:sp>
      <p:sp>
        <p:nvSpPr>
          <p:cNvPr id="114700" name="Rectangle 6"/>
          <p:cNvSpPr>
            <a:spLocks noChangeArrowheads="1"/>
          </p:cNvSpPr>
          <p:nvPr/>
        </p:nvSpPr>
        <p:spPr bwMode="auto">
          <a:xfrm>
            <a:off x="107505" y="5837262"/>
            <a:ext cx="5292725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r>
              <a:rPr lang="zh-TW" altLang="en-US" sz="2000" b="1" dirty="0">
                <a:solidFill>
                  <a:srgbClr val="006600"/>
                </a:solidFill>
                <a:latin typeface="Arial" pitchFamily="34" charset="0"/>
                <a:ea typeface="標楷體" pitchFamily="65" charset="-120"/>
              </a:rPr>
              <a:t>防災教育</a:t>
            </a:r>
            <a:r>
              <a:rPr lang="en-US" altLang="zh-TW" sz="2000" b="1" dirty="0">
                <a:solidFill>
                  <a:srgbClr val="006600"/>
                </a:solidFill>
                <a:latin typeface="Arial" pitchFamily="34" charset="0"/>
                <a:ea typeface="標楷體" pitchFamily="65" charset="-120"/>
              </a:rPr>
              <a:t>@</a:t>
            </a:r>
            <a:r>
              <a:rPr lang="zh-TW" altLang="en-US" sz="2000" b="1" dirty="0">
                <a:solidFill>
                  <a:srgbClr val="006600"/>
                </a:solidFill>
                <a:latin typeface="Arial" pitchFamily="34" charset="0"/>
                <a:ea typeface="標楷體" pitchFamily="65" charset="-120"/>
              </a:rPr>
              <a:t>數位平台</a:t>
            </a:r>
            <a:r>
              <a:rPr lang="en-US" altLang="zh-TW" sz="2000" b="1" dirty="0">
                <a:solidFill>
                  <a:srgbClr val="006600"/>
                </a:solidFill>
                <a:latin typeface="Arial" pitchFamily="34" charset="0"/>
                <a:ea typeface="標楷體" pitchFamily="65" charset="-120"/>
              </a:rPr>
              <a:t>(http://disaster.edu.tw/)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102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2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 idx="4294967295"/>
          </p:nvPr>
        </p:nvSpPr>
        <p:spPr>
          <a:xfrm>
            <a:off x="76200" y="76200"/>
            <a:ext cx="6084888" cy="908050"/>
          </a:xfrm>
        </p:spPr>
        <p:txBody>
          <a:bodyPr/>
          <a:lstStyle/>
          <a:p>
            <a:r>
              <a:rPr lang="zh-TW" altLang="en-US" sz="2400" b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中國北京市暴雨事件</a:t>
            </a:r>
            <a:r>
              <a:rPr lang="en-US" altLang="zh-TW" sz="2400" b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2400" b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降雨特性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14" y="1760438"/>
            <a:ext cx="4511675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矩形 3"/>
          <p:cNvSpPr>
            <a:spLocks noChangeArrowheads="1"/>
          </p:cNvSpPr>
          <p:nvPr/>
        </p:nvSpPr>
        <p:spPr bwMode="auto">
          <a:xfrm>
            <a:off x="209402" y="980728"/>
            <a:ext cx="1338262" cy="388938"/>
          </a:xfrm>
          <a:prstGeom prst="rect">
            <a:avLst/>
          </a:prstGeom>
          <a:solidFill>
            <a:srgbClr val="0000CC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9" tIns="45715" rIns="91429" bIns="45715" anchor="ctr"/>
          <a:lstStyle/>
          <a:p>
            <a:pPr algn="ctr"/>
            <a:r>
              <a:rPr lang="zh-TW" altLang="zh-TW" sz="2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雨量大</a:t>
            </a:r>
            <a:endParaRPr lang="zh-TW" altLang="en-US" sz="2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341" name="矩形 4"/>
          <p:cNvSpPr>
            <a:spLocks noChangeArrowheads="1"/>
          </p:cNvSpPr>
          <p:nvPr/>
        </p:nvSpPr>
        <p:spPr bwMode="auto">
          <a:xfrm>
            <a:off x="179512" y="3192463"/>
            <a:ext cx="1905000" cy="388937"/>
          </a:xfrm>
          <a:prstGeom prst="rect">
            <a:avLst/>
          </a:prstGeom>
          <a:solidFill>
            <a:srgbClr val="0000CC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9" tIns="45715" rIns="91429" bIns="45715" anchor="ctr"/>
          <a:lstStyle/>
          <a:p>
            <a:pPr algn="ctr"/>
            <a:r>
              <a:rPr lang="zh-TW" alt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短延時強降雨</a:t>
            </a:r>
          </a:p>
        </p:txBody>
      </p:sp>
      <p:sp>
        <p:nvSpPr>
          <p:cNvPr id="14342" name="矩形 5"/>
          <p:cNvSpPr>
            <a:spLocks noChangeArrowheads="1"/>
          </p:cNvSpPr>
          <p:nvPr/>
        </p:nvSpPr>
        <p:spPr bwMode="auto">
          <a:xfrm>
            <a:off x="188914" y="5021263"/>
            <a:ext cx="1411287" cy="388937"/>
          </a:xfrm>
          <a:prstGeom prst="rect">
            <a:avLst/>
          </a:prstGeom>
          <a:solidFill>
            <a:srgbClr val="0000CC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9" tIns="45715" rIns="91429" bIns="45715" anchor="ctr"/>
          <a:lstStyle/>
          <a:p>
            <a:pPr algn="ctr"/>
            <a:r>
              <a:rPr lang="zh-TW" alt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範圍廣</a:t>
            </a:r>
          </a:p>
        </p:txBody>
      </p:sp>
      <p:sp>
        <p:nvSpPr>
          <p:cNvPr id="14346" name="文字方塊 9"/>
          <p:cNvSpPr txBox="1">
            <a:spLocks noChangeArrowheads="1"/>
          </p:cNvSpPr>
          <p:nvPr/>
        </p:nvSpPr>
        <p:spPr bwMode="auto">
          <a:xfrm>
            <a:off x="1752600" y="1056928"/>
            <a:ext cx="3240088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14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( 07/21 10:00~07/22 06:00</a:t>
            </a:r>
            <a:r>
              <a:rPr kumimoji="0" lang="zh-TW" altLang="en-US" sz="14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kumimoji="0" lang="en-US" altLang="zh-TW" sz="14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20hrs )</a:t>
            </a:r>
            <a:endParaRPr kumimoji="0" lang="zh-TW" altLang="en-US" sz="140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8914" y="1484785"/>
            <a:ext cx="4154487" cy="141576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全市平均降雨量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170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毫米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，城區平均降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雨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量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215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毫米</a:t>
            </a:r>
            <a:r>
              <a:rPr lang="zh-TW" altLang="zh-TW" b="1" dirty="0">
                <a:solidFill>
                  <a:srgbClr val="FFFFFF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>
              <a:solidFill>
                <a:srgbClr val="FFFFFF">
                  <a:lumMod val="75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最大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累積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降雨量出現在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房山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區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河北鎮</a:t>
            </a:r>
            <a:r>
              <a:rPr lang="zh-TW" altLang="zh-TW" b="1" dirty="0">
                <a:solidFill>
                  <a:srgbClr val="FFFFFF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達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460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毫米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，破歷史記錄。</a:t>
            </a:r>
            <a:endParaRPr lang="en-US" altLang="zh-TW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1400" b="1" dirty="0">
                <a:solidFill>
                  <a:srgbClr val="9900CC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1400" b="1" dirty="0">
                <a:solidFill>
                  <a:srgbClr val="9900CC"/>
                </a:solidFill>
                <a:latin typeface="微軟正黑體" pitchFamily="34" charset="-120"/>
                <a:ea typeface="微軟正黑體" pitchFamily="34" charset="-120"/>
              </a:rPr>
              <a:t>1951</a:t>
            </a:r>
            <a:r>
              <a:rPr lang="zh-TW" altLang="zh-TW" sz="1400" b="1" dirty="0">
                <a:solidFill>
                  <a:srgbClr val="9900CC"/>
                </a:solidFill>
                <a:latin typeface="微軟正黑體" pitchFamily="34" charset="-120"/>
                <a:ea typeface="微軟正黑體" pitchFamily="34" charset="-120"/>
              </a:rPr>
              <a:t>年以來最大降雨量為朝陽</a:t>
            </a:r>
            <a:r>
              <a:rPr lang="zh-TW" altLang="en-US" sz="1400" b="1" dirty="0">
                <a:solidFill>
                  <a:srgbClr val="9900CC"/>
                </a:solidFill>
                <a:latin typeface="微軟正黑體" pitchFamily="34" charset="-120"/>
                <a:ea typeface="微軟正黑體" pitchFamily="34" charset="-120"/>
              </a:rPr>
              <a:t>區</a:t>
            </a:r>
            <a:r>
              <a:rPr lang="en-US" altLang="zh-TW" sz="1400" b="1" dirty="0">
                <a:solidFill>
                  <a:srgbClr val="9900CC"/>
                </a:solidFill>
                <a:latin typeface="微軟正黑體" pitchFamily="34" charset="-120"/>
                <a:ea typeface="微軟正黑體" pitchFamily="34" charset="-120"/>
              </a:rPr>
              <a:t>418.4</a:t>
            </a:r>
            <a:r>
              <a:rPr lang="zh-TW" altLang="zh-TW" sz="1400" b="1" dirty="0">
                <a:solidFill>
                  <a:srgbClr val="9900CC"/>
                </a:solidFill>
                <a:latin typeface="微軟正黑體" pitchFamily="34" charset="-120"/>
                <a:ea typeface="微軟正黑體" pitchFamily="34" charset="-120"/>
              </a:rPr>
              <a:t>毫米）</a:t>
            </a:r>
            <a:endParaRPr lang="zh-TW" altLang="en-US" sz="1400" b="1" dirty="0">
              <a:solidFill>
                <a:srgbClr val="99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6024" y="3717033"/>
            <a:ext cx="4127376" cy="120031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降雨區出現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40~80 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毫米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小時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全市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最強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時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雨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量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出現在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平谷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區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時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~21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時達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毫米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小時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。強降雨持續近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小時</a:t>
            </a:r>
            <a:r>
              <a:rPr lang="zh-TW" altLang="zh-TW" b="1" dirty="0">
                <a:solidFill>
                  <a:srgbClr val="FFFFFF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歷時之長也是歷史罕見。</a:t>
            </a:r>
          </a:p>
        </p:txBody>
      </p:sp>
      <p:sp>
        <p:nvSpPr>
          <p:cNvPr id="4" name="矩形 3"/>
          <p:cNvSpPr/>
          <p:nvPr/>
        </p:nvSpPr>
        <p:spPr>
          <a:xfrm>
            <a:off x="179513" y="5517232"/>
            <a:ext cx="4119209" cy="92332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全市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90%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以上的區域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累積降雨量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100~250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毫米以上。受災面積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約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16,000</a:t>
            </a:r>
            <a:r>
              <a:rPr lang="zh-TW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平方公里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0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矩形 2"/>
          <p:cNvSpPr>
            <a:spLocks noChangeArrowheads="1"/>
          </p:cNvSpPr>
          <p:nvPr/>
        </p:nvSpPr>
        <p:spPr bwMode="auto">
          <a:xfrm>
            <a:off x="395288" y="765176"/>
            <a:ext cx="8353425" cy="40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zh-TW" sz="24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北京一雜誌社社長溺死車內</a:t>
            </a:r>
            <a:endParaRPr lang="en-US" altLang="zh-TW" sz="2400" b="1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en-US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日晚的暴雨，導致北京廣渠門橋下積水深達</a:t>
            </a:r>
            <a:r>
              <a:rPr lang="en-US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米，</a:t>
            </a:r>
            <a:r>
              <a:rPr lang="en-US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輛汽車被困水中，其中一輛越野車車主來自江蘇常州的丁先生不幸溺水身亡。</a:t>
            </a:r>
          </a:p>
          <a:p>
            <a:pPr algn="just"/>
            <a:r>
              <a:rPr lang="zh-TW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據大陸媒體報導，丁先生名叫丁志健，是《阿阿熊》雜誌社社長，晚上</a:t>
            </a:r>
            <a:r>
              <a:rPr lang="en-US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點左右，已經下班回家的丁志健，突然接到單位「有事」的電話，就立即開車回單位。</a:t>
            </a:r>
          </a:p>
          <a:p>
            <a:pPr algn="just"/>
            <a:r>
              <a:rPr lang="zh-TW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在經過廣渠門橋下時，因路面嚴重積水，汽車熄火，和其他車輛一起困在水中。</a:t>
            </a:r>
            <a:r>
              <a:rPr lang="zh-TW" altLang="zh-TW" sz="2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由於橋下地勢低窪，積水迅速上漲到</a:t>
            </a:r>
            <a:r>
              <a:rPr lang="en-US" altLang="zh-TW" sz="2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zh-TW" sz="2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米多，並將他的越野車淹沒，丁志健怎麼都打不開車門。</a:t>
            </a:r>
          </a:p>
          <a:p>
            <a:pPr algn="just"/>
            <a:r>
              <a:rPr lang="zh-TW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危急之下，他想盡辦法自救，還用頭、腳去撞踹玻璃；但</a:t>
            </a:r>
            <a:r>
              <a:rPr lang="zh-TW" altLang="zh-TW" sz="2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頭、腳都破了，也沒有撞得開</a:t>
            </a:r>
            <a:r>
              <a:rPr lang="zh-TW" altLang="zh-TW" sz="20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。最後，已無力氣的他停止了呼吸，</a:t>
            </a:r>
            <a:r>
              <a:rPr lang="zh-TW" altLang="zh-TW" sz="2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救援人員發現他時他已經「直挺」車內。</a:t>
            </a:r>
          </a:p>
        </p:txBody>
      </p:sp>
      <p:sp>
        <p:nvSpPr>
          <p:cNvPr id="4" name="矩形 3"/>
          <p:cNvSpPr/>
          <p:nvPr/>
        </p:nvSpPr>
        <p:spPr>
          <a:xfrm>
            <a:off x="325760" y="116632"/>
            <a:ext cx="8494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pPr algn="ctr">
              <a:defRPr/>
            </a:pP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~~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防災</a:t>
            </a:r>
            <a:r>
              <a:rPr lang="zh-TW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知識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絕對</a:t>
            </a:r>
            <a:r>
              <a:rPr lang="zh-TW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要有，但最好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備而不用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~~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8479" r="4036" b="7982"/>
          <a:stretch>
            <a:fillRect/>
          </a:stretch>
        </p:blipFill>
        <p:spPr bwMode="auto">
          <a:xfrm>
            <a:off x="5518150" y="4895850"/>
            <a:ext cx="33020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网友微博照片显示立水桥南，路边小区的车辆被淹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6" y="4884861"/>
            <a:ext cx="2286000" cy="1705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7242781-28557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08" y="4884861"/>
            <a:ext cx="2324210" cy="1712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矩形 1"/>
          <p:cNvSpPr>
            <a:spLocks noChangeArrowheads="1"/>
          </p:cNvSpPr>
          <p:nvPr/>
        </p:nvSpPr>
        <p:spPr bwMode="auto">
          <a:xfrm>
            <a:off x="2051050" y="6453189"/>
            <a:ext cx="144145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/>
            <a:r>
              <a:rPr kumimoji="0" lang="en-US" altLang="zh-TW" b="1">
                <a:solidFill>
                  <a:srgbClr val="660066"/>
                </a:solidFill>
                <a:ea typeface="微軟正黑體" pitchFamily="34" charset="-120"/>
                <a:cs typeface="Arial" pitchFamily="34" charset="0"/>
              </a:rPr>
              <a:t>77</a:t>
            </a:r>
            <a:r>
              <a:rPr kumimoji="0" lang="zh-TW" altLang="zh-TW" b="1">
                <a:solidFill>
                  <a:srgbClr val="660066"/>
                </a:solidFill>
                <a:ea typeface="微軟正黑體" pitchFamily="34" charset="-120"/>
                <a:cs typeface="Arial" pitchFamily="34" charset="0"/>
              </a:rPr>
              <a:t>人死亡</a:t>
            </a:r>
            <a:endParaRPr lang="zh-TW" altLang="en-US" b="1">
              <a:solidFill>
                <a:srgbClr val="660066"/>
              </a:solidFill>
              <a:latin typeface="Times New Roman" pitchFamily="18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104A5C-F9E4-439B-8072-AD63189F92BC}" type="slidenum">
              <a:rPr lang="zh-TW" altLang="en-US" smtClean="0"/>
              <a:pPr/>
              <a:t>12</a:t>
            </a:fld>
            <a:r>
              <a:rPr lang="en-US" altLang="zh-TW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21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0013" y="1228726"/>
            <a:ext cx="5157787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Clr>
                <a:srgbClr val="0000CC"/>
              </a:buClr>
              <a:buFont typeface="Wingdings" pitchFamily="2" charset="2"/>
              <a:buChar char="Ø"/>
              <a:defRPr/>
            </a:pPr>
            <a:r>
              <a:rPr lang="zh-TW" altLang="en-US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人口</a:t>
            </a:r>
            <a:r>
              <a:rPr lang="en-US" altLang="zh-TW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: </a:t>
            </a:r>
            <a:r>
              <a:rPr lang="en-US" altLang="zh-TW" sz="2800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23</a:t>
            </a:r>
            <a:r>
              <a:rPr lang="en-US" altLang="zh-TW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millions</a:t>
            </a:r>
            <a:r>
              <a:rPr lang="en-US" altLang="zh-TW" b="1" dirty="0" smtClean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 </a:t>
            </a:r>
          </a:p>
          <a:p>
            <a:pPr eaLnBrk="1" hangingPunct="1">
              <a:spcBef>
                <a:spcPts val="1200"/>
              </a:spcBef>
              <a:buClr>
                <a:srgbClr val="0000CC"/>
              </a:buClr>
              <a:buFont typeface="Wingdings" pitchFamily="2" charset="2"/>
              <a:buChar char="Ø"/>
              <a:defRPr/>
            </a:pPr>
            <a:r>
              <a:rPr lang="zh-TW" altLang="en-US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土地總面積</a:t>
            </a:r>
            <a:r>
              <a:rPr lang="en-US" altLang="zh-TW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: </a:t>
            </a:r>
            <a:r>
              <a:rPr lang="en-US" altLang="zh-TW" sz="2800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36,000</a:t>
            </a:r>
            <a:r>
              <a:rPr lang="en-US" altLang="zh-TW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km</a:t>
            </a:r>
            <a:r>
              <a:rPr lang="en-US" altLang="zh-TW" sz="2800" b="1" baseline="30000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2</a:t>
            </a:r>
            <a:r>
              <a:rPr lang="en-US" altLang="zh-TW" b="1" dirty="0" smtClean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</a:t>
            </a:r>
          </a:p>
          <a:p>
            <a:pPr eaLnBrk="1" hangingPunct="1">
              <a:spcBef>
                <a:spcPts val="1200"/>
              </a:spcBef>
              <a:buClr>
                <a:srgbClr val="0000CC"/>
              </a:buClr>
              <a:buFont typeface="Wingdings" pitchFamily="2" charset="2"/>
              <a:buChar char="Ø"/>
              <a:defRPr/>
            </a:pPr>
            <a:r>
              <a:rPr lang="zh-TW" altLang="en-US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山坡地</a:t>
            </a:r>
            <a:r>
              <a:rPr lang="en-US" altLang="zh-TW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:</a:t>
            </a:r>
            <a:r>
              <a:rPr lang="en-US" altLang="zh-TW" b="1" dirty="0" smtClean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	</a:t>
            </a:r>
            <a:r>
              <a:rPr lang="en-US" altLang="zh-TW" b="1" dirty="0" smtClean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70%</a:t>
            </a:r>
            <a:r>
              <a:rPr lang="en-US" altLang="zh-TW" b="1" dirty="0" smtClean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(</a:t>
            </a:r>
            <a:r>
              <a:rPr lang="zh-TW" altLang="en-US" b="1" dirty="0" smtClean="0">
                <a:solidFill>
                  <a:srgbClr val="663300"/>
                </a:solidFill>
                <a:latin typeface="Arial" pitchFamily="34" charset="0"/>
                <a:ea typeface="標楷體" pitchFamily="65" charset="-120"/>
              </a:rPr>
              <a:t>高程 </a:t>
            </a:r>
            <a:r>
              <a:rPr lang="en-US" altLang="zh-TW" b="1" dirty="0" smtClean="0">
                <a:solidFill>
                  <a:srgbClr val="663300"/>
                </a:solidFill>
                <a:latin typeface="Arial" pitchFamily="34" charset="0"/>
                <a:ea typeface="標楷體" pitchFamily="65" charset="-120"/>
              </a:rPr>
              <a:t>&gt;100 m</a:t>
            </a:r>
            <a:r>
              <a:rPr lang="en-US" altLang="zh-TW" b="1" dirty="0" smtClean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)</a:t>
            </a:r>
          </a:p>
          <a:p>
            <a:pPr eaLnBrk="1" hangingPunct="1"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altLang="zh-TW" b="1" dirty="0" smtClean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    </a:t>
            </a:r>
            <a:r>
              <a:rPr lang="en-US" altLang="zh-TW" sz="2800" b="1" dirty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陡坡</a:t>
            </a:r>
            <a:r>
              <a:rPr lang="en-US" altLang="zh-TW" sz="2800" b="1" dirty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)</a:t>
            </a:r>
            <a:r>
              <a:rPr lang="en-US" altLang="zh-TW" b="1" dirty="0" smtClean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	</a:t>
            </a:r>
            <a:r>
              <a:rPr lang="en-US" altLang="zh-TW" b="1" dirty="0" smtClean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10%</a:t>
            </a:r>
            <a:r>
              <a:rPr lang="en-US" altLang="zh-TW" b="1" dirty="0" smtClean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(</a:t>
            </a:r>
            <a:r>
              <a:rPr lang="zh-TW" altLang="en-US" b="1" dirty="0" smtClean="0">
                <a:solidFill>
                  <a:srgbClr val="663300"/>
                </a:solidFill>
                <a:latin typeface="Arial" pitchFamily="34" charset="0"/>
                <a:ea typeface="標楷體" pitchFamily="65" charset="-120"/>
              </a:rPr>
              <a:t>高程 </a:t>
            </a:r>
            <a:r>
              <a:rPr lang="en-US" altLang="zh-TW" b="1" dirty="0" smtClean="0">
                <a:solidFill>
                  <a:srgbClr val="663300"/>
                </a:solidFill>
                <a:latin typeface="Arial" pitchFamily="34" charset="0"/>
                <a:ea typeface="標楷體" pitchFamily="65" charset="-120"/>
              </a:rPr>
              <a:t>&gt;1,000 m</a:t>
            </a:r>
            <a:r>
              <a:rPr lang="en-US" altLang="zh-TW" b="1" dirty="0" smtClean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)</a:t>
            </a:r>
          </a:p>
          <a:p>
            <a:pPr marL="266668" indent="-266668" eaLnBrk="1" hangingPunct="1">
              <a:spcBef>
                <a:spcPts val="1200"/>
              </a:spcBef>
              <a:buClr>
                <a:srgbClr val="0000CC"/>
              </a:buClr>
              <a:buFont typeface="Wingdings" pitchFamily="2" charset="2"/>
              <a:buChar char="Ø"/>
              <a:defRPr/>
            </a:pPr>
            <a:r>
              <a:rPr lang="zh-TW" altLang="en-US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地質：年輕 </a:t>
            </a:r>
            <a:r>
              <a:rPr lang="en-US" altLang="zh-TW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(</a:t>
            </a:r>
            <a:r>
              <a:rPr lang="en-US" altLang="zh-TW" sz="2800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3 million</a:t>
            </a:r>
            <a:r>
              <a:rPr lang="en-US" altLang="zh-TW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years)</a:t>
            </a:r>
          </a:p>
          <a:p>
            <a:pPr eaLnBrk="1" hangingPunct="1"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altLang="zh-TW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              </a:t>
            </a:r>
            <a:r>
              <a:rPr lang="zh-TW" altLang="en-US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地質材料脆弱 </a:t>
            </a:r>
          </a:p>
          <a:p>
            <a:pPr eaLnBrk="1" hangingPunct="1">
              <a:spcBef>
                <a:spcPts val="600"/>
              </a:spcBef>
              <a:buClr>
                <a:srgbClr val="FF0000"/>
              </a:buClr>
              <a:defRPr/>
            </a:pPr>
            <a:r>
              <a:rPr lang="zh-TW" altLang="en-US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              板塊活動活躍</a:t>
            </a:r>
          </a:p>
          <a:p>
            <a:pPr eaLnBrk="1" hangingPunct="1">
              <a:spcBef>
                <a:spcPts val="600"/>
              </a:spcBef>
              <a:buClr>
                <a:srgbClr val="FF0000"/>
              </a:buCl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                 </a:t>
            </a:r>
            <a:r>
              <a:rPr lang="en-US" altLang="zh-TW" sz="2800" b="1" dirty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大量疏鬆表土</a:t>
            </a:r>
            <a:r>
              <a:rPr lang="en-US" altLang="zh-TW" sz="2800" b="1" dirty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)</a:t>
            </a:r>
            <a:r>
              <a:rPr lang="en-US" altLang="zh-TW" b="1" dirty="0" smtClean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 </a:t>
            </a:r>
          </a:p>
          <a:p>
            <a:pPr marL="266668" indent="-266668" eaLnBrk="1" hangingPunct="1">
              <a:spcBef>
                <a:spcPts val="1200"/>
              </a:spcBef>
              <a:buClr>
                <a:srgbClr val="0000CC"/>
              </a:buClr>
              <a:buFont typeface="Wingdings" pitchFamily="2" charset="2"/>
              <a:buChar char="Ø"/>
              <a:defRPr/>
            </a:pPr>
            <a:r>
              <a:rPr lang="zh-TW" altLang="en-US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平均年降雨量</a:t>
            </a:r>
            <a:r>
              <a:rPr lang="en-US" altLang="zh-TW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:</a:t>
            </a:r>
            <a:r>
              <a:rPr lang="en-US" altLang="zh-TW" sz="2800" b="1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 </a:t>
            </a:r>
            <a:r>
              <a:rPr lang="en-US" altLang="zh-TW" sz="2800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2,510</a:t>
            </a:r>
            <a:r>
              <a:rPr lang="en-US" altLang="zh-TW" sz="2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mm</a:t>
            </a:r>
          </a:p>
          <a:p>
            <a:pPr eaLnBrk="1" hangingPunct="1">
              <a:spcBef>
                <a:spcPts val="0"/>
              </a:spcBef>
              <a:buClr>
                <a:srgbClr val="FF0000"/>
              </a:buClr>
              <a:defRPr/>
            </a:pPr>
            <a:r>
              <a:rPr lang="en-US" altLang="zh-TW" sz="2800" b="1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    </a:t>
            </a:r>
            <a:r>
              <a:rPr lang="en-US" altLang="zh-TW" sz="2800" b="1" dirty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降雨量大</a:t>
            </a:r>
            <a:r>
              <a:rPr lang="en-US" altLang="zh-TW" sz="2800" b="1" dirty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) </a:t>
            </a:r>
          </a:p>
        </p:txBody>
      </p:sp>
      <p:sp>
        <p:nvSpPr>
          <p:cNvPr id="11268" name="Rectangle 2"/>
          <p:cNvSpPr txBox="1">
            <a:spLocks noChangeArrowheads="1"/>
          </p:cNvSpPr>
          <p:nvPr/>
        </p:nvSpPr>
        <p:spPr bwMode="auto">
          <a:xfrm>
            <a:off x="107504" y="467962"/>
            <a:ext cx="469870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3200" dirty="0"/>
              <a:t>臺灣位處高災害潛勢環境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74" y="1196752"/>
            <a:ext cx="4045723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6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68313" y="5732463"/>
            <a:ext cx="76676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96" tIns="35996" rIns="35996" bIns="35996" anchor="ctr"/>
          <a:lstStyle/>
          <a:p>
            <a:pPr>
              <a:spcBef>
                <a:spcPct val="15000"/>
              </a:spcBef>
            </a:pPr>
            <a:r>
              <a:rPr lang="zh-TW" altLang="en-US" b="1">
                <a:solidFill>
                  <a:srgbClr val="0000CC"/>
                </a:solidFill>
                <a:ea typeface="標楷體" pitchFamily="65" charset="-120"/>
              </a:rPr>
              <a:t>資料來源：世界銀行報告</a:t>
            </a:r>
            <a:r>
              <a:rPr lang="en-US" altLang="zh-TW" b="1">
                <a:solidFill>
                  <a:srgbClr val="0000CC"/>
                </a:solidFill>
                <a:ea typeface="標楷體" pitchFamily="65" charset="-120"/>
              </a:rPr>
              <a:t>(2005)</a:t>
            </a:r>
          </a:p>
          <a:p>
            <a:pPr>
              <a:spcBef>
                <a:spcPct val="15000"/>
              </a:spcBef>
            </a:pPr>
            <a:r>
              <a:rPr lang="en-US" altLang="zh-TW" b="1">
                <a:solidFill>
                  <a:srgbClr val="0000CC"/>
                </a:solidFill>
                <a:ea typeface="標楷體" pitchFamily="65" charset="-120"/>
              </a:rPr>
              <a:t>                   National Disaster Hotspots – A Global Risk Analysis</a:t>
            </a:r>
          </a:p>
        </p:txBody>
      </p:sp>
      <p:graphicFrame>
        <p:nvGraphicFramePr>
          <p:cNvPr id="61" name="表格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140065"/>
              </p:ext>
            </p:extLst>
          </p:nvPr>
        </p:nvGraphicFramePr>
        <p:xfrm>
          <a:off x="468313" y="1413561"/>
          <a:ext cx="8135937" cy="4319695"/>
        </p:xfrm>
        <a:graphic>
          <a:graphicData uri="http://schemas.openxmlformats.org/drawingml/2006/table">
            <a:tbl>
              <a:tblPr firstRow="1" bandRow="1"/>
              <a:tblGrid>
                <a:gridCol w="1943985"/>
                <a:gridCol w="3239975"/>
                <a:gridCol w="2951977"/>
              </a:tblGrid>
              <a:tr h="500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國家名</a:t>
                      </a:r>
                      <a:endParaRPr lang="zh-TW" sz="20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受威脅之土地面積</a:t>
                      </a:r>
                      <a:r>
                        <a:rPr lang="en-US" sz="2000" b="1" kern="100" dirty="0"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(%)</a:t>
                      </a:r>
                      <a:endParaRPr lang="zh-TW" sz="20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受威脅之總人口</a:t>
                      </a:r>
                      <a:r>
                        <a:rPr lang="en-US" sz="2000" b="1" kern="100" dirty="0"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(%)</a:t>
                      </a:r>
                      <a:endParaRPr lang="zh-TW" sz="20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</a:tr>
              <a:tr h="3523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臺灣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73.1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73.1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500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哥斯大黎加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36.8</a:t>
                      </a:r>
                      <a:endParaRPr lang="zh-TW" sz="2000" b="1" kern="1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41.1</a:t>
                      </a:r>
                      <a:endParaRPr lang="zh-TW" sz="2000" b="1" kern="1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萬那杜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28.8</a:t>
                      </a:r>
                      <a:endParaRPr lang="zh-TW" sz="2000" b="1" kern="1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20.5</a:t>
                      </a:r>
                      <a:endParaRPr lang="zh-TW" sz="2000" b="1" kern="10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3523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菲律賓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22.3</a:t>
                      </a:r>
                      <a:endParaRPr lang="zh-TW" sz="2000" b="1" kern="1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36.4</a:t>
                      </a:r>
                      <a:endParaRPr lang="zh-TW" sz="2000" b="1" kern="10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瓜地馬拉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21.3</a:t>
                      </a:r>
                      <a:endParaRPr lang="zh-TW" sz="2000" b="1" kern="1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40.8</a:t>
                      </a:r>
                      <a:endParaRPr lang="zh-TW" sz="2000" b="1" kern="10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3523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厄瓜多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13.9</a:t>
                      </a:r>
                      <a:endParaRPr lang="zh-TW" sz="2000" b="1" kern="1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23.9</a:t>
                      </a:r>
                      <a:endParaRPr lang="zh-TW" sz="2000" b="1" kern="1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智利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12.9</a:t>
                      </a:r>
                      <a:endParaRPr lang="zh-TW" sz="2000" b="1" kern="10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54.0</a:t>
                      </a:r>
                      <a:endParaRPr lang="zh-TW" sz="2000" b="1" kern="1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3523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日本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10.5</a:t>
                      </a:r>
                      <a:endParaRPr lang="zh-TW" sz="2000" b="1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15.3</a:t>
                      </a:r>
                      <a:endParaRPr lang="zh-TW" sz="2000" b="1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越南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8.2</a:t>
                      </a:r>
                      <a:endParaRPr lang="zh-TW" sz="2000" b="1" kern="1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5.1</a:t>
                      </a:r>
                      <a:endParaRPr lang="zh-TW" sz="2000" b="1" kern="10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500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索羅門群島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7.0</a:t>
                      </a:r>
                      <a:endParaRPr lang="zh-TW" sz="2000" b="1" kern="1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4.9</a:t>
                      </a:r>
                      <a:endParaRPr lang="zh-TW" sz="2000" b="1" kern="1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342" name="矩形 3"/>
          <p:cNvSpPr>
            <a:spLocks noChangeArrowheads="1"/>
          </p:cNvSpPr>
          <p:nvPr/>
        </p:nvSpPr>
        <p:spPr bwMode="auto">
          <a:xfrm>
            <a:off x="251520" y="457518"/>
            <a:ext cx="6032398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zh-TW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暴露在三種以上天然災害威脅的國家</a:t>
            </a:r>
            <a:endParaRPr lang="zh-TW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323850" y="1844626"/>
            <a:ext cx="8424863" cy="5042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zh-TW" altLang="en-US" b="1">
              <a:solidFill>
                <a:srgbClr val="83C1C0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23850" y="4437112"/>
            <a:ext cx="8424863" cy="504056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zh-TW" altLang="en-US" b="1">
              <a:solidFill>
                <a:srgbClr val="83C1C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0809-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9" y="1412875"/>
            <a:ext cx="5508625" cy="274955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taiwan_map_dig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1" y="1104900"/>
            <a:ext cx="284956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4310064" y="4797425"/>
            <a:ext cx="4294187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南北縱長 </a:t>
            </a:r>
            <a:r>
              <a:rPr kumimoji="0" lang="en-US" altLang="zh-TW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: ~ 400 </a:t>
            </a:r>
            <a:r>
              <a:rPr kumimoji="0" lang="zh-TW" altLang="en-US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公里</a:t>
            </a:r>
          </a:p>
          <a:p>
            <a:pPr eaLnBrk="1" hangingPunct="1">
              <a:spcBef>
                <a:spcPct val="50000"/>
              </a:spcBef>
            </a:pPr>
            <a:r>
              <a:rPr kumimoji="0" lang="zh-TW" altLang="en-US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東西寬度 </a:t>
            </a:r>
            <a:r>
              <a:rPr kumimoji="0" lang="en-US" altLang="zh-TW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: &lt; 150 </a:t>
            </a:r>
            <a:r>
              <a:rPr kumimoji="0" lang="zh-TW" altLang="en-US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公里</a:t>
            </a:r>
          </a:p>
          <a:p>
            <a:pPr eaLnBrk="1" hangingPunct="1">
              <a:spcBef>
                <a:spcPct val="50000"/>
              </a:spcBef>
            </a:pPr>
            <a:r>
              <a:rPr kumimoji="0" lang="zh-TW" altLang="en-US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最高峰海拔 </a:t>
            </a:r>
            <a:r>
              <a:rPr kumimoji="0" lang="en-US" altLang="zh-TW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: 3,952 </a:t>
            </a:r>
            <a:r>
              <a:rPr kumimoji="0" lang="zh-TW" altLang="en-US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公尺</a:t>
            </a:r>
            <a:r>
              <a:rPr kumimoji="0" lang="en-US" altLang="zh-TW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玉山</a:t>
            </a:r>
            <a:r>
              <a:rPr kumimoji="0" lang="en-US" altLang="zh-TW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400" b="1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366" name="Line 5"/>
          <p:cNvSpPr>
            <a:spLocks noChangeShapeType="1"/>
          </p:cNvSpPr>
          <p:nvPr/>
        </p:nvSpPr>
        <p:spPr bwMode="auto">
          <a:xfrm flipH="1" flipV="1">
            <a:off x="2063750" y="4219575"/>
            <a:ext cx="2192338" cy="17018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161890" y="476672"/>
            <a:ext cx="3474006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1429" tIns="45715" rIns="91429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臺灣必須面對的真相</a:t>
            </a:r>
          </a:p>
        </p:txBody>
      </p:sp>
      <p:grpSp>
        <p:nvGrpSpPr>
          <p:cNvPr id="15368" name="Group 7"/>
          <p:cNvGrpSpPr>
            <a:grpSpLocks/>
          </p:cNvGrpSpPr>
          <p:nvPr/>
        </p:nvGrpSpPr>
        <p:grpSpPr bwMode="auto">
          <a:xfrm>
            <a:off x="2125663" y="1312863"/>
            <a:ext cx="1104900" cy="1344612"/>
            <a:chOff x="3017" y="362"/>
            <a:chExt cx="1922" cy="2678"/>
          </a:xfrm>
        </p:grpSpPr>
        <p:sp>
          <p:nvSpPr>
            <p:cNvPr id="15370" name="Freeform 8"/>
            <p:cNvSpPr>
              <a:spLocks/>
            </p:cNvSpPr>
            <p:nvPr/>
          </p:nvSpPr>
          <p:spPr bwMode="auto">
            <a:xfrm>
              <a:off x="3215" y="462"/>
              <a:ext cx="483" cy="1080"/>
            </a:xfrm>
            <a:custGeom>
              <a:avLst/>
              <a:gdLst>
                <a:gd name="T0" fmla="*/ 414 w 483"/>
                <a:gd name="T1" fmla="*/ 0 h 1080"/>
                <a:gd name="T2" fmla="*/ 452 w 483"/>
                <a:gd name="T3" fmla="*/ 34 h 1080"/>
                <a:gd name="T4" fmla="*/ 476 w 483"/>
                <a:gd name="T5" fmla="*/ 63 h 1080"/>
                <a:gd name="T6" fmla="*/ 481 w 483"/>
                <a:gd name="T7" fmla="*/ 77 h 1080"/>
                <a:gd name="T8" fmla="*/ 452 w 483"/>
                <a:gd name="T9" fmla="*/ 101 h 1080"/>
                <a:gd name="T10" fmla="*/ 418 w 483"/>
                <a:gd name="T11" fmla="*/ 149 h 1080"/>
                <a:gd name="T12" fmla="*/ 394 w 483"/>
                <a:gd name="T13" fmla="*/ 192 h 1080"/>
                <a:gd name="T14" fmla="*/ 394 w 483"/>
                <a:gd name="T15" fmla="*/ 250 h 1080"/>
                <a:gd name="T16" fmla="*/ 342 w 483"/>
                <a:gd name="T17" fmla="*/ 284 h 1080"/>
                <a:gd name="T18" fmla="*/ 322 w 483"/>
                <a:gd name="T19" fmla="*/ 312 h 1080"/>
                <a:gd name="T20" fmla="*/ 342 w 483"/>
                <a:gd name="T21" fmla="*/ 375 h 1080"/>
                <a:gd name="T22" fmla="*/ 303 w 483"/>
                <a:gd name="T23" fmla="*/ 514 h 1080"/>
                <a:gd name="T24" fmla="*/ 250 w 483"/>
                <a:gd name="T25" fmla="*/ 576 h 1080"/>
                <a:gd name="T26" fmla="*/ 207 w 483"/>
                <a:gd name="T27" fmla="*/ 648 h 1080"/>
                <a:gd name="T28" fmla="*/ 174 w 483"/>
                <a:gd name="T29" fmla="*/ 759 h 1080"/>
                <a:gd name="T30" fmla="*/ 111 w 483"/>
                <a:gd name="T31" fmla="*/ 845 h 1080"/>
                <a:gd name="T32" fmla="*/ 87 w 483"/>
                <a:gd name="T33" fmla="*/ 908 h 1080"/>
                <a:gd name="T34" fmla="*/ 58 w 483"/>
                <a:gd name="T35" fmla="*/ 941 h 1080"/>
                <a:gd name="T36" fmla="*/ 34 w 483"/>
                <a:gd name="T37" fmla="*/ 1004 h 1080"/>
                <a:gd name="T38" fmla="*/ 30 w 483"/>
                <a:gd name="T39" fmla="*/ 1047 h 1080"/>
                <a:gd name="T40" fmla="*/ 25 w 483"/>
                <a:gd name="T41" fmla="*/ 1023 h 1080"/>
                <a:gd name="T42" fmla="*/ 20 w 483"/>
                <a:gd name="T43" fmla="*/ 1037 h 1080"/>
                <a:gd name="T44" fmla="*/ 10 w 483"/>
                <a:gd name="T45" fmla="*/ 1052 h 1080"/>
                <a:gd name="T46" fmla="*/ 15 w 483"/>
                <a:gd name="T47" fmla="*/ 1080 h 10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3"/>
                <a:gd name="T73" fmla="*/ 0 h 1080"/>
                <a:gd name="T74" fmla="*/ 483 w 483"/>
                <a:gd name="T75" fmla="*/ 1080 h 10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3" h="1080">
                  <a:moveTo>
                    <a:pt x="414" y="0"/>
                  </a:moveTo>
                  <a:cubicBezTo>
                    <a:pt x="425" y="18"/>
                    <a:pt x="438" y="20"/>
                    <a:pt x="452" y="34"/>
                  </a:cubicBezTo>
                  <a:cubicBezTo>
                    <a:pt x="461" y="43"/>
                    <a:pt x="467" y="54"/>
                    <a:pt x="476" y="63"/>
                  </a:cubicBezTo>
                  <a:cubicBezTo>
                    <a:pt x="478" y="68"/>
                    <a:pt x="483" y="72"/>
                    <a:pt x="481" y="77"/>
                  </a:cubicBezTo>
                  <a:cubicBezTo>
                    <a:pt x="476" y="89"/>
                    <a:pt x="460" y="91"/>
                    <a:pt x="452" y="101"/>
                  </a:cubicBezTo>
                  <a:cubicBezTo>
                    <a:pt x="437" y="119"/>
                    <a:pt x="439" y="136"/>
                    <a:pt x="418" y="149"/>
                  </a:cubicBezTo>
                  <a:cubicBezTo>
                    <a:pt x="412" y="177"/>
                    <a:pt x="403" y="168"/>
                    <a:pt x="394" y="192"/>
                  </a:cubicBezTo>
                  <a:cubicBezTo>
                    <a:pt x="419" y="209"/>
                    <a:pt x="410" y="228"/>
                    <a:pt x="394" y="250"/>
                  </a:cubicBezTo>
                  <a:cubicBezTo>
                    <a:pt x="386" y="309"/>
                    <a:pt x="403" y="254"/>
                    <a:pt x="342" y="284"/>
                  </a:cubicBezTo>
                  <a:cubicBezTo>
                    <a:pt x="332" y="289"/>
                    <a:pt x="322" y="312"/>
                    <a:pt x="322" y="312"/>
                  </a:cubicBezTo>
                  <a:cubicBezTo>
                    <a:pt x="315" y="339"/>
                    <a:pt x="319" y="360"/>
                    <a:pt x="342" y="375"/>
                  </a:cubicBezTo>
                  <a:cubicBezTo>
                    <a:pt x="364" y="453"/>
                    <a:pt x="354" y="467"/>
                    <a:pt x="303" y="514"/>
                  </a:cubicBezTo>
                  <a:cubicBezTo>
                    <a:pt x="287" y="548"/>
                    <a:pt x="285" y="559"/>
                    <a:pt x="250" y="576"/>
                  </a:cubicBezTo>
                  <a:cubicBezTo>
                    <a:pt x="236" y="600"/>
                    <a:pt x="223" y="626"/>
                    <a:pt x="207" y="648"/>
                  </a:cubicBezTo>
                  <a:cubicBezTo>
                    <a:pt x="195" y="683"/>
                    <a:pt x="192" y="726"/>
                    <a:pt x="174" y="759"/>
                  </a:cubicBezTo>
                  <a:cubicBezTo>
                    <a:pt x="157" y="789"/>
                    <a:pt x="131" y="817"/>
                    <a:pt x="111" y="845"/>
                  </a:cubicBezTo>
                  <a:cubicBezTo>
                    <a:pt x="104" y="866"/>
                    <a:pt x="99" y="889"/>
                    <a:pt x="87" y="908"/>
                  </a:cubicBezTo>
                  <a:cubicBezTo>
                    <a:pt x="65" y="944"/>
                    <a:pt x="82" y="912"/>
                    <a:pt x="58" y="941"/>
                  </a:cubicBezTo>
                  <a:cubicBezTo>
                    <a:pt x="44" y="958"/>
                    <a:pt x="39" y="983"/>
                    <a:pt x="34" y="1004"/>
                  </a:cubicBezTo>
                  <a:cubicBezTo>
                    <a:pt x="33" y="1018"/>
                    <a:pt x="36" y="1034"/>
                    <a:pt x="30" y="1047"/>
                  </a:cubicBezTo>
                  <a:cubicBezTo>
                    <a:pt x="27" y="1054"/>
                    <a:pt x="31" y="1029"/>
                    <a:pt x="25" y="1023"/>
                  </a:cubicBezTo>
                  <a:cubicBezTo>
                    <a:pt x="21" y="1019"/>
                    <a:pt x="22" y="1033"/>
                    <a:pt x="20" y="1037"/>
                  </a:cubicBezTo>
                  <a:cubicBezTo>
                    <a:pt x="17" y="1042"/>
                    <a:pt x="13" y="1047"/>
                    <a:pt x="10" y="1052"/>
                  </a:cubicBezTo>
                  <a:cubicBezTo>
                    <a:pt x="8" y="1060"/>
                    <a:pt x="0" y="1080"/>
                    <a:pt x="15" y="108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71" name="Freeform 9"/>
            <p:cNvSpPr>
              <a:spLocks/>
            </p:cNvSpPr>
            <p:nvPr/>
          </p:nvSpPr>
          <p:spPr bwMode="auto">
            <a:xfrm>
              <a:off x="3106" y="1542"/>
              <a:ext cx="257" cy="740"/>
            </a:xfrm>
            <a:custGeom>
              <a:avLst/>
              <a:gdLst>
                <a:gd name="T0" fmla="*/ 119 w 257"/>
                <a:gd name="T1" fmla="*/ 0 h 740"/>
                <a:gd name="T2" fmla="*/ 57 w 257"/>
                <a:gd name="T3" fmla="*/ 101 h 740"/>
                <a:gd name="T4" fmla="*/ 9 w 257"/>
                <a:gd name="T5" fmla="*/ 159 h 740"/>
                <a:gd name="T6" fmla="*/ 28 w 257"/>
                <a:gd name="T7" fmla="*/ 212 h 740"/>
                <a:gd name="T8" fmla="*/ 38 w 257"/>
                <a:gd name="T9" fmla="*/ 240 h 740"/>
                <a:gd name="T10" fmla="*/ 86 w 257"/>
                <a:gd name="T11" fmla="*/ 226 h 740"/>
                <a:gd name="T12" fmla="*/ 119 w 257"/>
                <a:gd name="T13" fmla="*/ 260 h 740"/>
                <a:gd name="T14" fmla="*/ 191 w 257"/>
                <a:gd name="T15" fmla="*/ 284 h 740"/>
                <a:gd name="T16" fmla="*/ 239 w 257"/>
                <a:gd name="T17" fmla="*/ 322 h 740"/>
                <a:gd name="T18" fmla="*/ 244 w 257"/>
                <a:gd name="T19" fmla="*/ 341 h 740"/>
                <a:gd name="T20" fmla="*/ 230 w 257"/>
                <a:gd name="T21" fmla="*/ 356 h 740"/>
                <a:gd name="T22" fmla="*/ 211 w 257"/>
                <a:gd name="T23" fmla="*/ 423 h 740"/>
                <a:gd name="T24" fmla="*/ 235 w 257"/>
                <a:gd name="T25" fmla="*/ 442 h 740"/>
                <a:gd name="T26" fmla="*/ 254 w 257"/>
                <a:gd name="T27" fmla="*/ 447 h 740"/>
                <a:gd name="T28" fmla="*/ 244 w 257"/>
                <a:gd name="T29" fmla="*/ 466 h 740"/>
                <a:gd name="T30" fmla="*/ 211 w 257"/>
                <a:gd name="T31" fmla="*/ 524 h 740"/>
                <a:gd name="T32" fmla="*/ 148 w 257"/>
                <a:gd name="T33" fmla="*/ 668 h 740"/>
                <a:gd name="T34" fmla="*/ 100 w 257"/>
                <a:gd name="T35" fmla="*/ 720 h 740"/>
                <a:gd name="T36" fmla="*/ 91 w 257"/>
                <a:gd name="T37" fmla="*/ 740 h 7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7"/>
                <a:gd name="T58" fmla="*/ 0 h 740"/>
                <a:gd name="T59" fmla="*/ 257 w 257"/>
                <a:gd name="T60" fmla="*/ 740 h 7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7" h="740">
                  <a:moveTo>
                    <a:pt x="119" y="0"/>
                  </a:moveTo>
                  <a:cubicBezTo>
                    <a:pt x="134" y="46"/>
                    <a:pt x="84" y="74"/>
                    <a:pt x="57" y="101"/>
                  </a:cubicBezTo>
                  <a:cubicBezTo>
                    <a:pt x="45" y="113"/>
                    <a:pt x="23" y="144"/>
                    <a:pt x="9" y="159"/>
                  </a:cubicBezTo>
                  <a:cubicBezTo>
                    <a:pt x="0" y="184"/>
                    <a:pt x="9" y="198"/>
                    <a:pt x="28" y="212"/>
                  </a:cubicBezTo>
                  <a:cubicBezTo>
                    <a:pt x="31" y="221"/>
                    <a:pt x="28" y="242"/>
                    <a:pt x="38" y="240"/>
                  </a:cubicBezTo>
                  <a:cubicBezTo>
                    <a:pt x="54" y="237"/>
                    <a:pt x="86" y="226"/>
                    <a:pt x="86" y="226"/>
                  </a:cubicBezTo>
                  <a:cubicBezTo>
                    <a:pt x="157" y="237"/>
                    <a:pt x="90" y="231"/>
                    <a:pt x="119" y="260"/>
                  </a:cubicBezTo>
                  <a:cubicBezTo>
                    <a:pt x="129" y="270"/>
                    <a:pt x="175" y="281"/>
                    <a:pt x="191" y="284"/>
                  </a:cubicBezTo>
                  <a:cubicBezTo>
                    <a:pt x="206" y="298"/>
                    <a:pt x="239" y="322"/>
                    <a:pt x="239" y="322"/>
                  </a:cubicBezTo>
                  <a:cubicBezTo>
                    <a:pt x="241" y="328"/>
                    <a:pt x="246" y="335"/>
                    <a:pt x="244" y="341"/>
                  </a:cubicBezTo>
                  <a:cubicBezTo>
                    <a:pt x="242" y="348"/>
                    <a:pt x="233" y="350"/>
                    <a:pt x="230" y="356"/>
                  </a:cubicBezTo>
                  <a:cubicBezTo>
                    <a:pt x="219" y="376"/>
                    <a:pt x="215" y="401"/>
                    <a:pt x="211" y="423"/>
                  </a:cubicBezTo>
                  <a:cubicBezTo>
                    <a:pt x="219" y="429"/>
                    <a:pt x="226" y="437"/>
                    <a:pt x="235" y="442"/>
                  </a:cubicBezTo>
                  <a:cubicBezTo>
                    <a:pt x="241" y="445"/>
                    <a:pt x="252" y="441"/>
                    <a:pt x="254" y="447"/>
                  </a:cubicBezTo>
                  <a:cubicBezTo>
                    <a:pt x="257" y="454"/>
                    <a:pt x="247" y="459"/>
                    <a:pt x="244" y="466"/>
                  </a:cubicBezTo>
                  <a:cubicBezTo>
                    <a:pt x="235" y="487"/>
                    <a:pt x="223" y="504"/>
                    <a:pt x="211" y="524"/>
                  </a:cubicBezTo>
                  <a:cubicBezTo>
                    <a:pt x="200" y="577"/>
                    <a:pt x="196" y="636"/>
                    <a:pt x="148" y="668"/>
                  </a:cubicBezTo>
                  <a:cubicBezTo>
                    <a:pt x="135" y="689"/>
                    <a:pt x="115" y="701"/>
                    <a:pt x="100" y="720"/>
                  </a:cubicBezTo>
                  <a:cubicBezTo>
                    <a:pt x="85" y="738"/>
                    <a:pt x="81" y="730"/>
                    <a:pt x="91" y="7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72" name="Freeform 10"/>
            <p:cNvSpPr>
              <a:spLocks/>
            </p:cNvSpPr>
            <p:nvPr/>
          </p:nvSpPr>
          <p:spPr bwMode="auto">
            <a:xfrm>
              <a:off x="3017" y="2277"/>
              <a:ext cx="208" cy="701"/>
            </a:xfrm>
            <a:custGeom>
              <a:avLst/>
              <a:gdLst>
                <a:gd name="T0" fmla="*/ 170 w 208"/>
                <a:gd name="T1" fmla="*/ 0 h 701"/>
                <a:gd name="T2" fmla="*/ 156 w 208"/>
                <a:gd name="T3" fmla="*/ 86 h 701"/>
                <a:gd name="T4" fmla="*/ 122 w 208"/>
                <a:gd name="T5" fmla="*/ 125 h 701"/>
                <a:gd name="T6" fmla="*/ 79 w 208"/>
                <a:gd name="T7" fmla="*/ 182 h 701"/>
                <a:gd name="T8" fmla="*/ 40 w 208"/>
                <a:gd name="T9" fmla="*/ 235 h 701"/>
                <a:gd name="T10" fmla="*/ 12 w 208"/>
                <a:gd name="T11" fmla="*/ 293 h 701"/>
                <a:gd name="T12" fmla="*/ 26 w 208"/>
                <a:gd name="T13" fmla="*/ 441 h 701"/>
                <a:gd name="T14" fmla="*/ 45 w 208"/>
                <a:gd name="T15" fmla="*/ 480 h 701"/>
                <a:gd name="T16" fmla="*/ 79 w 208"/>
                <a:gd name="T17" fmla="*/ 489 h 701"/>
                <a:gd name="T18" fmla="*/ 117 w 208"/>
                <a:gd name="T19" fmla="*/ 571 h 701"/>
                <a:gd name="T20" fmla="*/ 136 w 208"/>
                <a:gd name="T21" fmla="*/ 600 h 701"/>
                <a:gd name="T22" fmla="*/ 165 w 208"/>
                <a:gd name="T23" fmla="*/ 605 h 701"/>
                <a:gd name="T24" fmla="*/ 184 w 208"/>
                <a:gd name="T25" fmla="*/ 633 h 701"/>
                <a:gd name="T26" fmla="*/ 204 w 208"/>
                <a:gd name="T27" fmla="*/ 662 h 701"/>
                <a:gd name="T28" fmla="*/ 208 w 208"/>
                <a:gd name="T29" fmla="*/ 701 h 7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701"/>
                <a:gd name="T47" fmla="*/ 208 w 208"/>
                <a:gd name="T48" fmla="*/ 701 h 70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701">
                  <a:moveTo>
                    <a:pt x="170" y="0"/>
                  </a:moveTo>
                  <a:cubicBezTo>
                    <a:pt x="137" y="22"/>
                    <a:pt x="173" y="56"/>
                    <a:pt x="156" y="86"/>
                  </a:cubicBezTo>
                  <a:cubicBezTo>
                    <a:pt x="125" y="141"/>
                    <a:pt x="149" y="98"/>
                    <a:pt x="122" y="125"/>
                  </a:cubicBezTo>
                  <a:cubicBezTo>
                    <a:pt x="105" y="142"/>
                    <a:pt x="96" y="165"/>
                    <a:pt x="79" y="182"/>
                  </a:cubicBezTo>
                  <a:cubicBezTo>
                    <a:pt x="72" y="202"/>
                    <a:pt x="53" y="216"/>
                    <a:pt x="40" y="235"/>
                  </a:cubicBezTo>
                  <a:cubicBezTo>
                    <a:pt x="27" y="253"/>
                    <a:pt x="23" y="274"/>
                    <a:pt x="12" y="293"/>
                  </a:cubicBezTo>
                  <a:cubicBezTo>
                    <a:pt x="0" y="352"/>
                    <a:pt x="6" y="386"/>
                    <a:pt x="26" y="441"/>
                  </a:cubicBezTo>
                  <a:cubicBezTo>
                    <a:pt x="32" y="458"/>
                    <a:pt x="26" y="470"/>
                    <a:pt x="45" y="480"/>
                  </a:cubicBezTo>
                  <a:cubicBezTo>
                    <a:pt x="55" y="485"/>
                    <a:pt x="68" y="486"/>
                    <a:pt x="79" y="489"/>
                  </a:cubicBezTo>
                  <a:cubicBezTo>
                    <a:pt x="91" y="516"/>
                    <a:pt x="103" y="545"/>
                    <a:pt x="117" y="571"/>
                  </a:cubicBezTo>
                  <a:cubicBezTo>
                    <a:pt x="122" y="581"/>
                    <a:pt x="126" y="595"/>
                    <a:pt x="136" y="600"/>
                  </a:cubicBezTo>
                  <a:cubicBezTo>
                    <a:pt x="145" y="605"/>
                    <a:pt x="155" y="603"/>
                    <a:pt x="165" y="605"/>
                  </a:cubicBezTo>
                  <a:cubicBezTo>
                    <a:pt x="195" y="623"/>
                    <a:pt x="169" y="602"/>
                    <a:pt x="184" y="633"/>
                  </a:cubicBezTo>
                  <a:cubicBezTo>
                    <a:pt x="189" y="644"/>
                    <a:pt x="204" y="662"/>
                    <a:pt x="204" y="662"/>
                  </a:cubicBezTo>
                  <a:cubicBezTo>
                    <a:pt x="205" y="675"/>
                    <a:pt x="208" y="701"/>
                    <a:pt x="208" y="70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73" name="Freeform 11"/>
            <p:cNvSpPr>
              <a:spLocks/>
            </p:cNvSpPr>
            <p:nvPr/>
          </p:nvSpPr>
          <p:spPr bwMode="auto">
            <a:xfrm>
              <a:off x="3653" y="362"/>
              <a:ext cx="1286" cy="1056"/>
            </a:xfrm>
            <a:custGeom>
              <a:avLst/>
              <a:gdLst>
                <a:gd name="T0" fmla="*/ 0 w 1286"/>
                <a:gd name="T1" fmla="*/ 0 h 1056"/>
                <a:gd name="T2" fmla="*/ 240 w 1286"/>
                <a:gd name="T3" fmla="*/ 72 h 1056"/>
                <a:gd name="T4" fmla="*/ 316 w 1286"/>
                <a:gd name="T5" fmla="*/ 38 h 1056"/>
                <a:gd name="T6" fmla="*/ 345 w 1286"/>
                <a:gd name="T7" fmla="*/ 19 h 1056"/>
                <a:gd name="T8" fmla="*/ 374 w 1286"/>
                <a:gd name="T9" fmla="*/ 9 h 1056"/>
                <a:gd name="T10" fmla="*/ 403 w 1286"/>
                <a:gd name="T11" fmla="*/ 57 h 1056"/>
                <a:gd name="T12" fmla="*/ 465 w 1286"/>
                <a:gd name="T13" fmla="*/ 86 h 1056"/>
                <a:gd name="T14" fmla="*/ 508 w 1286"/>
                <a:gd name="T15" fmla="*/ 120 h 1056"/>
                <a:gd name="T16" fmla="*/ 547 w 1286"/>
                <a:gd name="T17" fmla="*/ 192 h 1056"/>
                <a:gd name="T18" fmla="*/ 662 w 1286"/>
                <a:gd name="T19" fmla="*/ 158 h 1056"/>
                <a:gd name="T20" fmla="*/ 676 w 1286"/>
                <a:gd name="T21" fmla="*/ 148 h 1056"/>
                <a:gd name="T22" fmla="*/ 739 w 1286"/>
                <a:gd name="T23" fmla="*/ 134 h 1056"/>
                <a:gd name="T24" fmla="*/ 796 w 1286"/>
                <a:gd name="T25" fmla="*/ 100 h 1056"/>
                <a:gd name="T26" fmla="*/ 864 w 1286"/>
                <a:gd name="T27" fmla="*/ 86 h 1056"/>
                <a:gd name="T28" fmla="*/ 888 w 1286"/>
                <a:gd name="T29" fmla="*/ 153 h 1056"/>
                <a:gd name="T30" fmla="*/ 912 w 1286"/>
                <a:gd name="T31" fmla="*/ 201 h 1056"/>
                <a:gd name="T32" fmla="*/ 984 w 1286"/>
                <a:gd name="T33" fmla="*/ 268 h 1056"/>
                <a:gd name="T34" fmla="*/ 1113 w 1286"/>
                <a:gd name="T35" fmla="*/ 259 h 1056"/>
                <a:gd name="T36" fmla="*/ 1176 w 1286"/>
                <a:gd name="T37" fmla="*/ 273 h 1056"/>
                <a:gd name="T38" fmla="*/ 1248 w 1286"/>
                <a:gd name="T39" fmla="*/ 307 h 1056"/>
                <a:gd name="T40" fmla="*/ 1248 w 1286"/>
                <a:gd name="T41" fmla="*/ 355 h 1056"/>
                <a:gd name="T42" fmla="*/ 1209 w 1286"/>
                <a:gd name="T43" fmla="*/ 408 h 1056"/>
                <a:gd name="T44" fmla="*/ 1190 w 1286"/>
                <a:gd name="T45" fmla="*/ 499 h 1056"/>
                <a:gd name="T46" fmla="*/ 1176 w 1286"/>
                <a:gd name="T47" fmla="*/ 504 h 1056"/>
                <a:gd name="T48" fmla="*/ 1147 w 1286"/>
                <a:gd name="T49" fmla="*/ 528 h 1056"/>
                <a:gd name="T50" fmla="*/ 1046 w 1286"/>
                <a:gd name="T51" fmla="*/ 628 h 1056"/>
                <a:gd name="T52" fmla="*/ 1017 w 1286"/>
                <a:gd name="T53" fmla="*/ 681 h 1056"/>
                <a:gd name="T54" fmla="*/ 1056 w 1286"/>
                <a:gd name="T55" fmla="*/ 715 h 1056"/>
                <a:gd name="T56" fmla="*/ 1233 w 1286"/>
                <a:gd name="T57" fmla="*/ 700 h 1056"/>
                <a:gd name="T58" fmla="*/ 1286 w 1286"/>
                <a:gd name="T59" fmla="*/ 758 h 1056"/>
                <a:gd name="T60" fmla="*/ 1281 w 1286"/>
                <a:gd name="T61" fmla="*/ 782 h 1056"/>
                <a:gd name="T62" fmla="*/ 1267 w 1286"/>
                <a:gd name="T63" fmla="*/ 787 h 1056"/>
                <a:gd name="T64" fmla="*/ 1238 w 1286"/>
                <a:gd name="T65" fmla="*/ 816 h 1056"/>
                <a:gd name="T66" fmla="*/ 1224 w 1286"/>
                <a:gd name="T67" fmla="*/ 859 h 1056"/>
                <a:gd name="T68" fmla="*/ 1257 w 1286"/>
                <a:gd name="T69" fmla="*/ 921 h 1056"/>
                <a:gd name="T70" fmla="*/ 1185 w 1286"/>
                <a:gd name="T71" fmla="*/ 988 h 1056"/>
                <a:gd name="T72" fmla="*/ 1113 w 1286"/>
                <a:gd name="T73" fmla="*/ 1003 h 1056"/>
                <a:gd name="T74" fmla="*/ 1108 w 1286"/>
                <a:gd name="T75" fmla="*/ 1017 h 1056"/>
                <a:gd name="T76" fmla="*/ 1080 w 1286"/>
                <a:gd name="T77" fmla="*/ 1041 h 1056"/>
                <a:gd name="T78" fmla="*/ 1065 w 1286"/>
                <a:gd name="T79" fmla="*/ 1056 h 105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86"/>
                <a:gd name="T121" fmla="*/ 0 h 1056"/>
                <a:gd name="T122" fmla="*/ 1286 w 1286"/>
                <a:gd name="T123" fmla="*/ 1056 h 105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86" h="1056">
                  <a:moveTo>
                    <a:pt x="0" y="0"/>
                  </a:moveTo>
                  <a:cubicBezTo>
                    <a:pt x="88" y="57"/>
                    <a:pt x="134" y="58"/>
                    <a:pt x="240" y="72"/>
                  </a:cubicBezTo>
                  <a:cubicBezTo>
                    <a:pt x="347" y="63"/>
                    <a:pt x="261" y="80"/>
                    <a:pt x="316" y="38"/>
                  </a:cubicBezTo>
                  <a:cubicBezTo>
                    <a:pt x="325" y="31"/>
                    <a:pt x="335" y="25"/>
                    <a:pt x="345" y="19"/>
                  </a:cubicBezTo>
                  <a:cubicBezTo>
                    <a:pt x="354" y="13"/>
                    <a:pt x="374" y="9"/>
                    <a:pt x="374" y="9"/>
                  </a:cubicBezTo>
                  <a:cubicBezTo>
                    <a:pt x="383" y="26"/>
                    <a:pt x="392" y="41"/>
                    <a:pt x="403" y="57"/>
                  </a:cubicBezTo>
                  <a:cubicBezTo>
                    <a:pt x="413" y="88"/>
                    <a:pt x="431" y="82"/>
                    <a:pt x="465" y="86"/>
                  </a:cubicBezTo>
                  <a:cubicBezTo>
                    <a:pt x="482" y="92"/>
                    <a:pt x="508" y="120"/>
                    <a:pt x="508" y="120"/>
                  </a:cubicBezTo>
                  <a:cubicBezTo>
                    <a:pt x="517" y="144"/>
                    <a:pt x="529" y="174"/>
                    <a:pt x="547" y="192"/>
                  </a:cubicBezTo>
                  <a:cubicBezTo>
                    <a:pt x="566" y="189"/>
                    <a:pt x="644" y="171"/>
                    <a:pt x="662" y="158"/>
                  </a:cubicBezTo>
                  <a:cubicBezTo>
                    <a:pt x="667" y="155"/>
                    <a:pt x="671" y="150"/>
                    <a:pt x="676" y="148"/>
                  </a:cubicBezTo>
                  <a:cubicBezTo>
                    <a:pt x="696" y="141"/>
                    <a:pt x="718" y="141"/>
                    <a:pt x="739" y="134"/>
                  </a:cubicBezTo>
                  <a:cubicBezTo>
                    <a:pt x="757" y="121"/>
                    <a:pt x="775" y="107"/>
                    <a:pt x="796" y="100"/>
                  </a:cubicBezTo>
                  <a:cubicBezTo>
                    <a:pt x="815" y="74"/>
                    <a:pt x="834" y="82"/>
                    <a:pt x="864" y="86"/>
                  </a:cubicBezTo>
                  <a:cubicBezTo>
                    <a:pt x="868" y="111"/>
                    <a:pt x="873" y="132"/>
                    <a:pt x="888" y="153"/>
                  </a:cubicBezTo>
                  <a:cubicBezTo>
                    <a:pt x="893" y="172"/>
                    <a:pt x="902" y="184"/>
                    <a:pt x="912" y="201"/>
                  </a:cubicBezTo>
                  <a:cubicBezTo>
                    <a:pt x="933" y="238"/>
                    <a:pt x="939" y="261"/>
                    <a:pt x="984" y="268"/>
                  </a:cubicBezTo>
                  <a:cubicBezTo>
                    <a:pt x="1058" y="259"/>
                    <a:pt x="1006" y="252"/>
                    <a:pt x="1113" y="259"/>
                  </a:cubicBezTo>
                  <a:cubicBezTo>
                    <a:pt x="1163" y="269"/>
                    <a:pt x="1142" y="264"/>
                    <a:pt x="1176" y="273"/>
                  </a:cubicBezTo>
                  <a:cubicBezTo>
                    <a:pt x="1199" y="289"/>
                    <a:pt x="1225" y="292"/>
                    <a:pt x="1248" y="307"/>
                  </a:cubicBezTo>
                  <a:cubicBezTo>
                    <a:pt x="1260" y="332"/>
                    <a:pt x="1268" y="334"/>
                    <a:pt x="1248" y="355"/>
                  </a:cubicBezTo>
                  <a:cubicBezTo>
                    <a:pt x="1238" y="385"/>
                    <a:pt x="1235" y="390"/>
                    <a:pt x="1209" y="408"/>
                  </a:cubicBezTo>
                  <a:cubicBezTo>
                    <a:pt x="1203" y="438"/>
                    <a:pt x="1200" y="470"/>
                    <a:pt x="1190" y="499"/>
                  </a:cubicBezTo>
                  <a:cubicBezTo>
                    <a:pt x="1188" y="504"/>
                    <a:pt x="1180" y="501"/>
                    <a:pt x="1176" y="504"/>
                  </a:cubicBezTo>
                  <a:cubicBezTo>
                    <a:pt x="1166" y="511"/>
                    <a:pt x="1156" y="519"/>
                    <a:pt x="1147" y="528"/>
                  </a:cubicBezTo>
                  <a:cubicBezTo>
                    <a:pt x="1114" y="561"/>
                    <a:pt x="1094" y="614"/>
                    <a:pt x="1046" y="628"/>
                  </a:cubicBezTo>
                  <a:cubicBezTo>
                    <a:pt x="1024" y="672"/>
                    <a:pt x="1035" y="655"/>
                    <a:pt x="1017" y="681"/>
                  </a:cubicBezTo>
                  <a:cubicBezTo>
                    <a:pt x="1040" y="716"/>
                    <a:pt x="1025" y="707"/>
                    <a:pt x="1056" y="715"/>
                  </a:cubicBezTo>
                  <a:cubicBezTo>
                    <a:pt x="1121" y="711"/>
                    <a:pt x="1169" y="704"/>
                    <a:pt x="1233" y="700"/>
                  </a:cubicBezTo>
                  <a:cubicBezTo>
                    <a:pt x="1266" y="709"/>
                    <a:pt x="1275" y="727"/>
                    <a:pt x="1286" y="758"/>
                  </a:cubicBezTo>
                  <a:cubicBezTo>
                    <a:pt x="1284" y="766"/>
                    <a:pt x="1285" y="775"/>
                    <a:pt x="1281" y="782"/>
                  </a:cubicBezTo>
                  <a:cubicBezTo>
                    <a:pt x="1278" y="786"/>
                    <a:pt x="1271" y="784"/>
                    <a:pt x="1267" y="787"/>
                  </a:cubicBezTo>
                  <a:cubicBezTo>
                    <a:pt x="1260" y="791"/>
                    <a:pt x="1243" y="810"/>
                    <a:pt x="1238" y="816"/>
                  </a:cubicBezTo>
                  <a:cubicBezTo>
                    <a:pt x="1226" y="849"/>
                    <a:pt x="1231" y="834"/>
                    <a:pt x="1224" y="859"/>
                  </a:cubicBezTo>
                  <a:cubicBezTo>
                    <a:pt x="1229" y="884"/>
                    <a:pt x="1239" y="903"/>
                    <a:pt x="1257" y="921"/>
                  </a:cubicBezTo>
                  <a:cubicBezTo>
                    <a:pt x="1269" y="958"/>
                    <a:pt x="1215" y="980"/>
                    <a:pt x="1185" y="988"/>
                  </a:cubicBezTo>
                  <a:cubicBezTo>
                    <a:pt x="1145" y="1016"/>
                    <a:pt x="1210" y="974"/>
                    <a:pt x="1113" y="1003"/>
                  </a:cubicBezTo>
                  <a:cubicBezTo>
                    <a:pt x="1108" y="1004"/>
                    <a:pt x="1111" y="1013"/>
                    <a:pt x="1108" y="1017"/>
                  </a:cubicBezTo>
                  <a:cubicBezTo>
                    <a:pt x="1100" y="1027"/>
                    <a:pt x="1089" y="1033"/>
                    <a:pt x="1080" y="1041"/>
                  </a:cubicBezTo>
                  <a:cubicBezTo>
                    <a:pt x="1064" y="1055"/>
                    <a:pt x="1065" y="1044"/>
                    <a:pt x="1065" y="105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74" name="Freeform 12"/>
            <p:cNvSpPr>
              <a:spLocks/>
            </p:cNvSpPr>
            <p:nvPr/>
          </p:nvSpPr>
          <p:spPr bwMode="auto">
            <a:xfrm>
              <a:off x="3206" y="1418"/>
              <a:ext cx="1512" cy="1622"/>
            </a:xfrm>
            <a:custGeom>
              <a:avLst/>
              <a:gdLst>
                <a:gd name="T0" fmla="*/ 1512 w 1512"/>
                <a:gd name="T1" fmla="*/ 0 h 1622"/>
                <a:gd name="T2" fmla="*/ 1493 w 1512"/>
                <a:gd name="T3" fmla="*/ 62 h 1622"/>
                <a:gd name="T4" fmla="*/ 1320 w 1512"/>
                <a:gd name="T5" fmla="*/ 124 h 1622"/>
                <a:gd name="T6" fmla="*/ 1277 w 1512"/>
                <a:gd name="T7" fmla="*/ 168 h 1622"/>
                <a:gd name="T8" fmla="*/ 1229 w 1512"/>
                <a:gd name="T9" fmla="*/ 211 h 1622"/>
                <a:gd name="T10" fmla="*/ 1152 w 1512"/>
                <a:gd name="T11" fmla="*/ 268 h 1622"/>
                <a:gd name="T12" fmla="*/ 1066 w 1512"/>
                <a:gd name="T13" fmla="*/ 273 h 1622"/>
                <a:gd name="T14" fmla="*/ 989 w 1512"/>
                <a:gd name="T15" fmla="*/ 321 h 1622"/>
                <a:gd name="T16" fmla="*/ 1047 w 1512"/>
                <a:gd name="T17" fmla="*/ 312 h 1622"/>
                <a:gd name="T18" fmla="*/ 1018 w 1512"/>
                <a:gd name="T19" fmla="*/ 345 h 1622"/>
                <a:gd name="T20" fmla="*/ 975 w 1512"/>
                <a:gd name="T21" fmla="*/ 360 h 1622"/>
                <a:gd name="T22" fmla="*/ 955 w 1512"/>
                <a:gd name="T23" fmla="*/ 422 h 1622"/>
                <a:gd name="T24" fmla="*/ 951 w 1512"/>
                <a:gd name="T25" fmla="*/ 441 h 1622"/>
                <a:gd name="T26" fmla="*/ 970 w 1512"/>
                <a:gd name="T27" fmla="*/ 590 h 1622"/>
                <a:gd name="T28" fmla="*/ 946 w 1512"/>
                <a:gd name="T29" fmla="*/ 600 h 1622"/>
                <a:gd name="T30" fmla="*/ 912 w 1512"/>
                <a:gd name="T31" fmla="*/ 604 h 1622"/>
                <a:gd name="T32" fmla="*/ 898 w 1512"/>
                <a:gd name="T33" fmla="*/ 614 h 1622"/>
                <a:gd name="T34" fmla="*/ 835 w 1512"/>
                <a:gd name="T35" fmla="*/ 643 h 1622"/>
                <a:gd name="T36" fmla="*/ 811 w 1512"/>
                <a:gd name="T37" fmla="*/ 667 h 1622"/>
                <a:gd name="T38" fmla="*/ 792 w 1512"/>
                <a:gd name="T39" fmla="*/ 696 h 1622"/>
                <a:gd name="T40" fmla="*/ 658 w 1512"/>
                <a:gd name="T41" fmla="*/ 724 h 1622"/>
                <a:gd name="T42" fmla="*/ 648 w 1512"/>
                <a:gd name="T43" fmla="*/ 739 h 1622"/>
                <a:gd name="T44" fmla="*/ 663 w 1512"/>
                <a:gd name="T45" fmla="*/ 734 h 1622"/>
                <a:gd name="T46" fmla="*/ 619 w 1512"/>
                <a:gd name="T47" fmla="*/ 806 h 1622"/>
                <a:gd name="T48" fmla="*/ 619 w 1512"/>
                <a:gd name="T49" fmla="*/ 806 h 1622"/>
                <a:gd name="T50" fmla="*/ 615 w 1512"/>
                <a:gd name="T51" fmla="*/ 859 h 1622"/>
                <a:gd name="T52" fmla="*/ 591 w 1512"/>
                <a:gd name="T53" fmla="*/ 945 h 1622"/>
                <a:gd name="T54" fmla="*/ 552 w 1512"/>
                <a:gd name="T55" fmla="*/ 998 h 1622"/>
                <a:gd name="T56" fmla="*/ 533 w 1512"/>
                <a:gd name="T57" fmla="*/ 1027 h 1622"/>
                <a:gd name="T58" fmla="*/ 418 w 1512"/>
                <a:gd name="T59" fmla="*/ 1041 h 1622"/>
                <a:gd name="T60" fmla="*/ 432 w 1512"/>
                <a:gd name="T61" fmla="*/ 1084 h 1622"/>
                <a:gd name="T62" fmla="*/ 394 w 1512"/>
                <a:gd name="T63" fmla="*/ 1228 h 1622"/>
                <a:gd name="T64" fmla="*/ 389 w 1512"/>
                <a:gd name="T65" fmla="*/ 1281 h 1622"/>
                <a:gd name="T66" fmla="*/ 327 w 1512"/>
                <a:gd name="T67" fmla="*/ 1344 h 1622"/>
                <a:gd name="T68" fmla="*/ 279 w 1512"/>
                <a:gd name="T69" fmla="*/ 1401 h 1622"/>
                <a:gd name="T70" fmla="*/ 231 w 1512"/>
                <a:gd name="T71" fmla="*/ 1459 h 1622"/>
                <a:gd name="T72" fmla="*/ 211 w 1512"/>
                <a:gd name="T73" fmla="*/ 1488 h 1622"/>
                <a:gd name="T74" fmla="*/ 187 w 1512"/>
                <a:gd name="T75" fmla="*/ 1531 h 1622"/>
                <a:gd name="T76" fmla="*/ 159 w 1512"/>
                <a:gd name="T77" fmla="*/ 1560 h 1622"/>
                <a:gd name="T78" fmla="*/ 106 w 1512"/>
                <a:gd name="T79" fmla="*/ 1622 h 1622"/>
                <a:gd name="T80" fmla="*/ 0 w 1512"/>
                <a:gd name="T81" fmla="*/ 1603 h 1622"/>
                <a:gd name="T82" fmla="*/ 10 w 1512"/>
                <a:gd name="T83" fmla="*/ 1560 h 162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12"/>
                <a:gd name="T127" fmla="*/ 0 h 1622"/>
                <a:gd name="T128" fmla="*/ 1512 w 1512"/>
                <a:gd name="T129" fmla="*/ 1622 h 162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12" h="1622">
                  <a:moveTo>
                    <a:pt x="1512" y="0"/>
                  </a:moveTo>
                  <a:cubicBezTo>
                    <a:pt x="1509" y="18"/>
                    <a:pt x="1506" y="46"/>
                    <a:pt x="1493" y="62"/>
                  </a:cubicBezTo>
                  <a:cubicBezTo>
                    <a:pt x="1452" y="113"/>
                    <a:pt x="1377" y="109"/>
                    <a:pt x="1320" y="124"/>
                  </a:cubicBezTo>
                  <a:cubicBezTo>
                    <a:pt x="1306" y="140"/>
                    <a:pt x="1294" y="156"/>
                    <a:pt x="1277" y="168"/>
                  </a:cubicBezTo>
                  <a:cubicBezTo>
                    <a:pt x="1267" y="195"/>
                    <a:pt x="1256" y="204"/>
                    <a:pt x="1229" y="211"/>
                  </a:cubicBezTo>
                  <a:cubicBezTo>
                    <a:pt x="1206" y="226"/>
                    <a:pt x="1179" y="264"/>
                    <a:pt x="1152" y="268"/>
                  </a:cubicBezTo>
                  <a:cubicBezTo>
                    <a:pt x="1124" y="272"/>
                    <a:pt x="1095" y="271"/>
                    <a:pt x="1066" y="273"/>
                  </a:cubicBezTo>
                  <a:cubicBezTo>
                    <a:pt x="1051" y="331"/>
                    <a:pt x="1051" y="315"/>
                    <a:pt x="989" y="321"/>
                  </a:cubicBezTo>
                  <a:cubicBezTo>
                    <a:pt x="1010" y="328"/>
                    <a:pt x="1027" y="317"/>
                    <a:pt x="1047" y="312"/>
                  </a:cubicBezTo>
                  <a:cubicBezTo>
                    <a:pt x="1053" y="334"/>
                    <a:pt x="1038" y="337"/>
                    <a:pt x="1018" y="345"/>
                  </a:cubicBezTo>
                  <a:cubicBezTo>
                    <a:pt x="1004" y="350"/>
                    <a:pt x="975" y="360"/>
                    <a:pt x="975" y="360"/>
                  </a:cubicBezTo>
                  <a:cubicBezTo>
                    <a:pt x="955" y="387"/>
                    <a:pt x="966" y="368"/>
                    <a:pt x="955" y="422"/>
                  </a:cubicBezTo>
                  <a:cubicBezTo>
                    <a:pt x="954" y="428"/>
                    <a:pt x="951" y="441"/>
                    <a:pt x="951" y="441"/>
                  </a:cubicBezTo>
                  <a:cubicBezTo>
                    <a:pt x="959" y="491"/>
                    <a:pt x="966" y="539"/>
                    <a:pt x="970" y="590"/>
                  </a:cubicBezTo>
                  <a:cubicBezTo>
                    <a:pt x="962" y="593"/>
                    <a:pt x="954" y="598"/>
                    <a:pt x="946" y="600"/>
                  </a:cubicBezTo>
                  <a:cubicBezTo>
                    <a:pt x="935" y="603"/>
                    <a:pt x="923" y="601"/>
                    <a:pt x="912" y="604"/>
                  </a:cubicBezTo>
                  <a:cubicBezTo>
                    <a:pt x="906" y="606"/>
                    <a:pt x="903" y="612"/>
                    <a:pt x="898" y="614"/>
                  </a:cubicBezTo>
                  <a:cubicBezTo>
                    <a:pt x="825" y="648"/>
                    <a:pt x="871" y="619"/>
                    <a:pt x="835" y="643"/>
                  </a:cubicBezTo>
                  <a:cubicBezTo>
                    <a:pt x="801" y="695"/>
                    <a:pt x="854" y="618"/>
                    <a:pt x="811" y="667"/>
                  </a:cubicBezTo>
                  <a:cubicBezTo>
                    <a:pt x="803" y="676"/>
                    <a:pt x="803" y="693"/>
                    <a:pt x="792" y="696"/>
                  </a:cubicBezTo>
                  <a:cubicBezTo>
                    <a:pt x="748" y="708"/>
                    <a:pt x="702" y="711"/>
                    <a:pt x="658" y="724"/>
                  </a:cubicBezTo>
                  <a:cubicBezTo>
                    <a:pt x="655" y="729"/>
                    <a:pt x="645" y="734"/>
                    <a:pt x="648" y="739"/>
                  </a:cubicBezTo>
                  <a:cubicBezTo>
                    <a:pt x="650" y="744"/>
                    <a:pt x="664" y="729"/>
                    <a:pt x="663" y="734"/>
                  </a:cubicBezTo>
                  <a:cubicBezTo>
                    <a:pt x="659" y="752"/>
                    <a:pt x="627" y="782"/>
                    <a:pt x="619" y="806"/>
                  </a:cubicBezTo>
                  <a:cubicBezTo>
                    <a:pt x="670" y="868"/>
                    <a:pt x="638" y="812"/>
                    <a:pt x="619" y="806"/>
                  </a:cubicBezTo>
                  <a:cubicBezTo>
                    <a:pt x="595" y="843"/>
                    <a:pt x="594" y="825"/>
                    <a:pt x="615" y="859"/>
                  </a:cubicBezTo>
                  <a:cubicBezTo>
                    <a:pt x="630" y="912"/>
                    <a:pt x="626" y="910"/>
                    <a:pt x="591" y="945"/>
                  </a:cubicBezTo>
                  <a:cubicBezTo>
                    <a:pt x="583" y="970"/>
                    <a:pt x="566" y="977"/>
                    <a:pt x="552" y="998"/>
                  </a:cubicBezTo>
                  <a:cubicBezTo>
                    <a:pt x="546" y="1008"/>
                    <a:pt x="533" y="1027"/>
                    <a:pt x="533" y="1027"/>
                  </a:cubicBezTo>
                  <a:cubicBezTo>
                    <a:pt x="499" y="1024"/>
                    <a:pt x="440" y="1007"/>
                    <a:pt x="418" y="1041"/>
                  </a:cubicBezTo>
                  <a:cubicBezTo>
                    <a:pt x="423" y="1055"/>
                    <a:pt x="427" y="1070"/>
                    <a:pt x="432" y="1084"/>
                  </a:cubicBezTo>
                  <a:cubicBezTo>
                    <a:pt x="420" y="1140"/>
                    <a:pt x="413" y="1174"/>
                    <a:pt x="394" y="1228"/>
                  </a:cubicBezTo>
                  <a:cubicBezTo>
                    <a:pt x="392" y="1246"/>
                    <a:pt x="389" y="1281"/>
                    <a:pt x="389" y="1281"/>
                  </a:cubicBezTo>
                  <a:cubicBezTo>
                    <a:pt x="352" y="1291"/>
                    <a:pt x="350" y="1318"/>
                    <a:pt x="327" y="1344"/>
                  </a:cubicBezTo>
                  <a:cubicBezTo>
                    <a:pt x="274" y="1404"/>
                    <a:pt x="319" y="1340"/>
                    <a:pt x="279" y="1401"/>
                  </a:cubicBezTo>
                  <a:cubicBezTo>
                    <a:pt x="266" y="1421"/>
                    <a:pt x="245" y="1438"/>
                    <a:pt x="231" y="1459"/>
                  </a:cubicBezTo>
                  <a:cubicBezTo>
                    <a:pt x="225" y="1469"/>
                    <a:pt x="211" y="1488"/>
                    <a:pt x="211" y="1488"/>
                  </a:cubicBezTo>
                  <a:cubicBezTo>
                    <a:pt x="205" y="1508"/>
                    <a:pt x="206" y="1511"/>
                    <a:pt x="187" y="1531"/>
                  </a:cubicBezTo>
                  <a:cubicBezTo>
                    <a:pt x="178" y="1541"/>
                    <a:pt x="159" y="1560"/>
                    <a:pt x="159" y="1560"/>
                  </a:cubicBezTo>
                  <a:cubicBezTo>
                    <a:pt x="150" y="1584"/>
                    <a:pt x="130" y="1613"/>
                    <a:pt x="106" y="1622"/>
                  </a:cubicBezTo>
                  <a:cubicBezTo>
                    <a:pt x="69" y="1618"/>
                    <a:pt x="36" y="1610"/>
                    <a:pt x="0" y="1603"/>
                  </a:cubicBezTo>
                  <a:cubicBezTo>
                    <a:pt x="15" y="1580"/>
                    <a:pt x="10" y="1594"/>
                    <a:pt x="10" y="156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369" name="Line 13"/>
          <p:cNvSpPr>
            <a:spLocks noChangeShapeType="1"/>
          </p:cNvSpPr>
          <p:nvPr/>
        </p:nvSpPr>
        <p:spPr bwMode="auto">
          <a:xfrm flipH="1" flipV="1">
            <a:off x="2663826" y="1481138"/>
            <a:ext cx="2124075" cy="723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9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11207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579563"/>
            <a:ext cx="26289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173386" y="5924550"/>
            <a:ext cx="1236214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kumimoji="1" lang="en-US" altLang="zh-TW" b="1" smtClean="0">
                <a:solidFill>
                  <a:srgbClr val="FF0000"/>
                </a:solidFill>
                <a:latin typeface="Times New Roman" pitchFamily="18" charset="0"/>
              </a:rPr>
              <a:t>2009/08/03</a:t>
            </a:r>
          </a:p>
        </p:txBody>
      </p:sp>
      <p:pic>
        <p:nvPicPr>
          <p:cNvPr id="21508" name="Picture 4" descr="IMGP0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9" y="1554163"/>
            <a:ext cx="277812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643314" y="5875338"/>
            <a:ext cx="204787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pPr algn="ctr"/>
            <a:r>
              <a:rPr kumimoji="1" lang="en-US" altLang="zh-TW" b="1" smtClean="0">
                <a:solidFill>
                  <a:srgbClr val="0000FF"/>
                </a:solidFill>
                <a:latin typeface="Times New Roman" pitchFamily="18" charset="0"/>
              </a:rPr>
              <a:t>2009/08/07</a:t>
            </a:r>
          </a:p>
        </p:txBody>
      </p:sp>
      <p:pic>
        <p:nvPicPr>
          <p:cNvPr id="21510" name="Picture 6" descr="DSC033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4" y="1512889"/>
            <a:ext cx="273208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6424614" y="5902326"/>
            <a:ext cx="2200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pPr algn="ctr"/>
            <a:r>
              <a:rPr kumimoji="1" lang="en-US" altLang="zh-TW" b="1" smtClean="0">
                <a:solidFill>
                  <a:srgbClr val="000000"/>
                </a:solidFill>
                <a:latin typeface="Times New Roman" pitchFamily="18" charset="0"/>
              </a:rPr>
              <a:t>2009/08/17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187451" y="487364"/>
            <a:ext cx="674370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莫拉克風災</a:t>
            </a:r>
            <a:r>
              <a:rPr lang="en-US" altLang="zh-TW" sz="320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320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荖濃溪</a:t>
            </a:r>
            <a:r>
              <a:rPr lang="en-US" altLang="zh-TW" sz="320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)</a:t>
            </a:r>
          </a:p>
        </p:txBody>
      </p:sp>
      <p:sp>
        <p:nvSpPr>
          <p:cNvPr id="9" name="流程圖: 程序 8"/>
          <p:cNvSpPr>
            <a:spLocks noChangeArrowheads="1"/>
          </p:cNvSpPr>
          <p:nvPr/>
        </p:nvSpPr>
        <p:spPr bwMode="auto">
          <a:xfrm>
            <a:off x="469900" y="3284539"/>
            <a:ext cx="2628900" cy="2363787"/>
          </a:xfrm>
          <a:prstGeom prst="flowChartProcess">
            <a:avLst/>
          </a:prstGeom>
          <a:solidFill>
            <a:srgbClr val="FF000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9" tIns="45715" rIns="91429" bIns="45715"/>
          <a:lstStyle/>
          <a:p>
            <a:endParaRPr kumimoji="1" lang="zh-TW" altLang="en-US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52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endParaRPr lang="en-US" altLang="zh-TW" sz="1400">
              <a:solidFill>
                <a:srgbClr val="000000"/>
              </a:solidFill>
              <a:ea typeface="標楷體" pitchFamily="65" charset="-120"/>
            </a:endParaRPr>
          </a:p>
          <a:p>
            <a:pPr algn="r" eaLnBrk="1" hangingPunct="1"/>
            <a:fld id="{82095453-C715-4532-BA73-4CBFB18EE1DE}" type="slidenum">
              <a:rPr lang="en-US" altLang="zh-TW" sz="1400">
                <a:solidFill>
                  <a:srgbClr val="000000"/>
                </a:solidFill>
                <a:ea typeface="標楷體" pitchFamily="65" charset="-120"/>
              </a:rPr>
              <a:pPr algn="r" eaLnBrk="1" hangingPunct="1"/>
              <a:t>17</a:t>
            </a:fld>
            <a:endParaRPr lang="en-US" altLang="zh-TW" sz="1400">
              <a:solidFill>
                <a:srgbClr val="000000"/>
              </a:solidFill>
              <a:ea typeface="標楷體" pitchFamily="65" charset="-120"/>
            </a:endParaRPr>
          </a:p>
        </p:txBody>
      </p:sp>
      <p:pic>
        <p:nvPicPr>
          <p:cNvPr id="22531" name="Picture 2" descr="從空中看台灣-網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2987676" y="189067"/>
            <a:ext cx="3132138" cy="4616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kumimoji="0" lang="zh-TW" altLang="en-US" sz="240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嘉義東石網寮村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2051051" y="189067"/>
            <a:ext cx="5005388" cy="4616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屏東縣-佳冬鄉漁塭--地層下陷</a:t>
            </a:r>
            <a:endParaRPr lang="zh-TW" altLang="en-US" sz="2400" b="1">
              <a:solidFill>
                <a:srgbClr val="660066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2987676" y="87467"/>
            <a:ext cx="3168650" cy="4616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/>
          <a:p>
            <a:pPr algn="ctr" eaLnBrk="0" hangingPunct="0"/>
            <a:r>
              <a:rPr lang="zh-TW" altLang="en-US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南投縣仁愛鄉</a:t>
            </a:r>
            <a:r>
              <a:rPr lang="en-US" altLang="zh-TW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-</a:t>
            </a:r>
            <a:r>
              <a:rPr lang="zh-TW" altLang="en-US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華岡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58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7248" y="332656"/>
            <a:ext cx="6477000" cy="72008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r>
              <a:rPr lang="zh-TW" altLang="en-US" kern="1200" dirty="0">
                <a:latin typeface="微軟正黑體" pitchFamily="34" charset="-120"/>
              </a:rPr>
              <a:t>大綱</a:t>
            </a: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395537" y="2060850"/>
            <a:ext cx="8351837" cy="488949"/>
            <a:chOff x="720" y="1392"/>
            <a:chExt cx="4058" cy="480"/>
          </a:xfrm>
        </p:grpSpPr>
        <p:sp>
          <p:nvSpPr>
            <p:cNvPr id="7172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70A8DA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174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75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395537" y="2708922"/>
            <a:ext cx="8351837" cy="488949"/>
            <a:chOff x="720" y="1392"/>
            <a:chExt cx="4058" cy="480"/>
          </a:xfrm>
        </p:grpSpPr>
        <p:sp>
          <p:nvSpPr>
            <p:cNvPr id="7177" name="AutoShape 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7178" name="Group 1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179" name="AutoShape 1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80" name="AutoShape 1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7181" name="Group 13"/>
          <p:cNvGrpSpPr>
            <a:grpSpLocks/>
          </p:cNvGrpSpPr>
          <p:nvPr/>
        </p:nvGrpSpPr>
        <p:grpSpPr bwMode="auto">
          <a:xfrm>
            <a:off x="395537" y="3356993"/>
            <a:ext cx="8351837" cy="493765"/>
            <a:chOff x="720" y="1392"/>
            <a:chExt cx="4058" cy="480"/>
          </a:xfrm>
        </p:grpSpPr>
        <p:sp>
          <p:nvSpPr>
            <p:cNvPr id="7182" name="AutoShape 1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70A8DA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7183" name="Group 1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184" name="AutoShape 1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85" name="AutoShape 1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7186" name="Group 18"/>
          <p:cNvGrpSpPr>
            <a:grpSpLocks/>
          </p:cNvGrpSpPr>
          <p:nvPr/>
        </p:nvGrpSpPr>
        <p:grpSpPr bwMode="auto">
          <a:xfrm>
            <a:off x="395537" y="1412778"/>
            <a:ext cx="8351837" cy="533573"/>
            <a:chOff x="720" y="1392"/>
            <a:chExt cx="4058" cy="480"/>
          </a:xfrm>
        </p:grpSpPr>
        <p:sp>
          <p:nvSpPr>
            <p:cNvPr id="7187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7188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189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90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7199" name="Text Box 31"/>
          <p:cNvSpPr txBox="1">
            <a:spLocks noChangeArrowheads="1"/>
          </p:cNvSpPr>
          <p:nvPr/>
        </p:nvSpPr>
        <p:spPr bwMode="white">
          <a:xfrm>
            <a:off x="466973" y="3356993"/>
            <a:ext cx="3810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dirty="0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四</a:t>
            </a:r>
            <a:endParaRPr lang="en-US" altLang="zh-TW" sz="2400" b="1" dirty="0">
              <a:solidFill>
                <a:srgbClr val="333333"/>
              </a:solidFill>
              <a:ea typeface="新細明體" pitchFamily="18" charset="-120"/>
              <a:cs typeface="Arial" charset="0"/>
            </a:endParaRP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white">
          <a:xfrm>
            <a:off x="466973" y="1412777"/>
            <a:ext cx="3810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dirty="0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一</a:t>
            </a:r>
            <a:endParaRPr lang="en-US" altLang="zh-TW" sz="2400" b="1" dirty="0">
              <a:solidFill>
                <a:srgbClr val="333333"/>
              </a:solidFill>
              <a:ea typeface="新細明體" pitchFamily="18" charset="-120"/>
              <a:cs typeface="Arial" charset="0"/>
            </a:endParaRP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white">
          <a:xfrm>
            <a:off x="446336" y="2060848"/>
            <a:ext cx="3810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dirty="0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二</a:t>
            </a:r>
            <a:endParaRPr lang="en-US" altLang="zh-TW" sz="2400" b="1" dirty="0">
              <a:solidFill>
                <a:srgbClr val="333333"/>
              </a:solidFill>
              <a:ea typeface="新細明體" pitchFamily="18" charset="-120"/>
              <a:cs typeface="Arial" charset="0"/>
            </a:endParaRP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white">
          <a:xfrm>
            <a:off x="466973" y="2708920"/>
            <a:ext cx="3810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dirty="0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三</a:t>
            </a:r>
            <a:endParaRPr lang="en-US" altLang="zh-TW" sz="2400" b="1" dirty="0">
              <a:solidFill>
                <a:srgbClr val="333333"/>
              </a:solidFill>
              <a:ea typeface="新細明體" pitchFamily="18" charset="-120"/>
              <a:cs typeface="Arial" charset="0"/>
            </a:endParaRP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white">
          <a:xfrm>
            <a:off x="970212" y="1427882"/>
            <a:ext cx="7129462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marL="457145" indent="-457145">
              <a:spcBef>
                <a:spcPct val="50000"/>
              </a:spcBef>
              <a:buClr>
                <a:schemeClr val="tx1"/>
              </a:buClr>
            </a:pPr>
            <a:r>
              <a:rPr lang="zh-TW" altLang="en-US" sz="2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前言</a:t>
            </a:r>
          </a:p>
        </p:txBody>
      </p:sp>
      <p:grpSp>
        <p:nvGrpSpPr>
          <p:cNvPr id="7205" name="Group 37"/>
          <p:cNvGrpSpPr>
            <a:grpSpLocks/>
          </p:cNvGrpSpPr>
          <p:nvPr/>
        </p:nvGrpSpPr>
        <p:grpSpPr bwMode="auto">
          <a:xfrm>
            <a:off x="395537" y="4005065"/>
            <a:ext cx="8351837" cy="493765"/>
            <a:chOff x="720" y="1392"/>
            <a:chExt cx="4058" cy="480"/>
          </a:xfrm>
        </p:grpSpPr>
        <p:sp>
          <p:nvSpPr>
            <p:cNvPr id="7206" name="AutoShape 3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7207" name="Group 3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208" name="AutoShape 4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209" name="AutoShape 4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7210" name="Text Box 42"/>
          <p:cNvSpPr txBox="1">
            <a:spLocks noChangeArrowheads="1"/>
          </p:cNvSpPr>
          <p:nvPr/>
        </p:nvSpPr>
        <p:spPr bwMode="white">
          <a:xfrm>
            <a:off x="466973" y="4005064"/>
            <a:ext cx="3810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dirty="0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五</a:t>
            </a:r>
            <a:endParaRPr lang="en-US" altLang="zh-TW" sz="2400" b="1" dirty="0">
              <a:solidFill>
                <a:srgbClr val="333333"/>
              </a:solidFill>
              <a:ea typeface="新細明體" pitchFamily="18" charset="-120"/>
              <a:cs typeface="Arial" charset="0"/>
            </a:endParaRP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white">
          <a:xfrm>
            <a:off x="970212" y="2060848"/>
            <a:ext cx="7129462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marL="457145" indent="-457145">
              <a:spcBef>
                <a:spcPct val="50000"/>
              </a:spcBef>
              <a:buClr>
                <a:schemeClr val="tx1"/>
              </a:buClr>
            </a:pPr>
            <a:r>
              <a:rPr lang="zh-TW" altLang="en-US" sz="2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災害防救法制</a:t>
            </a:r>
          </a:p>
        </p:txBody>
      </p:sp>
      <p:sp>
        <p:nvSpPr>
          <p:cNvPr id="7212" name="Text Box 44"/>
          <p:cNvSpPr txBox="1">
            <a:spLocks noChangeArrowheads="1"/>
          </p:cNvSpPr>
          <p:nvPr/>
        </p:nvSpPr>
        <p:spPr bwMode="white">
          <a:xfrm>
            <a:off x="970212" y="2708920"/>
            <a:ext cx="7129462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marL="457145" indent="-457145">
              <a:spcBef>
                <a:spcPct val="50000"/>
              </a:spcBef>
              <a:buClr>
                <a:schemeClr val="tx1"/>
              </a:buClr>
            </a:pPr>
            <a:r>
              <a:rPr lang="zh-TW" altLang="en-US" sz="2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災害防救體系</a:t>
            </a:r>
            <a:r>
              <a:rPr lang="en-US" altLang="zh-TW" sz="2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(</a:t>
            </a:r>
            <a:r>
              <a:rPr lang="zh-TW" altLang="en-US" sz="2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含組織與計畫</a:t>
            </a:r>
            <a:r>
              <a:rPr lang="en-US" altLang="zh-TW" sz="2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)</a:t>
            </a:r>
            <a:endParaRPr lang="zh-TW" altLang="en-US" sz="2600" b="1" dirty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</p:txBody>
      </p:sp>
      <p:sp>
        <p:nvSpPr>
          <p:cNvPr id="7213" name="Text Box 45"/>
          <p:cNvSpPr txBox="1">
            <a:spLocks noChangeArrowheads="1"/>
          </p:cNvSpPr>
          <p:nvPr/>
        </p:nvSpPr>
        <p:spPr bwMode="white">
          <a:xfrm>
            <a:off x="970212" y="3356992"/>
            <a:ext cx="7129462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marL="457145" indent="-457145">
              <a:spcBef>
                <a:spcPct val="50000"/>
              </a:spcBef>
              <a:buClr>
                <a:schemeClr val="tx1"/>
              </a:buClr>
            </a:pPr>
            <a:r>
              <a:rPr lang="zh-TW" altLang="en-US" sz="2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災害防救運作</a:t>
            </a:r>
          </a:p>
        </p:txBody>
      </p:sp>
      <p:sp>
        <p:nvSpPr>
          <p:cNvPr id="7214" name="Text Box 46"/>
          <p:cNvSpPr txBox="1">
            <a:spLocks noChangeArrowheads="1"/>
          </p:cNvSpPr>
          <p:nvPr/>
        </p:nvSpPr>
        <p:spPr bwMode="white">
          <a:xfrm>
            <a:off x="970212" y="4005064"/>
            <a:ext cx="7129462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marL="457145" indent="-457145">
              <a:spcBef>
                <a:spcPct val="50000"/>
              </a:spcBef>
              <a:buClr>
                <a:schemeClr val="tx1"/>
              </a:buClr>
            </a:pPr>
            <a:r>
              <a:rPr lang="zh-TW" altLang="en-US" sz="2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我國防災教育推展概況</a:t>
            </a:r>
          </a:p>
        </p:txBody>
      </p:sp>
      <p:grpSp>
        <p:nvGrpSpPr>
          <p:cNvPr id="39" name="Group 13"/>
          <p:cNvGrpSpPr>
            <a:grpSpLocks/>
          </p:cNvGrpSpPr>
          <p:nvPr/>
        </p:nvGrpSpPr>
        <p:grpSpPr bwMode="auto">
          <a:xfrm>
            <a:off x="395537" y="4653137"/>
            <a:ext cx="8351837" cy="529853"/>
            <a:chOff x="720" y="1392"/>
            <a:chExt cx="4058" cy="480"/>
          </a:xfrm>
        </p:grpSpPr>
        <p:sp>
          <p:nvSpPr>
            <p:cNvPr id="41" name="AutoShape 1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70A8DA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42" name="Group 1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3" name="AutoShape 1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4" name="AutoShape 1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45" name="Text Box 31"/>
          <p:cNvSpPr txBox="1">
            <a:spLocks noChangeArrowheads="1"/>
          </p:cNvSpPr>
          <p:nvPr/>
        </p:nvSpPr>
        <p:spPr bwMode="white">
          <a:xfrm>
            <a:off x="466973" y="4694040"/>
            <a:ext cx="3810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dirty="0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六</a:t>
            </a:r>
            <a:endParaRPr lang="en-US" altLang="zh-TW" sz="2400" b="1" dirty="0">
              <a:solidFill>
                <a:srgbClr val="333333"/>
              </a:solidFill>
              <a:ea typeface="新細明體" pitchFamily="18" charset="-120"/>
              <a:cs typeface="Arial" charset="0"/>
            </a:endParaRPr>
          </a:p>
        </p:txBody>
      </p:sp>
      <p:grpSp>
        <p:nvGrpSpPr>
          <p:cNvPr id="46" name="Group 37"/>
          <p:cNvGrpSpPr>
            <a:grpSpLocks/>
          </p:cNvGrpSpPr>
          <p:nvPr/>
        </p:nvGrpSpPr>
        <p:grpSpPr bwMode="auto">
          <a:xfrm>
            <a:off x="395537" y="5301208"/>
            <a:ext cx="8351837" cy="576298"/>
            <a:chOff x="720" y="1392"/>
            <a:chExt cx="4058" cy="480"/>
          </a:xfrm>
        </p:grpSpPr>
        <p:sp>
          <p:nvSpPr>
            <p:cNvPr id="47" name="AutoShape 3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48" name="Group 3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9" name="AutoShape 4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0" name="AutoShape 4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51" name="Text Box 42"/>
          <p:cNvSpPr txBox="1">
            <a:spLocks noChangeArrowheads="1"/>
          </p:cNvSpPr>
          <p:nvPr/>
        </p:nvSpPr>
        <p:spPr bwMode="white">
          <a:xfrm>
            <a:off x="466973" y="5342110"/>
            <a:ext cx="3810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dirty="0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七</a:t>
            </a:r>
            <a:endParaRPr lang="en-US" altLang="zh-TW" sz="2400" b="1" dirty="0">
              <a:solidFill>
                <a:srgbClr val="333333"/>
              </a:solidFill>
              <a:ea typeface="新細明體" pitchFamily="18" charset="-120"/>
              <a:cs typeface="Arial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/>
        </p:nvSpPr>
        <p:spPr bwMode="white">
          <a:xfrm>
            <a:off x="970212" y="4694039"/>
            <a:ext cx="7129462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marL="457145" indent="-457145">
              <a:spcBef>
                <a:spcPct val="50000"/>
              </a:spcBef>
              <a:buClr>
                <a:schemeClr val="tx1"/>
              </a:buClr>
            </a:pPr>
            <a:r>
              <a:rPr lang="zh-TW" altLang="en-US" sz="2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教育部校安中心介紹</a:t>
            </a: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white">
          <a:xfrm>
            <a:off x="970212" y="5342110"/>
            <a:ext cx="7129462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marL="457145" indent="-457145">
              <a:spcBef>
                <a:spcPct val="50000"/>
              </a:spcBef>
              <a:buClr>
                <a:schemeClr val="tx1"/>
              </a:buClr>
            </a:pPr>
            <a:r>
              <a:rPr lang="zh-TW" altLang="en-US" sz="2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結語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3419476" y="87467"/>
            <a:ext cx="2305050" cy="4616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清境的民宿</a:t>
            </a:r>
            <a:endParaRPr lang="zh-TW" altLang="en-US" sz="2400" b="1">
              <a:solidFill>
                <a:srgbClr val="660066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Rot="1" noChangeArrowheads="1"/>
          </p:cNvSpPr>
          <p:nvPr/>
        </p:nvSpPr>
        <p:spPr bwMode="auto">
          <a:xfrm>
            <a:off x="1944688" y="77426"/>
            <a:ext cx="5219700" cy="8309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/>
          <a:p>
            <a:pPr algn="ctr" eaLnBrk="0" hangingPunct="0"/>
            <a:r>
              <a:rPr lang="en-US" altLang="zh-TW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1999</a:t>
            </a:r>
            <a:r>
              <a:rPr lang="zh-TW" altLang="en-US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年九二一地震後台</a:t>
            </a:r>
            <a:r>
              <a:rPr lang="en-US" altLang="zh-TW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8</a:t>
            </a:r>
            <a:r>
              <a:rPr lang="zh-TW" altLang="en-US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甲線</a:t>
            </a:r>
            <a:r>
              <a:rPr lang="en-US" altLang="zh-TW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(</a:t>
            </a:r>
            <a:r>
              <a:rPr lang="zh-TW" altLang="en-US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中橫</a:t>
            </a:r>
            <a:r>
              <a:rPr lang="en-US" altLang="zh-TW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)</a:t>
            </a:r>
            <a:br>
              <a:rPr lang="en-US" altLang="zh-TW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</a:br>
            <a:r>
              <a:rPr lang="zh-TW" altLang="en-US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滿目瘡痍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092950" y="6553200"/>
            <a:ext cx="1800471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1400">
                <a:solidFill>
                  <a:srgbClr val="FFFF00"/>
                </a:solidFill>
                <a:ea typeface="標楷體" pitchFamily="65" charset="-120"/>
              </a:rPr>
              <a:t>照片來源：台灣大學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921_谷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G2谷關大橋處拍明隧道破壞＿無(合併1213141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73463"/>
            <a:ext cx="4608513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308851" y="3429001"/>
            <a:ext cx="181451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zh-TW" smtClean="0">
                <a:solidFill>
                  <a:srgbClr val="FF0000"/>
                </a:solidFill>
                <a:latin typeface="Verdana" pitchFamily="34" charset="0"/>
              </a:rPr>
              <a:t>2005.08</a:t>
            </a:r>
          </a:p>
        </p:txBody>
      </p:sp>
      <p:pic>
        <p:nvPicPr>
          <p:cNvPr id="27653" name="Picture 5" descr="Image-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732588" y="-26987"/>
            <a:ext cx="2333625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zh-TW" smtClean="0">
                <a:solidFill>
                  <a:srgbClr val="FF0000"/>
                </a:solidFill>
                <a:latin typeface="Verdana" pitchFamily="34" charset="0"/>
              </a:rPr>
              <a:t>2004.08</a:t>
            </a: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0" y="3429001"/>
            <a:ext cx="1249038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mtClean="0">
                <a:solidFill>
                  <a:srgbClr val="FF0000"/>
                </a:solidFill>
                <a:latin typeface="Verdana" pitchFamily="34" charset="0"/>
              </a:rPr>
              <a:t>2006.12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0" y="1"/>
            <a:ext cx="1249038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mtClean="0">
                <a:solidFill>
                  <a:srgbClr val="FF0000"/>
                </a:solidFill>
                <a:latin typeface="Verdana" pitchFamily="34" charset="0"/>
              </a:rPr>
              <a:t>1999.10</a:t>
            </a:r>
          </a:p>
        </p:txBody>
      </p:sp>
      <p:sp>
        <p:nvSpPr>
          <p:cNvPr id="27658" name="Text Box 11"/>
          <p:cNvSpPr txBox="1">
            <a:spLocks noChangeArrowheads="1"/>
          </p:cNvSpPr>
          <p:nvPr/>
        </p:nvSpPr>
        <p:spPr bwMode="auto">
          <a:xfrm>
            <a:off x="2787650" y="3124200"/>
            <a:ext cx="1800471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1400">
                <a:solidFill>
                  <a:srgbClr val="FFFF00"/>
                </a:solidFill>
                <a:ea typeface="標楷體" pitchFamily="65" charset="-120"/>
              </a:rPr>
              <a:t>照片來源：公路總局</a:t>
            </a:r>
          </a:p>
        </p:txBody>
      </p:sp>
      <p:sp>
        <p:nvSpPr>
          <p:cNvPr id="27659" name="AutoShape 10"/>
          <p:cNvSpPr>
            <a:spLocks noChangeArrowheads="1"/>
          </p:cNvSpPr>
          <p:nvPr/>
        </p:nvSpPr>
        <p:spPr bwMode="auto">
          <a:xfrm>
            <a:off x="4427539" y="1844675"/>
            <a:ext cx="576262" cy="647700"/>
          </a:xfrm>
          <a:prstGeom prst="rightArrow">
            <a:avLst>
              <a:gd name="adj1" fmla="val 47056"/>
              <a:gd name="adj2" fmla="val 53444"/>
            </a:avLst>
          </a:prstGeom>
          <a:solidFill>
            <a:srgbClr val="99CC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kumimoji="1" lang="zh-TW" altLang="zh-TW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60" name="AutoShape 10"/>
          <p:cNvSpPr>
            <a:spLocks noChangeArrowheads="1"/>
          </p:cNvSpPr>
          <p:nvPr/>
        </p:nvSpPr>
        <p:spPr bwMode="auto">
          <a:xfrm rot="5400000">
            <a:off x="6768307" y="3248819"/>
            <a:ext cx="576262" cy="647700"/>
          </a:xfrm>
          <a:prstGeom prst="rightArrow">
            <a:avLst>
              <a:gd name="adj1" fmla="val 47056"/>
              <a:gd name="adj2" fmla="val 53444"/>
            </a:avLst>
          </a:prstGeom>
          <a:solidFill>
            <a:srgbClr val="99CC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rot="10800000" vert="eaVert" wrap="none" lIns="91429" tIns="45715" rIns="91429" bIns="45715" anchor="ctr"/>
          <a:lstStyle/>
          <a:p>
            <a:endParaRPr kumimoji="1" lang="zh-TW" altLang="zh-TW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61" name="AutoShape 10"/>
          <p:cNvSpPr>
            <a:spLocks noChangeArrowheads="1"/>
          </p:cNvSpPr>
          <p:nvPr/>
        </p:nvSpPr>
        <p:spPr bwMode="auto">
          <a:xfrm flipH="1">
            <a:off x="4140201" y="4868863"/>
            <a:ext cx="576263" cy="647700"/>
          </a:xfrm>
          <a:prstGeom prst="rightArrow">
            <a:avLst>
              <a:gd name="adj1" fmla="val 47056"/>
              <a:gd name="adj2" fmla="val 53444"/>
            </a:avLst>
          </a:prstGeom>
          <a:solidFill>
            <a:srgbClr val="99CC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kumimoji="1" lang="zh-TW" altLang="zh-TW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62" name="Rectangle 2"/>
          <p:cNvSpPr>
            <a:spLocks noChangeArrowheads="1"/>
          </p:cNvSpPr>
          <p:nvPr/>
        </p:nvSpPr>
        <p:spPr bwMode="auto">
          <a:xfrm>
            <a:off x="3348039" y="87467"/>
            <a:ext cx="2403475" cy="4616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/>
          <a:p>
            <a:pPr algn="ctr" eaLnBrk="0" hangingPunct="0"/>
            <a:r>
              <a:rPr lang="zh-TW" altLang="en-US" sz="24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台８線谷關段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3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3492500" y="87467"/>
            <a:ext cx="2122488" cy="4616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kumimoji="0" lang="zh-TW" altLang="en-US" sz="240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地質破碎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1164228"/>
            <a:ext cx="184708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endParaRPr kumimoji="1" lang="zh-TW" altLang="zh-TW" sz="16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9699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4" y="1974850"/>
            <a:ext cx="8961437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cl台灣溫度上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316038"/>
            <a:ext cx="1984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右箭號 8"/>
          <p:cNvSpPr/>
          <p:nvPr/>
        </p:nvSpPr>
        <p:spPr>
          <a:xfrm rot="20582118">
            <a:off x="7002463" y="2708275"/>
            <a:ext cx="449262" cy="3603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>
              <a:defRPr/>
            </a:pPr>
            <a:endParaRPr kumimoji="1" lang="zh-TW" altLang="en-US" sz="1600" b="1">
              <a:solidFill>
                <a:srgbClr val="83C1C0"/>
              </a:solidFill>
            </a:endParaRPr>
          </a:p>
        </p:txBody>
      </p:sp>
      <p:sp>
        <p:nvSpPr>
          <p:cNvPr id="29702" name="Rectangle 8"/>
          <p:cNvSpPr txBox="1">
            <a:spLocks noChangeArrowheads="1"/>
          </p:cNvSpPr>
          <p:nvPr/>
        </p:nvSpPr>
        <p:spPr bwMode="auto">
          <a:xfrm>
            <a:off x="1116013" y="529764"/>
            <a:ext cx="5184775" cy="52321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 sz="28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臺灣百年平均溫度不斷攀升 </a:t>
            </a:r>
          </a:p>
        </p:txBody>
      </p:sp>
      <p:sp>
        <p:nvSpPr>
          <p:cNvPr id="29703" name="矩形 6"/>
          <p:cNvSpPr>
            <a:spLocks noChangeArrowheads="1"/>
          </p:cNvSpPr>
          <p:nvPr/>
        </p:nvSpPr>
        <p:spPr bwMode="auto">
          <a:xfrm>
            <a:off x="1187451" y="1404938"/>
            <a:ext cx="525621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r>
              <a:rPr kumimoji="1" lang="en-US" altLang="zh-TW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21 </a:t>
            </a:r>
            <a:r>
              <a:rPr kumimoji="1" lang="zh-TW" altLang="en-US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世紀末上升 </a:t>
            </a:r>
            <a:r>
              <a:rPr kumimoji="1" lang="en-US" altLang="zh-TW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2.3 </a:t>
            </a:r>
            <a:r>
              <a:rPr kumimoji="1" lang="en-US" altLang="zh-TW" b="1" baseline="3000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o</a:t>
            </a:r>
            <a:r>
              <a:rPr kumimoji="1" lang="en-US" altLang="zh-TW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C (</a:t>
            </a:r>
            <a:r>
              <a:rPr kumimoji="1" lang="zh-TW" altLang="en-US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夏季 </a:t>
            </a:r>
            <a:r>
              <a:rPr kumimoji="1" lang="en-US" altLang="zh-TW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2.5 </a:t>
            </a:r>
            <a:r>
              <a:rPr kumimoji="1" lang="en-US" altLang="zh-TW" b="1" baseline="3000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o</a:t>
            </a:r>
            <a:r>
              <a:rPr kumimoji="1" lang="en-US" altLang="zh-TW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C </a:t>
            </a:r>
            <a:r>
              <a:rPr kumimoji="1" lang="zh-TW" altLang="en-US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；冬季 </a:t>
            </a:r>
            <a:r>
              <a:rPr kumimoji="1" lang="en-US" altLang="zh-TW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2.0 </a:t>
            </a:r>
            <a:r>
              <a:rPr kumimoji="1" lang="en-US" altLang="zh-TW" b="1" baseline="3000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o</a:t>
            </a:r>
            <a:r>
              <a:rPr kumimoji="1" lang="en-US" altLang="zh-TW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C)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2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/>
          <a:p>
            <a:endParaRPr kumimoji="1" lang="zh-TW" altLang="zh-TW" sz="3600" b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0723" name="Text Box 797"/>
          <p:cNvSpPr txBox="1">
            <a:spLocks noChangeArrowheads="1"/>
          </p:cNvSpPr>
          <p:nvPr/>
        </p:nvSpPr>
        <p:spPr bwMode="auto">
          <a:xfrm>
            <a:off x="1331913" y="405146"/>
            <a:ext cx="6480175" cy="52321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 sz="28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臺灣年平均降雨量有旱澇加劇之趨勢</a:t>
            </a:r>
          </a:p>
        </p:txBody>
      </p:sp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614488"/>
            <a:ext cx="86201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矩形 4"/>
          <p:cNvSpPr>
            <a:spLocks noChangeArrowheads="1"/>
          </p:cNvSpPr>
          <p:nvPr/>
        </p:nvSpPr>
        <p:spPr bwMode="auto">
          <a:xfrm>
            <a:off x="1619251" y="1125539"/>
            <a:ext cx="590550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/>
            <a:r>
              <a:rPr kumimoji="1" lang="zh-TW" altLang="en-US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單日降雨量及豪大雨日數增加，四季降雨日數減少</a:t>
            </a:r>
          </a:p>
        </p:txBody>
      </p:sp>
      <p:sp>
        <p:nvSpPr>
          <p:cNvPr id="2" name="橢圓 1"/>
          <p:cNvSpPr>
            <a:spLocks noChangeArrowheads="1"/>
          </p:cNvSpPr>
          <p:nvPr/>
        </p:nvSpPr>
        <p:spPr bwMode="auto">
          <a:xfrm>
            <a:off x="34925" y="1557339"/>
            <a:ext cx="1728788" cy="676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5" rIns="91429" bIns="45715"/>
          <a:lstStyle/>
          <a:p>
            <a:endParaRPr kumimoji="1" lang="zh-TW" altLang="en-US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橢圓 7"/>
          <p:cNvSpPr>
            <a:spLocks noChangeArrowheads="1"/>
          </p:cNvSpPr>
          <p:nvPr/>
        </p:nvSpPr>
        <p:spPr bwMode="auto">
          <a:xfrm>
            <a:off x="34925" y="5345113"/>
            <a:ext cx="1728788" cy="676275"/>
          </a:xfrm>
          <a:prstGeom prst="ellipse">
            <a:avLst/>
          </a:prstGeom>
          <a:noFill/>
          <a:ln w="381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5" rIns="91429" bIns="45715"/>
          <a:lstStyle/>
          <a:p>
            <a:endParaRPr kumimoji="1" lang="zh-TW" altLang="en-US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40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79388" y="692150"/>
          <a:ext cx="5184776" cy="403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75"/>
                <a:gridCol w="864130"/>
                <a:gridCol w="1152173"/>
                <a:gridCol w="1296194"/>
                <a:gridCol w="1368204"/>
              </a:tblGrid>
              <a:tr h="3665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排序</a:t>
                      </a:r>
                      <a:endParaRPr lang="zh-TW" sz="1400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站名</a:t>
                      </a:r>
                      <a:endParaRPr lang="zh-TW" sz="1400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降水量</a:t>
                      </a: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(mm)</a:t>
                      </a:r>
                      <a:endParaRPr lang="zh-TW" sz="1400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開始發生日期</a:t>
                      </a:r>
                      <a:endParaRPr lang="zh-TW" sz="1400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影響天氣系統</a:t>
                      </a:r>
                      <a:endParaRPr lang="zh-TW" sz="1400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</a:tr>
              <a:tr h="3665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阿里山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1,157.5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1996/07/31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賀伯颱風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</a:tr>
              <a:tr h="3665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布洛灣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1,033.5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1997/08/29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安珀颱風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</a:tr>
              <a:tr h="3665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石磐龍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967.5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莫拉克颱風</a:t>
                      </a:r>
                      <a:endParaRPr lang="zh-TW" sz="1400" b="1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</a:tr>
              <a:tr h="3665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奮起湖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962.5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83" marR="68583" marT="0" marB="0" anchor="ctr"/>
                </a:tc>
              </a:tr>
              <a:tr h="3665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土場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956.5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2001/09/17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納莉颱風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</a:tr>
              <a:tr h="3665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瑪家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948.0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2010/09/19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凡那比颱風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</a:tr>
              <a:tr h="3665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阿里山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934.5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83" marR="68583" marT="0" marB="0" anchor="ctr"/>
                </a:tc>
              </a:tr>
              <a:tr h="3665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布洛灣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920.5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1997/08/28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安珀颱風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</a:tr>
              <a:tr h="3665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馬頭山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874.5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83" marR="68583" marT="0" marB="0" anchor="ctr"/>
                </a:tc>
              </a:tr>
              <a:tr h="3665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蘇澳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861.0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2010/10/21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梅姬颱風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</a:tr>
            </a:tbl>
          </a:graphicData>
        </a:graphic>
      </p:graphicFrame>
      <p:sp>
        <p:nvSpPr>
          <p:cNvPr id="31820" name="Rectangle 1"/>
          <p:cNvSpPr>
            <a:spLocks noChangeArrowheads="1"/>
          </p:cNvSpPr>
          <p:nvPr/>
        </p:nvSpPr>
        <p:spPr bwMode="auto">
          <a:xfrm>
            <a:off x="971550" y="251108"/>
            <a:ext cx="3671888" cy="369322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/>
          <a:p>
            <a:pPr algn="ctr" eaLnBrk="0" hangingPunct="0"/>
            <a:r>
              <a:rPr kumimoji="1" lang="zh-TW" altLang="en-US" b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歷年</a:t>
            </a:r>
            <a:r>
              <a:rPr kumimoji="1" lang="en-US" altLang="zh-TW" b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kumimoji="1" lang="zh-TW" altLang="en-US" b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小時累積降水量排序前十名</a:t>
            </a:r>
          </a:p>
        </p:txBody>
      </p:sp>
      <p:sp>
        <p:nvSpPr>
          <p:cNvPr id="31821" name="矩形 4"/>
          <p:cNvSpPr>
            <a:spLocks noChangeArrowheads="1"/>
          </p:cNvSpPr>
          <p:nvPr/>
        </p:nvSpPr>
        <p:spPr bwMode="auto">
          <a:xfrm>
            <a:off x="179389" y="4868863"/>
            <a:ext cx="3240087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/>
            <a:r>
              <a:rPr kumimoji="1" lang="zh-TW" altLang="en-US" sz="12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資料來源：</a:t>
            </a:r>
            <a:r>
              <a:rPr kumimoji="1" lang="en-US" altLang="zh-TW" sz="12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2012</a:t>
            </a:r>
            <a:r>
              <a:rPr kumimoji="1" lang="zh-TW" altLang="en-US" sz="12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臺灣氣象觀測要素排序集</a:t>
            </a:r>
            <a:endParaRPr kumimoji="1" lang="en-US" altLang="zh-TW" sz="120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  <a:p>
            <a:pPr eaLnBrk="0" hangingPunct="0"/>
            <a:r>
              <a:rPr kumimoji="1" lang="zh-TW" altLang="en-US" sz="12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                    </a:t>
            </a:r>
            <a:r>
              <a:rPr kumimoji="1" lang="en-US" altLang="zh-TW" sz="12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(</a:t>
            </a:r>
            <a:r>
              <a:rPr kumimoji="1" lang="zh-TW" altLang="en-US" sz="12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交通部中央氣象局</a:t>
            </a:r>
            <a:r>
              <a:rPr kumimoji="1" lang="en-US" altLang="zh-TW" sz="12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)</a:t>
            </a:r>
            <a:endParaRPr kumimoji="1" lang="zh-TW" altLang="en-US" sz="2800">
              <a:solidFill>
                <a:srgbClr val="0000CC"/>
              </a:solidFill>
              <a:latin typeface="Arial" pitchFamily="34" charset="0"/>
              <a:ea typeface="微軟正黑體" pitchFamily="34" charset="-120"/>
              <a:cs typeface="Calibri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563939" y="2781300"/>
          <a:ext cx="5468936" cy="3743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626"/>
                <a:gridCol w="974661"/>
                <a:gridCol w="1245402"/>
                <a:gridCol w="1338578"/>
                <a:gridCol w="1314669"/>
              </a:tblGrid>
              <a:tr h="34034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排序</a:t>
                      </a:r>
                      <a:endParaRPr lang="zh-TW" sz="1400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站名</a:t>
                      </a:r>
                      <a:endParaRPr lang="zh-TW" sz="1400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降水量</a:t>
                      </a: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(mm)</a:t>
                      </a:r>
                      <a:endParaRPr lang="zh-TW" sz="1400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開始發生日期</a:t>
                      </a:r>
                      <a:endParaRPr lang="zh-TW" sz="1400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影響天氣系統</a:t>
                      </a:r>
                      <a:endParaRPr lang="zh-TW" sz="1400" kern="100" dirty="0">
                        <a:solidFill>
                          <a:srgbClr val="0000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</a:tr>
              <a:tr h="33986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阿里山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1,748.5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1996/07/31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賀伯颱風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</a:tr>
              <a:tr h="34034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阿里山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1,623.5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71" marR="68571" marT="0" marB="0" anchor="ctr"/>
                </a:tc>
              </a:tr>
              <a:tr h="34034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石磐龍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1,583.5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71" marR="68571" marT="0" marB="0" anchor="ctr"/>
                </a:tc>
              </a:tr>
              <a:tr h="34034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奮起湖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1,572.5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71" marR="68571" marT="0" marB="0" anchor="ctr"/>
                </a:tc>
              </a:tr>
              <a:tr h="34034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南天池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1,448.5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71" marR="68571" marT="0" marB="0" anchor="ctr"/>
                </a:tc>
              </a:tr>
              <a:tr h="34034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尾寮山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1,414.0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71" marR="68571" marT="0" marB="0" anchor="ctr"/>
                </a:tc>
              </a:tr>
              <a:tr h="34034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尾寮山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1,402.0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71" marR="68571" marT="0" marB="0" anchor="ctr"/>
                </a:tc>
              </a:tr>
              <a:tr h="34034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馬頭山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1,380.0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71" marR="68571" marT="0" marB="0" anchor="ctr"/>
                </a:tc>
              </a:tr>
              <a:tr h="34034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溪南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1,340.5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71" marR="68571" marT="0" marB="0" anchor="ctr"/>
                </a:tc>
              </a:tr>
              <a:tr h="34034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御油山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1,290.0</a:t>
                      </a:r>
                      <a:endParaRPr lang="zh-TW" sz="1400" kern="1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2009/08/08</a:t>
                      </a:r>
                      <a:endParaRPr lang="zh-TW" sz="14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68571" marR="68571" marT="0" marB="0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292726" y="2348990"/>
            <a:ext cx="3743325" cy="369322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/>
          <a:p>
            <a:pPr algn="ctr" eaLnBrk="0" hangingPunct="0"/>
            <a:r>
              <a:rPr kumimoji="1" lang="zh-TW" altLang="en-US" b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歷年</a:t>
            </a:r>
            <a:r>
              <a:rPr kumimoji="1" lang="en-US" altLang="zh-TW" b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24</a:t>
            </a:r>
            <a:r>
              <a:rPr kumimoji="1" lang="zh-TW" altLang="en-US" b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小時累積降水量排序前十名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08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screen-captur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79" b="24197"/>
          <a:stretch>
            <a:fillRect/>
          </a:stretch>
        </p:blipFill>
        <p:spPr bwMode="auto">
          <a:xfrm>
            <a:off x="0" y="765176"/>
            <a:ext cx="31242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 descr="screen-capture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3" b="23055"/>
          <a:stretch>
            <a:fillRect/>
          </a:stretch>
        </p:blipFill>
        <p:spPr bwMode="auto">
          <a:xfrm>
            <a:off x="0" y="3141663"/>
            <a:ext cx="4572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 descr="screen-capture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9" b="16110"/>
          <a:stretch>
            <a:fillRect/>
          </a:stretch>
        </p:blipFill>
        <p:spPr bwMode="auto">
          <a:xfrm>
            <a:off x="4638675" y="3213100"/>
            <a:ext cx="43211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screen-captur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3" b="24197"/>
          <a:stretch>
            <a:fillRect/>
          </a:stretch>
        </p:blipFill>
        <p:spPr bwMode="auto">
          <a:xfrm>
            <a:off x="3175001" y="765175"/>
            <a:ext cx="299085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9718" name="Text Box 6"/>
          <p:cNvSpPr txBox="1">
            <a:spLocks noChangeArrowheads="1"/>
          </p:cNvSpPr>
          <p:nvPr/>
        </p:nvSpPr>
        <p:spPr bwMode="auto">
          <a:xfrm>
            <a:off x="457201" y="2495490"/>
            <a:ext cx="2061797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kumimoji="1" lang="en-US" altLang="zh-TW" sz="2000" b="1" spc="50" dirty="0">
                <a:ln w="11430"/>
                <a:gradFill>
                  <a:gsLst>
                    <a:gs pos="25000">
                      <a:srgbClr val="00EEE8">
                        <a:satMod val="155000"/>
                      </a:srgbClr>
                    </a:gs>
                    <a:gs pos="100000">
                      <a:srgbClr val="00EEE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1959 87</a:t>
            </a:r>
            <a:r>
              <a:rPr kumimoji="1" lang="zh-TW" altLang="en-US" sz="2000" b="1" spc="50" dirty="0">
                <a:ln w="11430"/>
                <a:gradFill>
                  <a:gsLst>
                    <a:gs pos="25000">
                      <a:srgbClr val="00EEE8">
                        <a:satMod val="155000"/>
                      </a:srgbClr>
                    </a:gs>
                    <a:gs pos="100000">
                      <a:srgbClr val="00EEE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水災</a:t>
            </a:r>
          </a:p>
        </p:txBody>
      </p:sp>
      <p:sp>
        <p:nvSpPr>
          <p:cNvPr id="1779719" name="Text Box 7"/>
          <p:cNvSpPr txBox="1">
            <a:spLocks noChangeArrowheads="1"/>
          </p:cNvSpPr>
          <p:nvPr/>
        </p:nvSpPr>
        <p:spPr bwMode="auto">
          <a:xfrm>
            <a:off x="3577004" y="2514600"/>
            <a:ext cx="2061797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algn="ctr">
              <a:defRPr sz="2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r>
              <a:rPr kumimoji="1" lang="en-US" altLang="zh-TW" dirty="0" smtClean="0">
                <a:gradFill>
                  <a:gsLst>
                    <a:gs pos="25000">
                      <a:srgbClr val="00EEE8">
                        <a:satMod val="155000"/>
                      </a:srgbClr>
                    </a:gs>
                    <a:gs pos="100000">
                      <a:srgbClr val="00EEE8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1959 87</a:t>
            </a:r>
            <a:r>
              <a:rPr kumimoji="1" lang="zh-TW" altLang="en-US" dirty="0" smtClean="0">
                <a:gradFill>
                  <a:gsLst>
                    <a:gs pos="25000">
                      <a:srgbClr val="00EEE8">
                        <a:satMod val="155000"/>
                      </a:srgbClr>
                    </a:gs>
                    <a:gs pos="100000">
                      <a:srgbClr val="00EEE8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水災</a:t>
            </a:r>
          </a:p>
        </p:txBody>
      </p:sp>
      <p:pic>
        <p:nvPicPr>
          <p:cNvPr id="32776" name="Picture 6" descr="screen-capture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92" b="19144"/>
          <a:stretch>
            <a:fillRect/>
          </a:stretch>
        </p:blipFill>
        <p:spPr bwMode="auto">
          <a:xfrm>
            <a:off x="6100764" y="836613"/>
            <a:ext cx="3043237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9721" name="Text Box 9"/>
          <p:cNvSpPr txBox="1">
            <a:spLocks noChangeArrowheads="1"/>
          </p:cNvSpPr>
          <p:nvPr/>
        </p:nvSpPr>
        <p:spPr bwMode="auto">
          <a:xfrm>
            <a:off x="6390544" y="2495490"/>
            <a:ext cx="2524857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algn="ctr">
              <a:defRPr sz="2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r>
              <a:rPr kumimoji="1" lang="en-US" altLang="zh-TW" dirty="0" smtClean="0">
                <a:solidFill>
                  <a:srgbClr val="660066"/>
                </a:solidFill>
              </a:rPr>
              <a:t>1963 </a:t>
            </a:r>
            <a:r>
              <a:rPr kumimoji="1" lang="zh-TW" altLang="en-US" dirty="0" smtClean="0">
                <a:solidFill>
                  <a:srgbClr val="660066"/>
                </a:solidFill>
              </a:rPr>
              <a:t>葛樂禮颱風</a:t>
            </a:r>
          </a:p>
        </p:txBody>
      </p:sp>
      <p:sp>
        <p:nvSpPr>
          <p:cNvPr id="1779722" name="Text Box 10"/>
          <p:cNvSpPr txBox="1">
            <a:spLocks noChangeArrowheads="1"/>
          </p:cNvSpPr>
          <p:nvPr/>
        </p:nvSpPr>
        <p:spPr bwMode="auto">
          <a:xfrm>
            <a:off x="581758" y="5181600"/>
            <a:ext cx="3456843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algn="ctr">
              <a:defRPr sz="2000" b="1" spc="50">
                <a:ln w="11430"/>
                <a:solidFill>
                  <a:srgbClr val="66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r>
              <a:rPr kumimoji="1" lang="en-US" altLang="zh-TW" dirty="0" smtClean="0">
                <a:solidFill>
                  <a:srgbClr val="006600"/>
                </a:solidFill>
              </a:rPr>
              <a:t>1971 </a:t>
            </a:r>
            <a:r>
              <a:rPr kumimoji="1" lang="zh-TW" altLang="en-US" dirty="0" smtClean="0">
                <a:solidFill>
                  <a:srgbClr val="006600"/>
                </a:solidFill>
              </a:rPr>
              <a:t>貝絲颱風 臺北市</a:t>
            </a:r>
          </a:p>
        </p:txBody>
      </p:sp>
      <p:sp>
        <p:nvSpPr>
          <p:cNvPr id="1779723" name="Text Box 11"/>
          <p:cNvSpPr txBox="1">
            <a:spLocks noChangeArrowheads="1"/>
          </p:cNvSpPr>
          <p:nvPr/>
        </p:nvSpPr>
        <p:spPr bwMode="auto">
          <a:xfrm>
            <a:off x="5105400" y="5257800"/>
            <a:ext cx="3456842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algn="ctr">
              <a:defRPr sz="2000" b="1" spc="50">
                <a:ln w="11430"/>
                <a:solidFill>
                  <a:srgbClr val="66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r>
              <a:rPr kumimoji="1" lang="en-US" altLang="zh-TW" dirty="0" smtClean="0">
                <a:solidFill>
                  <a:srgbClr val="A50021"/>
                </a:solidFill>
              </a:rPr>
              <a:t>1987 </a:t>
            </a:r>
            <a:r>
              <a:rPr kumimoji="1" lang="zh-TW" altLang="en-US" dirty="0" smtClean="0">
                <a:solidFill>
                  <a:srgbClr val="A50021"/>
                </a:solidFill>
              </a:rPr>
              <a:t>琳恩颱風 臺北市</a:t>
            </a:r>
          </a:p>
        </p:txBody>
      </p:sp>
      <p:pic>
        <p:nvPicPr>
          <p:cNvPr id="32780" name="Picture 6" descr="screen-capture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0"/>
          <a:stretch>
            <a:fillRect/>
          </a:stretch>
        </p:blipFill>
        <p:spPr bwMode="auto">
          <a:xfrm>
            <a:off x="5038725" y="5661026"/>
            <a:ext cx="3587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9725" name="Rectangle 2"/>
          <p:cNvSpPr>
            <a:spLocks noChangeArrowheads="1"/>
          </p:cNvSpPr>
          <p:nvPr/>
        </p:nvSpPr>
        <p:spPr bwMode="auto">
          <a:xfrm>
            <a:off x="73026" y="53976"/>
            <a:ext cx="4117975" cy="7078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水災會</a:t>
            </a:r>
            <a:r>
              <a:rPr kumimoji="1"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不斷重演 </a:t>
            </a:r>
          </a:p>
        </p:txBody>
      </p:sp>
      <p:sp>
        <p:nvSpPr>
          <p:cNvPr id="1779726" name="Text Box 14"/>
          <p:cNvSpPr txBox="1">
            <a:spLocks noChangeArrowheads="1"/>
          </p:cNvSpPr>
          <p:nvPr/>
        </p:nvSpPr>
        <p:spPr bwMode="auto">
          <a:xfrm>
            <a:off x="88900" y="5943601"/>
            <a:ext cx="7378700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>
              <a:defRPr/>
            </a:pPr>
            <a:r>
              <a:rPr kumimoji="1" lang="zh-TW" alt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從過去到現在</a:t>
            </a:r>
            <a:r>
              <a:rPr kumimoji="1" lang="en-US" altLang="zh-TW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‧‧‧‧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23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77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97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4" descr="服務建議書-99年度農村再生培根管銷計畫990202封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6" y="3857626"/>
            <a:ext cx="275113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B12_0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"/>
          <a:stretch>
            <a:fillRect/>
          </a:stretch>
        </p:blipFill>
        <p:spPr bwMode="auto">
          <a:xfrm>
            <a:off x="3017838" y="2203451"/>
            <a:ext cx="3105150" cy="225266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6036" name="Text Box 4"/>
          <p:cNvSpPr txBox="1">
            <a:spLocks noChangeArrowheads="1"/>
          </p:cNvSpPr>
          <p:nvPr/>
        </p:nvSpPr>
        <p:spPr bwMode="auto">
          <a:xfrm>
            <a:off x="3711820" y="4059539"/>
            <a:ext cx="1729154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algn="ctr">
              <a:defRPr sz="2000" b="1" spc="50">
                <a:ln w="11430"/>
                <a:solidFill>
                  <a:srgbClr val="A5002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r>
              <a:rPr kumimoji="1" lang="en-US" altLang="zh-TW" dirty="0" smtClean="0"/>
              <a:t>2004</a:t>
            </a:r>
            <a:r>
              <a:rPr kumimoji="1" lang="zh-TW" altLang="en-US" dirty="0" smtClean="0"/>
              <a:t>艾利</a:t>
            </a:r>
          </a:p>
        </p:txBody>
      </p:sp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6067425" y="0"/>
            <a:ext cx="3060700" cy="2233613"/>
            <a:chOff x="3832" y="130"/>
            <a:chExt cx="1927" cy="1407"/>
          </a:xfrm>
        </p:grpSpPr>
        <p:pic>
          <p:nvPicPr>
            <p:cNvPr id="33818" name="Picture 6" descr="12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"/>
            <a:stretch>
              <a:fillRect/>
            </a:stretch>
          </p:blipFill>
          <p:spPr bwMode="auto">
            <a:xfrm>
              <a:off x="3832" y="130"/>
              <a:ext cx="1927" cy="1405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36039" name="Text Box 7"/>
            <p:cNvSpPr txBox="1">
              <a:spLocks noChangeArrowheads="1"/>
            </p:cNvSpPr>
            <p:nvPr/>
          </p:nvSpPr>
          <p:spPr bwMode="auto">
            <a:xfrm>
              <a:off x="4250" y="1285"/>
              <a:ext cx="109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FF999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TW"/>
              </a:defPPr>
              <a:lvl1pPr algn="ctr">
                <a:defRPr sz="2000" b="1" spc="50">
                  <a:ln w="11430"/>
                  <a:solidFill>
                    <a:srgbClr val="A5002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pPr>
                <a:defRPr/>
              </a:pPr>
              <a:r>
                <a:rPr kumimoji="1" lang="en-US" altLang="zh-TW" dirty="0" smtClean="0"/>
                <a:t>2001</a:t>
              </a:r>
              <a:r>
                <a:rPr kumimoji="1" lang="zh-TW" altLang="en-US" dirty="0" smtClean="0"/>
                <a:t>納莉</a:t>
              </a:r>
            </a:p>
          </p:txBody>
        </p:sp>
      </p:grpSp>
      <p:grpSp>
        <p:nvGrpSpPr>
          <p:cNvPr id="33798" name="Group 8"/>
          <p:cNvGrpSpPr>
            <a:grpSpLocks/>
          </p:cNvGrpSpPr>
          <p:nvPr/>
        </p:nvGrpSpPr>
        <p:grpSpPr bwMode="auto">
          <a:xfrm>
            <a:off x="-14287" y="2222501"/>
            <a:ext cx="3041651" cy="2236788"/>
            <a:chOff x="0" y="1531"/>
            <a:chExt cx="1916" cy="1409"/>
          </a:xfrm>
        </p:grpSpPr>
        <p:pic>
          <p:nvPicPr>
            <p:cNvPr id="33816" name="Picture 9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"/>
            <a:stretch>
              <a:fillRect/>
            </a:stretch>
          </p:blipFill>
          <p:spPr bwMode="auto">
            <a:xfrm>
              <a:off x="0" y="1531"/>
              <a:ext cx="1916" cy="1407"/>
            </a:xfrm>
            <a:prstGeom prst="rect">
              <a:avLst/>
            </a:prstGeom>
            <a:noFill/>
            <a:ln w="9525" algn="ctr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36042" name="Text Box 10"/>
            <p:cNvSpPr txBox="1">
              <a:spLocks noChangeArrowheads="1"/>
            </p:cNvSpPr>
            <p:nvPr/>
          </p:nvSpPr>
          <p:spPr bwMode="auto">
            <a:xfrm>
              <a:off x="347" y="2688"/>
              <a:ext cx="122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FF999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TW"/>
              </a:defPPr>
              <a:lvl1pPr algn="ctr">
                <a:defRPr sz="2000" b="1" spc="50">
                  <a:ln w="11430"/>
                  <a:solidFill>
                    <a:srgbClr val="A5002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pPr>
                <a:defRPr/>
              </a:pPr>
              <a:r>
                <a:rPr kumimoji="1" lang="en-US" altLang="zh-TW" dirty="0" smtClean="0"/>
                <a:t>2004</a:t>
              </a:r>
              <a:r>
                <a:rPr kumimoji="1" lang="zh-TW" altLang="en-US" dirty="0" smtClean="0"/>
                <a:t>敏督利</a:t>
              </a:r>
            </a:p>
          </p:txBody>
        </p:sp>
      </p:grpSp>
      <p:grpSp>
        <p:nvGrpSpPr>
          <p:cNvPr id="33799" name="Group 11"/>
          <p:cNvGrpSpPr>
            <a:grpSpLocks/>
          </p:cNvGrpSpPr>
          <p:nvPr/>
        </p:nvGrpSpPr>
        <p:grpSpPr bwMode="auto">
          <a:xfrm>
            <a:off x="1" y="0"/>
            <a:ext cx="3078163" cy="2230438"/>
            <a:chOff x="227" y="110"/>
            <a:chExt cx="1939" cy="1405"/>
          </a:xfrm>
        </p:grpSpPr>
        <p:pic>
          <p:nvPicPr>
            <p:cNvPr id="33814" name="Picture 12" descr="隆華國小賀伯颱風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"/>
            <a:stretch>
              <a:fillRect/>
            </a:stretch>
          </p:blipFill>
          <p:spPr bwMode="auto">
            <a:xfrm>
              <a:off x="227" y="110"/>
              <a:ext cx="1939" cy="1405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36045" name="Text Box 13"/>
            <p:cNvSpPr txBox="1">
              <a:spLocks noChangeArrowheads="1"/>
            </p:cNvSpPr>
            <p:nvPr/>
          </p:nvSpPr>
          <p:spPr bwMode="auto">
            <a:xfrm>
              <a:off x="707" y="1262"/>
              <a:ext cx="91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FF999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TW"/>
              </a:defPPr>
              <a:lvl1pPr algn="ctr">
                <a:defRPr sz="2000" b="1" spc="50">
                  <a:ln w="11430"/>
                  <a:solidFill>
                    <a:srgbClr val="A5002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pPr>
                <a:defRPr/>
              </a:pPr>
              <a:r>
                <a:rPr kumimoji="1" lang="en-US" altLang="zh-TW" dirty="0" smtClean="0"/>
                <a:t>1996</a:t>
              </a:r>
              <a:r>
                <a:rPr kumimoji="1" lang="zh-TW" altLang="en-US" dirty="0" smtClean="0"/>
                <a:t>賀伯</a:t>
              </a:r>
            </a:p>
          </p:txBody>
        </p:sp>
      </p:grpSp>
      <p:pic>
        <p:nvPicPr>
          <p:cNvPr id="33800" name="Picture 14" descr="0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"/>
          <a:stretch>
            <a:fillRect/>
          </a:stretch>
        </p:blipFill>
        <p:spPr bwMode="auto">
          <a:xfrm>
            <a:off x="6138864" y="2224088"/>
            <a:ext cx="3005137" cy="22161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6047" name="Text Box 15"/>
          <p:cNvSpPr txBox="1">
            <a:spLocks noChangeArrowheads="1"/>
          </p:cNvSpPr>
          <p:nvPr/>
        </p:nvSpPr>
        <p:spPr bwMode="auto">
          <a:xfrm>
            <a:off x="6792058" y="4043663"/>
            <a:ext cx="1610457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algn="ctr">
              <a:defRPr sz="2000" b="1" spc="50">
                <a:ln w="11430"/>
                <a:solidFill>
                  <a:srgbClr val="A5002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r>
              <a:rPr kumimoji="1" lang="en-US" altLang="zh-TW" dirty="0" smtClean="0"/>
              <a:t>2008</a:t>
            </a:r>
            <a:r>
              <a:rPr kumimoji="1" lang="zh-TW" altLang="en-US" dirty="0" smtClean="0"/>
              <a:t>卡玫基</a:t>
            </a:r>
          </a:p>
        </p:txBody>
      </p:sp>
      <p:pic>
        <p:nvPicPr>
          <p:cNvPr id="33802" name="Picture 16" descr="2868316109_17d0d11bd3_o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6" b="67"/>
          <a:stretch>
            <a:fillRect/>
          </a:stretch>
        </p:blipFill>
        <p:spPr bwMode="auto">
          <a:xfrm>
            <a:off x="1" y="4446589"/>
            <a:ext cx="3059113" cy="223043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6049" name="Text Box 17"/>
          <p:cNvSpPr txBox="1">
            <a:spLocks noChangeArrowheads="1"/>
          </p:cNvSpPr>
          <p:nvPr/>
        </p:nvSpPr>
        <p:spPr bwMode="auto">
          <a:xfrm>
            <a:off x="438151" y="6254751"/>
            <a:ext cx="2183423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algn="ctr">
              <a:defRPr sz="2000" b="1" spc="50">
                <a:ln w="11430"/>
                <a:solidFill>
                  <a:srgbClr val="A5002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r>
              <a:rPr kumimoji="1" lang="en-US" altLang="zh-TW" dirty="0" smtClean="0"/>
              <a:t>2008</a:t>
            </a:r>
            <a:r>
              <a:rPr kumimoji="1" lang="zh-TW" altLang="en-US" dirty="0" smtClean="0"/>
              <a:t>辛樂克</a:t>
            </a:r>
          </a:p>
        </p:txBody>
      </p:sp>
      <p:grpSp>
        <p:nvGrpSpPr>
          <p:cNvPr id="33804" name="Group 18"/>
          <p:cNvGrpSpPr>
            <a:grpSpLocks/>
          </p:cNvGrpSpPr>
          <p:nvPr/>
        </p:nvGrpSpPr>
        <p:grpSpPr bwMode="auto">
          <a:xfrm>
            <a:off x="3043238" y="0"/>
            <a:ext cx="3079750" cy="2233613"/>
            <a:chOff x="1794" y="132"/>
            <a:chExt cx="1920" cy="1407"/>
          </a:xfrm>
        </p:grpSpPr>
        <p:pic>
          <p:nvPicPr>
            <p:cNvPr id="33812" name="Picture 19" descr="Hsiang-Shen-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"/>
            <a:stretch>
              <a:fillRect/>
            </a:stretch>
          </p:blipFill>
          <p:spPr bwMode="auto">
            <a:xfrm>
              <a:off x="1794" y="132"/>
              <a:ext cx="1920" cy="1405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36052" name="Text Box 20"/>
            <p:cNvSpPr txBox="1">
              <a:spLocks noChangeArrowheads="1"/>
            </p:cNvSpPr>
            <p:nvPr/>
          </p:nvSpPr>
          <p:spPr bwMode="auto">
            <a:xfrm>
              <a:off x="2239" y="1287"/>
              <a:ext cx="103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FF999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TW"/>
              </a:defPPr>
              <a:lvl1pPr algn="ctr">
                <a:defRPr sz="2000" b="1" spc="50">
                  <a:ln w="11430"/>
                  <a:solidFill>
                    <a:srgbClr val="A5002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pPr>
                <a:defRPr/>
              </a:pPr>
              <a:r>
                <a:rPr kumimoji="1" lang="en-US" altLang="zh-TW" dirty="0" smtClean="0"/>
                <a:t>2000</a:t>
              </a:r>
              <a:r>
                <a:rPr kumimoji="1" lang="zh-TW" altLang="en-US" dirty="0" smtClean="0"/>
                <a:t>象神</a:t>
              </a:r>
            </a:p>
          </p:txBody>
        </p:sp>
      </p:grpSp>
      <p:grpSp>
        <p:nvGrpSpPr>
          <p:cNvPr id="33805" name="Group 21"/>
          <p:cNvGrpSpPr>
            <a:grpSpLocks/>
          </p:cNvGrpSpPr>
          <p:nvPr/>
        </p:nvGrpSpPr>
        <p:grpSpPr bwMode="auto">
          <a:xfrm>
            <a:off x="3043238" y="4446590"/>
            <a:ext cx="3079750" cy="2212879"/>
            <a:chOff x="1909" y="2914"/>
            <a:chExt cx="1948" cy="1411"/>
          </a:xfrm>
        </p:grpSpPr>
        <p:pic>
          <p:nvPicPr>
            <p:cNvPr id="33810" name="圖片 1" descr="60year-31.JPG"/>
            <p:cNvPicPr preferRelativeResize="0"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7" b="64"/>
            <a:stretch>
              <a:fillRect/>
            </a:stretch>
          </p:blipFill>
          <p:spPr bwMode="auto">
            <a:xfrm>
              <a:off x="1909" y="2914"/>
              <a:ext cx="1948" cy="1406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36055" name="Text Box 23"/>
            <p:cNvSpPr txBox="1">
              <a:spLocks noChangeArrowheads="1"/>
            </p:cNvSpPr>
            <p:nvPr/>
          </p:nvSpPr>
          <p:spPr bwMode="auto">
            <a:xfrm>
              <a:off x="2169" y="4070"/>
              <a:ext cx="1428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FF999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TW"/>
              </a:defPPr>
              <a:lvl1pPr algn="ctr">
                <a:defRPr sz="2000" b="1" spc="50">
                  <a:ln w="11430"/>
                  <a:solidFill>
                    <a:srgbClr val="A5002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pPr>
                <a:defRPr/>
              </a:pPr>
              <a:r>
                <a:rPr kumimoji="1" lang="en-US" altLang="zh-TW" dirty="0" smtClean="0"/>
                <a:t>2009</a:t>
              </a:r>
              <a:r>
                <a:rPr kumimoji="1" lang="zh-TW" altLang="en-US" dirty="0" smtClean="0"/>
                <a:t>莫拉克</a:t>
              </a:r>
            </a:p>
          </p:txBody>
        </p:sp>
      </p:grpSp>
      <p:grpSp>
        <p:nvGrpSpPr>
          <p:cNvPr id="33806" name="Group 24"/>
          <p:cNvGrpSpPr>
            <a:grpSpLocks/>
          </p:cNvGrpSpPr>
          <p:nvPr/>
        </p:nvGrpSpPr>
        <p:grpSpPr bwMode="auto">
          <a:xfrm>
            <a:off x="6122988" y="4440237"/>
            <a:ext cx="3021012" cy="2217678"/>
            <a:chOff x="3873" y="2914"/>
            <a:chExt cx="1940" cy="1410"/>
          </a:xfrm>
        </p:grpSpPr>
        <p:pic>
          <p:nvPicPr>
            <p:cNvPr id="33808" name="Picture 25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" b="90"/>
            <a:stretch>
              <a:fillRect/>
            </a:stretch>
          </p:blipFill>
          <p:spPr bwMode="auto">
            <a:xfrm>
              <a:off x="3873" y="2914"/>
              <a:ext cx="1940" cy="1406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36058" name="Text Box 26"/>
            <p:cNvSpPr txBox="1">
              <a:spLocks noChangeArrowheads="1"/>
            </p:cNvSpPr>
            <p:nvPr/>
          </p:nvSpPr>
          <p:spPr bwMode="auto">
            <a:xfrm>
              <a:off x="4214" y="4070"/>
              <a:ext cx="1258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FF999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TW"/>
              </a:defPPr>
              <a:lvl1pPr algn="ctr">
                <a:defRPr sz="2000" b="1" spc="50">
                  <a:ln w="11430"/>
                  <a:solidFill>
                    <a:srgbClr val="A5002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pPr>
                <a:defRPr/>
              </a:pPr>
              <a:r>
                <a:rPr kumimoji="1" lang="en-US" altLang="zh-TW" dirty="0" smtClean="0"/>
                <a:t>2010</a:t>
              </a:r>
              <a:r>
                <a:rPr kumimoji="1" lang="zh-TW" altLang="en-US" dirty="0" smtClean="0"/>
                <a:t>凡那比</a:t>
              </a:r>
            </a:p>
          </p:txBody>
        </p: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24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39"/>
          <p:cNvGrpSpPr>
            <a:grpSpLocks/>
          </p:cNvGrpSpPr>
          <p:nvPr/>
        </p:nvGrpSpPr>
        <p:grpSpPr bwMode="auto">
          <a:xfrm>
            <a:off x="228600" y="457201"/>
            <a:ext cx="4371975" cy="2919413"/>
            <a:chOff x="126" y="1480"/>
            <a:chExt cx="2984" cy="1839"/>
          </a:xfrm>
        </p:grpSpPr>
        <p:pic>
          <p:nvPicPr>
            <p:cNvPr id="34825" name="Picture 28" descr="%E6%A2%85%E5%A7%AC%E5%B8%B6%E4%BE%86%E7%9A%84%E9%9B%A8%E9%87%8F%E9%A9%9A%E4%BA%BA%EF%BC%8C%E5%AE%9C%E8%98%AD%E7%B4%AF%E7%A9%8D%E9%9B%A8%E9%87%8F%E5%B7%B2%E7%A0%B41000%E6%AF%AB%E7%B1%B3%EF%BC%8C%E6%B0%B4%E6%B7%B1%E5%8F%8A%E8%85%B0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" y="1480"/>
              <a:ext cx="2984" cy="183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36061" name="Text Box 29"/>
            <p:cNvSpPr txBox="1">
              <a:spLocks noChangeArrowheads="1"/>
            </p:cNvSpPr>
            <p:nvPr/>
          </p:nvSpPr>
          <p:spPr bwMode="auto">
            <a:xfrm>
              <a:off x="884" y="3016"/>
              <a:ext cx="149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FF999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TW"/>
              </a:defPPr>
              <a:lvl1pPr algn="ctr">
                <a:defRPr sz="2000" b="1" spc="50">
                  <a:ln w="11430"/>
                  <a:solidFill>
                    <a:srgbClr val="A5002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pPr>
                <a:defRPr/>
              </a:pPr>
              <a:r>
                <a:rPr kumimoji="1" lang="en-US" altLang="zh-TW" dirty="0" smtClean="0"/>
                <a:t>2010</a:t>
              </a:r>
              <a:r>
                <a:rPr kumimoji="1" lang="zh-TW" altLang="en-US" dirty="0" smtClean="0"/>
                <a:t>梅姬環流</a:t>
              </a:r>
            </a:p>
          </p:txBody>
        </p:sp>
      </p:grpSp>
      <p:grpSp>
        <p:nvGrpSpPr>
          <p:cNvPr id="34819" name="Group 40"/>
          <p:cNvGrpSpPr>
            <a:grpSpLocks/>
          </p:cNvGrpSpPr>
          <p:nvPr/>
        </p:nvGrpSpPr>
        <p:grpSpPr bwMode="auto">
          <a:xfrm>
            <a:off x="4859339" y="457200"/>
            <a:ext cx="4056062" cy="2909888"/>
            <a:chOff x="3256" y="1480"/>
            <a:chExt cx="2768" cy="1833"/>
          </a:xfrm>
        </p:grpSpPr>
        <p:pic>
          <p:nvPicPr>
            <p:cNvPr id="34823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07" t="24352" r="36990" b="31129"/>
            <a:stretch>
              <a:fillRect/>
            </a:stretch>
          </p:blipFill>
          <p:spPr bwMode="auto">
            <a:xfrm>
              <a:off x="3256" y="1480"/>
              <a:ext cx="2768" cy="1833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36074" name="Text Box 42"/>
            <p:cNvSpPr txBox="1">
              <a:spLocks noChangeArrowheads="1"/>
            </p:cNvSpPr>
            <p:nvPr/>
          </p:nvSpPr>
          <p:spPr bwMode="auto">
            <a:xfrm>
              <a:off x="3301" y="3016"/>
              <a:ext cx="133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FF999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TW"/>
              </a:defPPr>
              <a:lvl1pPr algn="ctr">
                <a:defRPr sz="2000" b="1" spc="50">
                  <a:ln w="11430"/>
                  <a:solidFill>
                    <a:srgbClr val="A5002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pPr>
                <a:defRPr/>
              </a:pPr>
              <a:r>
                <a:rPr kumimoji="1" lang="en-US" altLang="zh-TW" dirty="0" smtClean="0"/>
                <a:t>20120612</a:t>
              </a:r>
              <a:r>
                <a:rPr kumimoji="1" lang="zh-TW" altLang="en-US" dirty="0" smtClean="0"/>
                <a:t>水災</a:t>
              </a:r>
            </a:p>
          </p:txBody>
        </p:sp>
      </p:grpSp>
      <p:sp>
        <p:nvSpPr>
          <p:cNvPr id="1836075" name="Text Box 43"/>
          <p:cNvSpPr txBox="1">
            <a:spLocks noChangeArrowheads="1"/>
          </p:cNvSpPr>
          <p:nvPr/>
        </p:nvSpPr>
        <p:spPr bwMode="auto">
          <a:xfrm>
            <a:off x="274638" y="3822700"/>
            <a:ext cx="8640762" cy="1754316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marL="355600" indent="-355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buClr>
                <a:srgbClr val="0000CC"/>
              </a:buClr>
              <a:buSzPct val="100000"/>
              <a:buFont typeface="Wingdings" pitchFamily="2" charset="2"/>
              <a:buChar char="Ø"/>
            </a:pPr>
            <a:r>
              <a:rPr lang="zh-TW" altLang="en-US" sz="36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工程保護有</a:t>
            </a:r>
            <a:r>
              <a:rPr lang="zh-TW" altLang="en-US" sz="3600" u="sng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侷限性</a:t>
            </a:r>
          </a:p>
          <a:p>
            <a:pPr eaLnBrk="1" hangingPunct="1">
              <a:buClr>
                <a:srgbClr val="0000CC"/>
              </a:buClr>
              <a:buSzPct val="100000"/>
              <a:buFont typeface="Wingdings" pitchFamily="2" charset="2"/>
              <a:buChar char="Ø"/>
            </a:pPr>
            <a:r>
              <a:rPr kumimoji="0" lang="zh-TW" altLang="en-US" sz="36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極</a:t>
            </a:r>
            <a:r>
              <a:rPr lang="zh-TW" altLang="en-US" sz="36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端降雨</a:t>
            </a:r>
            <a:r>
              <a:rPr lang="zh-TW" altLang="en-US" sz="3600" u="sng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不確定性</a:t>
            </a:r>
          </a:p>
          <a:p>
            <a:pPr eaLnBrk="1" hangingPunct="1"/>
            <a:r>
              <a:rPr lang="en-US" altLang="zh-TW" sz="36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‧‧‧‧‧</a:t>
            </a:r>
            <a:r>
              <a:rPr lang="zh-TW" altLang="en-US" sz="360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水災仍然沒有完結篇！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228600" y="5799138"/>
            <a:ext cx="8686800" cy="707876"/>
          </a:xfrm>
          <a:prstGeom prst="rect">
            <a:avLst/>
          </a:prstGeom>
          <a:solidFill>
            <a:srgbClr val="FFFF99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>
              <a:defRPr/>
            </a:pPr>
            <a:r>
              <a:rPr kumimoji="1"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---</a:t>
            </a:r>
            <a:r>
              <a:rPr kumimoji="1"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水災如何預警應變！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03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36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607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0" y="1719254"/>
            <a:ext cx="4547986" cy="278209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天災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氣象</a:t>
            </a: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水文</a:t>
            </a:r>
            <a:r>
              <a:rPr lang="en-US" altLang="zh-TW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颱風</a:t>
            </a: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、洪水、</a:t>
            </a: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豪雨、乾旱</a:t>
            </a:r>
            <a:r>
              <a:rPr lang="en-US" altLang="zh-TW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……)</a:t>
            </a:r>
            <a:endParaRPr lang="en-US" altLang="zh-TW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</a:endParaRP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地質</a:t>
            </a: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災害</a:t>
            </a:r>
            <a:r>
              <a:rPr lang="en-US" altLang="zh-TW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地震</a:t>
            </a: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、坡地災害、土石流、</a:t>
            </a: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火山爆發</a:t>
            </a:r>
            <a:r>
              <a:rPr lang="en-US" altLang="zh-TW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)</a:t>
            </a:r>
            <a:endParaRPr lang="en-US" altLang="zh-TW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</a:endParaRP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海嘯</a:t>
            </a:r>
            <a:endParaRPr lang="en-US" altLang="zh-TW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農業災害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寒害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蟲害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47392" y="4599575"/>
            <a:ext cx="4500594" cy="1925769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飢荒</a:t>
            </a:r>
            <a:endParaRPr lang="en-US" altLang="zh-TW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全球變遷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明天過後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溫室效應</a:t>
            </a:r>
            <a:endParaRPr lang="en-US" altLang="zh-TW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社會災害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4644008" y="1719254"/>
            <a:ext cx="4500594" cy="27865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人禍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火災</a:t>
            </a:r>
            <a:r>
              <a:rPr lang="en-US" altLang="zh-TW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重大</a:t>
            </a: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森林</a:t>
            </a:r>
            <a:r>
              <a:rPr lang="en-US" altLang="zh-TW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)</a:t>
            </a:r>
            <a:endParaRPr lang="zh-TW" altLang="en-US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</a:endParaRP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爆炸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工業災害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恐怖份子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資訊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交通工具</a:t>
            </a:r>
            <a:r>
              <a:rPr lang="en-US" altLang="zh-TW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陸海空</a:t>
            </a:r>
            <a:r>
              <a:rPr lang="en-US" altLang="zh-TW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)</a:t>
            </a:r>
            <a:endParaRPr lang="zh-TW" altLang="en-US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4644008" y="4599574"/>
            <a:ext cx="4500594" cy="192577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疫病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en-US" altLang="zh-TW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SARS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en-US" altLang="zh-TW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H7N9</a:t>
            </a: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H5N1</a:t>
            </a:r>
            <a:r>
              <a:rPr lang="zh-TW" altLang="en-US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H1N1</a:t>
            </a:r>
            <a:endParaRPr lang="en-US" altLang="zh-TW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</a:endParaRP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en-US" altLang="zh-TW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AIDS</a:t>
            </a:r>
          </a:p>
          <a:p>
            <a:pPr marL="742861" lvl="1" indent="-285716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endParaRPr lang="zh-TW" altLang="en-US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9" name="Rectangle 2"/>
          <p:cNvSpPr txBox="1">
            <a:spLocks noRot="1" noChangeArrowheads="1"/>
          </p:cNvSpPr>
          <p:nvPr/>
        </p:nvSpPr>
        <p:spPr>
          <a:xfrm>
            <a:off x="127803" y="344140"/>
            <a:ext cx="77724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>
              <a:defRPr sz="4400" b="1">
                <a:solidFill>
                  <a:srgbClr val="FFFFFF"/>
                </a:solidFill>
                <a:latin typeface="微軟正黑體" pitchFamily="34" charset="-120"/>
                <a:ea typeface="+mj-ea"/>
                <a:cs typeface="+mj-cs"/>
              </a:defRPr>
            </a:lvl1pPr>
            <a:lvl2pPr>
              <a:defRPr sz="4400" b="1">
                <a:solidFill>
                  <a:srgbClr val="FFFFFF"/>
                </a:solidFill>
              </a:defRPr>
            </a:lvl2pPr>
            <a:lvl3pPr>
              <a:defRPr sz="4400" b="1">
                <a:solidFill>
                  <a:srgbClr val="FFFFFF"/>
                </a:solidFill>
              </a:defRPr>
            </a:lvl3pPr>
            <a:lvl4pPr>
              <a:defRPr sz="4400" b="1">
                <a:solidFill>
                  <a:srgbClr val="FFFFFF"/>
                </a:solidFill>
              </a:defRPr>
            </a:lvl4pPr>
            <a:lvl5pPr>
              <a:defRPr sz="4400" b="1">
                <a:solidFill>
                  <a:srgbClr val="FFFFFF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9pPr>
          </a:lstStyle>
          <a:p>
            <a:r>
              <a:rPr lang="zh-TW" altLang="en-US" dirty="0"/>
              <a:t>一、前言</a:t>
            </a:r>
            <a:endParaRPr lang="en-US" altLang="zh-TW" dirty="0"/>
          </a:p>
        </p:txBody>
      </p:sp>
      <p:sp>
        <p:nvSpPr>
          <p:cNvPr id="3" name="矩形 2"/>
          <p:cNvSpPr/>
          <p:nvPr/>
        </p:nvSpPr>
        <p:spPr>
          <a:xfrm>
            <a:off x="35497" y="1177588"/>
            <a:ext cx="4176464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449209" indent="-449209">
              <a:spcBef>
                <a:spcPct val="20000"/>
              </a:spcBef>
              <a:buSzPct val="90000"/>
              <a:buFont typeface="Wingdings" pitchFamily="2" charset="2"/>
              <a:buChar char="u"/>
              <a:tabLst>
                <a:tab pos="987307" algn="l"/>
              </a:tabLst>
            </a:pPr>
            <a:r>
              <a:rPr lang="en-US" altLang="zh-TW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妳</a:t>
            </a:r>
            <a:r>
              <a:rPr lang="en-US" altLang="zh-TW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你所知道的災害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t="20263" r="62200" b="28487"/>
          <a:stretch/>
        </p:blipFill>
        <p:spPr bwMode="auto">
          <a:xfrm>
            <a:off x="36819" y="476672"/>
            <a:ext cx="419256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0" y="1042478"/>
            <a:ext cx="184708" cy="36932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pPr>
              <a:defRPr/>
            </a:pPr>
            <a:endParaRPr kumimoji="1" lang="zh-TW" alt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308" name="Rectangle 804"/>
          <p:cNvSpPr>
            <a:spLocks noChangeArrowheads="1"/>
          </p:cNvSpPr>
          <p:nvPr/>
        </p:nvSpPr>
        <p:spPr bwMode="auto">
          <a:xfrm>
            <a:off x="0" y="1042478"/>
            <a:ext cx="184708" cy="36932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pPr>
              <a:defRPr/>
            </a:pPr>
            <a:endParaRPr kumimoji="1" lang="zh-TW" alt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5964" name="Picture 1523" descr="map_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6" t="36746" r="12886" b="48445"/>
          <a:stretch>
            <a:fillRect/>
          </a:stretch>
        </p:blipFill>
        <p:spPr bwMode="auto">
          <a:xfrm>
            <a:off x="1042988" y="5300664"/>
            <a:ext cx="122555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65" name="Text Box 1026"/>
          <p:cNvSpPr txBox="1">
            <a:spLocks noChangeArrowheads="1"/>
          </p:cNvSpPr>
          <p:nvPr/>
        </p:nvSpPr>
        <p:spPr bwMode="auto">
          <a:xfrm>
            <a:off x="3550096" y="835943"/>
            <a:ext cx="5486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2000" u="sng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目前主要水庫水情概況</a:t>
            </a:r>
            <a:r>
              <a:rPr kumimoji="0" lang="en-US" altLang="zh-TW" sz="2000" u="sng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u="sng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截至</a:t>
            </a:r>
            <a:r>
              <a:rPr kumimoji="0" lang="en-US" altLang="zh-TW" sz="2000" u="sng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06/24</a:t>
            </a:r>
            <a:r>
              <a:rPr kumimoji="0" lang="en-US" altLang="zh-TW" sz="2000" u="sng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000" u="sng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147451"/>
              </p:ext>
            </p:extLst>
          </p:nvPr>
        </p:nvGraphicFramePr>
        <p:xfrm>
          <a:off x="3563888" y="1311571"/>
          <a:ext cx="5499202" cy="5285781"/>
        </p:xfrm>
        <a:graphic>
          <a:graphicData uri="http://schemas.openxmlformats.org/drawingml/2006/table">
            <a:tbl>
              <a:tblPr/>
              <a:tblGrid>
                <a:gridCol w="1296144"/>
                <a:gridCol w="1224136"/>
                <a:gridCol w="904096"/>
                <a:gridCol w="1150399"/>
                <a:gridCol w="924427"/>
              </a:tblGrid>
              <a:tr h="285367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水庫名稱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62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水庫基本數據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62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即時水情資料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62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624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有效容量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(</a:t>
                      </a: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萬立方公尺</a:t>
                      </a: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62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水位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(</a:t>
                      </a: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公尺</a:t>
                      </a: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62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有效蓄水量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(</a:t>
                      </a: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萬立方公尺</a:t>
                      </a: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62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蓄水量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百分比</a:t>
                      </a: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620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石門水庫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20,986.50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241.7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18,022.90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85.88%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翡翠水庫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33,550.50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163.01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27,327.83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81.45%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寶山水庫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538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140.95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493.4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91.71%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寶山第二水庫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3,141.10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149.51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3,066.70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97.63%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永和山水庫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2,809.58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84.45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2,715.20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96.64%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明德水庫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1,276.00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60.83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1,250.00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97.96%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鯉魚潭水庫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11,546.97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300.08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11,588.02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德基水庫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15,000.00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1,393.87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9,993.91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66.63%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石岡壩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113.3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272.99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53.12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46.88%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日月潭水庫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13,218.10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748.09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12,898.07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97.58%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仁義潭水庫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2,580.00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104.53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2,477.51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96.03%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蘭潭水庫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923.73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75.09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901.07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97.55%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烏山頭水庫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7,982.00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55.41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5,511.00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69.04%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曾文水庫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47,955.00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212.36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24,904.00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51.93%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南化水庫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9,942.90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177.18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8,544.20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85.93%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阿公店</a:t>
                      </a:r>
                      <a:r>
                        <a:rPr kumimoji="1" lang="zh-TW" alt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水庫</a:t>
                      </a:r>
                      <a:endParaRPr kumimoji="1" lang="en-US" altLang="zh-TW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1,669.00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29.73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115.17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6.90%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2669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牡丹水庫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2,699.82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134.07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1,726.63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63.95%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24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0" y="1042478"/>
            <a:ext cx="184708" cy="36932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pPr>
              <a:defRPr/>
            </a:pPr>
            <a:endParaRPr kumimoji="1" lang="zh-TW" alt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170" name="Picture 2" descr="水情燈號各階段限水措施說明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72680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87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>
          <a:xfrm>
            <a:off x="107504" y="409798"/>
            <a:ext cx="4824536" cy="642938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</a:rPr>
              <a:t>二、災害</a:t>
            </a:r>
            <a:r>
              <a:rPr lang="zh-TW" altLang="en-US" dirty="0">
                <a:latin typeface="微軟正黑體" pitchFamily="34" charset="-120"/>
              </a:rPr>
              <a:t>防救</a:t>
            </a:r>
            <a:r>
              <a:rPr lang="zh-TW" altLang="en-US" dirty="0" smtClean="0">
                <a:latin typeface="微軟正黑體" pitchFamily="34" charset="-120"/>
              </a:rPr>
              <a:t>法制</a:t>
            </a:r>
          </a:p>
        </p:txBody>
      </p:sp>
      <p:sp>
        <p:nvSpPr>
          <p:cNvPr id="17" name="矩形 16"/>
          <p:cNvSpPr/>
          <p:nvPr/>
        </p:nvSpPr>
        <p:spPr>
          <a:xfrm>
            <a:off x="143892" y="1196757"/>
            <a:ext cx="7092404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pPr marL="457145" indent="-457145">
              <a:buFont typeface="Wingdings" pitchFamily="2" charset="2"/>
              <a:buChar char="u"/>
            </a:pPr>
            <a:r>
              <a:rPr lang="zh-TW" altLang="en-US" sz="2800" b="1" cap="small" dirty="0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臺灣防救災法令與體系發展歷程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t="15886" r="13817"/>
          <a:stretch/>
        </p:blipFill>
        <p:spPr bwMode="auto">
          <a:xfrm>
            <a:off x="683569" y="1691684"/>
            <a:ext cx="7776864" cy="504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73807" y="404665"/>
            <a:ext cx="8188438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/>
          <a:p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無正式相關法令與體系的時期 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(1945-1964)</a:t>
            </a:r>
          </a:p>
        </p:txBody>
      </p:sp>
      <p:sp>
        <p:nvSpPr>
          <p:cNvPr id="18443" name="Rectangle 11"/>
          <p:cNvSpPr>
            <a:spLocks noGrp="1" noChangeArrowheads="1"/>
          </p:cNvSpPr>
          <p:nvPr>
            <p:ph idx="1"/>
          </p:nvPr>
        </p:nvSpPr>
        <p:spPr>
          <a:xfrm>
            <a:off x="323528" y="1268761"/>
            <a:ext cx="8352928" cy="4733925"/>
          </a:xfrm>
        </p:spPr>
        <p:txBody>
          <a:bodyPr/>
          <a:lstStyle/>
          <a:p>
            <a:pPr marL="449209" indent="-449209"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八七水災</a:t>
            </a:r>
            <a:r>
              <a:rPr lang="en-US" altLang="zh-TW" sz="2800" b="1" dirty="0">
                <a:solidFill>
                  <a:srgbClr val="0000CC"/>
                </a:solidFill>
                <a:ea typeface="標楷體" pitchFamily="65" charset="-120"/>
              </a:rPr>
              <a:t>(1959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年</a:t>
            </a:r>
            <a:r>
              <a:rPr lang="en-US" altLang="zh-TW" sz="2800" b="1" dirty="0">
                <a:solidFill>
                  <a:srgbClr val="0000CC"/>
                </a:solidFill>
                <a:ea typeface="標楷體" pitchFamily="65" charset="-120"/>
              </a:rPr>
              <a:t>8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月</a:t>
            </a:r>
            <a:r>
              <a:rPr lang="en-US" altLang="zh-TW" sz="2800" b="1" dirty="0">
                <a:solidFill>
                  <a:srgbClr val="0000CC"/>
                </a:solidFill>
                <a:ea typeface="標楷體" pitchFamily="65" charset="-120"/>
              </a:rPr>
              <a:t>7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日</a:t>
            </a:r>
            <a:r>
              <a:rPr lang="en-US" altLang="zh-TW" sz="2800" b="1" dirty="0">
                <a:solidFill>
                  <a:srgbClr val="0000CC"/>
                </a:solidFill>
                <a:ea typeface="標楷體" pitchFamily="65" charset="-120"/>
              </a:rPr>
              <a:t>)</a:t>
            </a:r>
            <a:r>
              <a:rPr lang="zh-TW" altLang="en-US" sz="2800" b="1" dirty="0">
                <a:ea typeface="標楷體" pitchFamily="65" charset="-120"/>
              </a:rPr>
              <a:t>：</a:t>
            </a:r>
            <a:r>
              <a:rPr lang="en-US" altLang="zh-TW" sz="2800" b="1" dirty="0">
                <a:ea typeface="標楷體" pitchFamily="65" charset="-120"/>
              </a:rPr>
              <a:t>667</a:t>
            </a:r>
            <a:r>
              <a:rPr lang="zh-TW" altLang="en-US" sz="2800" b="1" dirty="0">
                <a:ea typeface="標楷體" pitchFamily="65" charset="-120"/>
              </a:rPr>
              <a:t>人死亡， </a:t>
            </a:r>
            <a:r>
              <a:rPr lang="en-US" altLang="zh-TW" sz="2800" b="1" dirty="0">
                <a:ea typeface="標楷體" pitchFamily="65" charset="-120"/>
              </a:rPr>
              <a:t>408</a:t>
            </a:r>
            <a:r>
              <a:rPr lang="zh-TW" altLang="en-US" sz="2800" b="1" dirty="0">
                <a:ea typeface="標楷體" pitchFamily="65" charset="-120"/>
              </a:rPr>
              <a:t>人失蹤。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白河地震</a:t>
            </a:r>
            <a:r>
              <a:rPr lang="en-US" altLang="zh-TW" sz="2800" b="1" dirty="0">
                <a:solidFill>
                  <a:srgbClr val="0000CC"/>
                </a:solidFill>
                <a:ea typeface="標楷體" pitchFamily="65" charset="-120"/>
              </a:rPr>
              <a:t>(1964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年</a:t>
            </a:r>
            <a:r>
              <a:rPr lang="en-US" altLang="zh-TW" sz="2800" b="1" dirty="0">
                <a:solidFill>
                  <a:srgbClr val="0000CC"/>
                </a:solidFill>
                <a:ea typeface="標楷體" pitchFamily="65" charset="-120"/>
              </a:rPr>
              <a:t>1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月</a:t>
            </a:r>
            <a:r>
              <a:rPr lang="en-US" altLang="zh-TW" sz="2800" b="1" dirty="0">
                <a:solidFill>
                  <a:srgbClr val="0000CC"/>
                </a:solidFill>
                <a:ea typeface="標楷體" pitchFamily="65" charset="-120"/>
              </a:rPr>
              <a:t>18</a:t>
            </a:r>
            <a:r>
              <a:rPr lang="zh-TW" altLang="en-US" sz="2800" b="1" dirty="0">
                <a:solidFill>
                  <a:srgbClr val="0000CC"/>
                </a:solidFill>
                <a:ea typeface="標楷體" pitchFamily="65" charset="-120"/>
              </a:rPr>
              <a:t>日</a:t>
            </a:r>
            <a:r>
              <a:rPr lang="en-US" altLang="zh-TW" sz="2800" b="1" dirty="0">
                <a:solidFill>
                  <a:srgbClr val="0000CC"/>
                </a:solidFill>
                <a:ea typeface="標楷體" pitchFamily="65" charset="-120"/>
              </a:rPr>
              <a:t>)</a:t>
            </a:r>
            <a:r>
              <a:rPr lang="zh-TW" altLang="en-US" sz="2800" b="1" dirty="0">
                <a:ea typeface="標楷體" pitchFamily="65" charset="-120"/>
              </a:rPr>
              <a:t>：</a:t>
            </a:r>
            <a:r>
              <a:rPr lang="en-US" altLang="zh-TW" sz="2800" b="1" dirty="0">
                <a:ea typeface="標楷體" pitchFamily="65" charset="-120"/>
              </a:rPr>
              <a:t>M6.5</a:t>
            </a:r>
            <a:r>
              <a:rPr lang="zh-TW" altLang="en-US" sz="2800" b="1" dirty="0">
                <a:ea typeface="標楷體" pitchFamily="65" charset="-120"/>
              </a:rPr>
              <a:t>，</a:t>
            </a:r>
            <a:r>
              <a:rPr lang="en-US" altLang="zh-TW" sz="2800" b="1" dirty="0">
                <a:ea typeface="標楷體" pitchFamily="65" charset="-120"/>
              </a:rPr>
              <a:t>106</a:t>
            </a:r>
            <a:r>
              <a:rPr lang="zh-TW" altLang="en-US" sz="2800" b="1" dirty="0">
                <a:ea typeface="標楷體" pitchFamily="65" charset="-120"/>
              </a:rPr>
              <a:t>人死亡、</a:t>
            </a:r>
            <a:r>
              <a:rPr lang="en-US" altLang="zh-TW" sz="2800" b="1" dirty="0">
                <a:ea typeface="標楷體" pitchFamily="65" charset="-120"/>
              </a:rPr>
              <a:t>1,050</a:t>
            </a:r>
            <a:r>
              <a:rPr lang="zh-TW" altLang="en-US" sz="2800" b="1" dirty="0">
                <a:ea typeface="標楷體" pitchFamily="65" charset="-120"/>
              </a:rPr>
              <a:t>棟房屋全倒。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buFont typeface="Wingdings" pitchFamily="2" charset="2"/>
              <a:buChar char="u"/>
            </a:pPr>
            <a:r>
              <a:rPr lang="zh-TW" altLang="en-US" sz="2800" b="1" dirty="0">
                <a:ea typeface="標楷體" pitchFamily="65" charset="-120"/>
              </a:rPr>
              <a:t>每次天然災害都由當時的省政府與中央政府，指揮大量的軍警與相關行政單位人員，進行</a:t>
            </a: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緊急應變</a:t>
            </a:r>
            <a:r>
              <a:rPr lang="zh-TW" altLang="en-US" sz="2800" b="1" dirty="0">
                <a:ea typeface="標楷體" pitchFamily="65" charset="-120"/>
              </a:rPr>
              <a:t>、</a:t>
            </a: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救災</a:t>
            </a:r>
            <a:r>
              <a:rPr lang="zh-TW" altLang="en-US" sz="2800" b="1" dirty="0">
                <a:ea typeface="標楷體" pitchFamily="65" charset="-120"/>
              </a:rPr>
              <a:t>與</a:t>
            </a: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災後重建</a:t>
            </a:r>
            <a:r>
              <a:rPr lang="zh-TW" altLang="en-US" sz="2800" b="1" dirty="0">
                <a:ea typeface="標楷體" pitchFamily="65" charset="-120"/>
              </a:rPr>
              <a:t>的工作。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184" y="1340769"/>
            <a:ext cx="8517632" cy="4721027"/>
          </a:xfrm>
        </p:spPr>
        <p:txBody>
          <a:bodyPr/>
          <a:lstStyle/>
          <a:p>
            <a:pPr marL="449209" indent="-449209" algn="just"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白河地震</a:t>
            </a:r>
            <a:r>
              <a:rPr lang="zh-TW" altLang="en-US" sz="2800" b="1" dirty="0">
                <a:ea typeface="標楷體" pitchFamily="65" charset="-120"/>
              </a:rPr>
              <a:t>後慘痛的教訓，臺灣省政府制訂了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ea typeface="標楷體" pitchFamily="65" charset="-120"/>
              </a:rPr>
              <a:t>「臺灣省防救天然災害及善後處理辦法」</a:t>
            </a:r>
            <a:r>
              <a:rPr lang="zh-TW" altLang="en-US" sz="2800" b="1" dirty="0">
                <a:ea typeface="標楷體" pitchFamily="65" charset="-120"/>
              </a:rPr>
              <a:t>，做為執行應變救災時的依據。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 algn="just"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非全國性的法令</a:t>
            </a:r>
            <a:r>
              <a:rPr lang="zh-TW" altLang="en-US" sz="2800" b="1" dirty="0">
                <a:ea typeface="標楷體" pitchFamily="65" charset="-120"/>
              </a:rPr>
              <a:t>，但其中明文規定，應如何在當時的省（直轄市）、縣（市）、鄉（鎮、市、區）設立組織、劃分權責、進行指揮調度。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buFont typeface="Wingdings" pitchFamily="2" charset="2"/>
              <a:buChar char="u"/>
            </a:pPr>
            <a:r>
              <a:rPr lang="zh-TW" altLang="en-US" sz="2800" b="1" dirty="0">
                <a:ea typeface="標楷體" pitchFamily="65" charset="-120"/>
              </a:rPr>
              <a:t>主要的工作是執行</a:t>
            </a: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災時救災與災後復建</a:t>
            </a:r>
            <a:r>
              <a:rPr lang="zh-TW" altLang="en-US" sz="2800" b="1" dirty="0">
                <a:ea typeface="標楷體" pitchFamily="65" charset="-120"/>
              </a:rPr>
              <a:t>等任務，以及少部分的準備工作。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buFont typeface="Wingdings" pitchFamily="2" charset="2"/>
              <a:buChar char="u"/>
            </a:pPr>
            <a:r>
              <a:rPr lang="zh-TW" altLang="en-US" sz="2800" b="1" dirty="0">
                <a:ea typeface="標楷體" pitchFamily="65" charset="-120"/>
              </a:rPr>
              <a:t>由軍警及社會工作、民政等政府單位，</a:t>
            </a: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臨時成立的任務編組</a:t>
            </a:r>
            <a:r>
              <a:rPr lang="zh-TW" altLang="en-US" sz="2800" b="1" dirty="0">
                <a:ea typeface="標楷體" pitchFamily="65" charset="-120"/>
              </a:rPr>
              <a:t>人員來擔任應變救災等工作。</a:t>
            </a:r>
            <a:endParaRPr lang="zh-TW" altLang="en-US" sz="2800" b="1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44017" y="404665"/>
            <a:ext cx="9036496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5" rIns="91429" bIns="45715">
            <a:spAutoFit/>
          </a:bodyPr>
          <a:lstStyle/>
          <a:p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防救天然災害及善後處理辦法時期 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(1965-1994)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640960" cy="5544616"/>
          </a:xfrm>
        </p:spPr>
        <p:txBody>
          <a:bodyPr/>
          <a:lstStyle/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洛杉磯大地震、華航名古屋空難</a:t>
            </a:r>
            <a:endParaRPr lang="en-US" altLang="zh-TW" sz="2800" b="1" dirty="0">
              <a:solidFill>
                <a:srgbClr val="A50021"/>
              </a:solidFill>
              <a:ea typeface="標楷體" pitchFamily="65" charset="-120"/>
            </a:endParaRP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仍屬行政命令</a:t>
            </a:r>
            <a:r>
              <a:rPr lang="zh-TW" altLang="en-US" sz="2800" b="1" dirty="0">
                <a:ea typeface="標楷體" pitchFamily="65" charset="-120"/>
              </a:rPr>
              <a:t>，但本方案的「實施項目」，項目中包含了災害預防、災害應變及災害善後等三類，計</a:t>
            </a:r>
            <a:r>
              <a:rPr lang="en-US" altLang="zh-TW" sz="2800" b="1" dirty="0">
                <a:ea typeface="標楷體" pitchFamily="65" charset="-120"/>
              </a:rPr>
              <a:t>31</a:t>
            </a:r>
            <a:r>
              <a:rPr lang="zh-TW" altLang="en-US" sz="2800" b="1" dirty="0">
                <a:ea typeface="標楷體" pitchFamily="65" charset="-120"/>
              </a:rPr>
              <a:t>項的措施與數十項工作項目。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ea typeface="標楷體" pitchFamily="65" charset="-120"/>
              </a:rPr>
              <a:t>具體規定政府，設置</a:t>
            </a: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平時</a:t>
            </a:r>
            <a:r>
              <a:rPr lang="zh-TW" altLang="en-US" sz="2800" b="1" dirty="0">
                <a:ea typeface="標楷體" pitchFamily="65" charset="-120"/>
              </a:rPr>
              <a:t>的</a:t>
            </a: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「防災會報」</a:t>
            </a:r>
            <a:r>
              <a:rPr lang="zh-TW" altLang="en-US" sz="2800" b="1" dirty="0">
                <a:ea typeface="標楷體" pitchFamily="65" charset="-120"/>
              </a:rPr>
              <a:t>及</a:t>
            </a: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災害時</a:t>
            </a:r>
            <a:r>
              <a:rPr lang="zh-TW" altLang="en-US" sz="2800" b="1" dirty="0">
                <a:ea typeface="標楷體" pitchFamily="65" charset="-120"/>
              </a:rPr>
              <a:t>的</a:t>
            </a: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「災害防救中心」</a:t>
            </a:r>
            <a:endParaRPr lang="en-US" altLang="zh-TW" sz="2800" b="1" dirty="0">
              <a:solidFill>
                <a:srgbClr val="A50021"/>
              </a:solidFill>
              <a:ea typeface="標楷體" pitchFamily="65" charset="-120"/>
            </a:endParaRP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ea typeface="標楷體" pitchFamily="65" charset="-120"/>
              </a:rPr>
              <a:t>具體規定相關業務部會、行政機關與公共事業單位於災時，必須成立</a:t>
            </a: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「緊急應變小組」</a:t>
            </a:r>
            <a:r>
              <a:rPr lang="zh-TW" altLang="en-US" sz="2800" b="1" dirty="0">
                <a:ea typeface="標楷體" pitchFamily="65" charset="-120"/>
              </a:rPr>
              <a:t>。另外，規定必須分別訂定防災基本計畫、地區防災計畫、防災業務計畫等三類防災計畫。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ea typeface="標楷體" pitchFamily="65" charset="-120"/>
              </a:rPr>
              <a:t>前述的防災會報、災害防救中心等，仍屬</a:t>
            </a: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臨時任務編組</a:t>
            </a:r>
            <a:r>
              <a:rPr lang="zh-TW" altLang="en-US" sz="2800" b="1" dirty="0">
                <a:ea typeface="標楷體" pitchFamily="65" charset="-120"/>
              </a:rPr>
              <a:t>。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63576" y="404665"/>
            <a:ext cx="6136594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en-US" altLang="zh-TW" sz="3200" dirty="0">
                <a:solidFill>
                  <a:srgbClr val="FFFF00"/>
                </a:solidFill>
              </a:rPr>
              <a:t>3. </a:t>
            </a:r>
            <a:r>
              <a:rPr lang="zh-TW" altLang="en-US" sz="3200" dirty="0">
                <a:solidFill>
                  <a:srgbClr val="FFFF00"/>
                </a:solidFill>
              </a:rPr>
              <a:t>災害防救方案時期 </a:t>
            </a:r>
            <a:r>
              <a:rPr lang="en-US" altLang="zh-TW" dirty="0">
                <a:solidFill>
                  <a:srgbClr val="FFFF00"/>
                </a:solidFill>
              </a:rPr>
              <a:t>(1994-2000)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7504" y="1249596"/>
            <a:ext cx="6513299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/>
          <a:p>
            <a:r>
              <a:rPr lang="en-US" altLang="zh-TW" sz="28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lang="zh-TW" altLang="en-US" sz="28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en-US" altLang="zh-TW" sz="28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en-US" sz="28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大地震顯現臺灣防救災作業的不足</a:t>
            </a:r>
            <a:endParaRPr lang="zh-TW" altLang="zh-TW" sz="28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844824"/>
            <a:ext cx="8229600" cy="4733925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緊急通訊機制不良 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震災搶救技術不足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中央、地方步調不一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救濟物資湧入成災難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交通混亂、管制困難 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法令欠缺、應變無章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…</a:t>
            </a:r>
          </a:p>
        </p:txBody>
      </p:sp>
      <p:pic>
        <p:nvPicPr>
          <p:cNvPr id="25607" name="Picture 7" descr="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3" y="1988841"/>
            <a:ext cx="3077666" cy="41035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268760"/>
            <a:ext cx="8856984" cy="5616624"/>
          </a:xfrm>
        </p:spPr>
        <p:txBody>
          <a:bodyPr/>
          <a:lstStyle/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集集大地震催生</a:t>
            </a:r>
            <a:endParaRPr lang="en-US" altLang="zh-TW" sz="2800" b="1" dirty="0">
              <a:solidFill>
                <a:srgbClr val="A50021"/>
              </a:solidFill>
              <a:ea typeface="標楷體" pitchFamily="65" charset="-120"/>
            </a:endParaRP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ea typeface="標楷體" pitchFamily="65" charset="-120"/>
              </a:rPr>
              <a:t>臺灣</a:t>
            </a: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第一部全國性的災害防救法規</a:t>
            </a:r>
            <a:r>
              <a:rPr lang="zh-TW" altLang="en-US" sz="2800" b="1" dirty="0">
                <a:ea typeface="標楷體" pitchFamily="65" charset="-120"/>
              </a:rPr>
              <a:t>，共計</a:t>
            </a:r>
            <a:r>
              <a:rPr lang="en-US" altLang="zh-TW" sz="2800" b="1" dirty="0">
                <a:ea typeface="標楷體" pitchFamily="65" charset="-120"/>
              </a:rPr>
              <a:t>8</a:t>
            </a:r>
            <a:r>
              <a:rPr lang="zh-TW" altLang="en-US" sz="2800" b="1" dirty="0">
                <a:ea typeface="標楷體" pitchFamily="65" charset="-120"/>
              </a:rPr>
              <a:t>章</a:t>
            </a:r>
            <a:r>
              <a:rPr lang="en-US" altLang="zh-TW" sz="2800" b="1" dirty="0">
                <a:ea typeface="標楷體" pitchFamily="65" charset="-120"/>
              </a:rPr>
              <a:t>52</a:t>
            </a:r>
            <a:r>
              <a:rPr lang="zh-TW" altLang="en-US" sz="2800" b="1" dirty="0">
                <a:ea typeface="標楷體" pitchFamily="65" charset="-120"/>
              </a:rPr>
              <a:t>條。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ea typeface="標楷體" pitchFamily="65" charset="-120"/>
              </a:rPr>
              <a:t>對於三層級政府的行政部門，以及民間、社區、民防、國軍等各單位、組織在內的防救災體系的建置，體系內各主要單位所應該負擔的災前、災時、災後等重要工作項目及其運作都有明確的規範。  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en-US" altLang="zh-TW" sz="2800" b="1" dirty="0">
                <a:ea typeface="標楷體" pitchFamily="65" charset="-120"/>
              </a:rPr>
              <a:t>2000</a:t>
            </a:r>
            <a:r>
              <a:rPr lang="zh-TW" altLang="en-US" sz="2800" b="1" dirty="0">
                <a:ea typeface="標楷體" pitchFamily="65" charset="-120"/>
              </a:rPr>
              <a:t>年</a:t>
            </a:r>
            <a:r>
              <a:rPr lang="en-US" altLang="zh-TW" sz="2800" b="1" dirty="0">
                <a:ea typeface="標楷體" pitchFamily="65" charset="-120"/>
              </a:rPr>
              <a:t>8</a:t>
            </a:r>
            <a:r>
              <a:rPr lang="zh-TW" altLang="en-US" sz="2800" b="1" dirty="0">
                <a:ea typeface="標楷體" pitchFamily="65" charset="-120"/>
              </a:rPr>
              <a:t>月</a:t>
            </a:r>
            <a:r>
              <a:rPr lang="en-US" altLang="zh-TW" sz="2800" b="1" dirty="0">
                <a:ea typeface="標楷體" pitchFamily="65" charset="-120"/>
              </a:rPr>
              <a:t>25</a:t>
            </a:r>
            <a:r>
              <a:rPr lang="zh-TW" altLang="en-US" sz="2800" b="1" dirty="0">
                <a:ea typeface="標楷體" pitchFamily="65" charset="-120"/>
              </a:rPr>
              <a:t>日</a:t>
            </a: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「行政院災害防救委員會」</a:t>
            </a:r>
            <a:r>
              <a:rPr lang="zh-TW" altLang="en-US" sz="2800" b="1" dirty="0">
                <a:ea typeface="標楷體" pitchFamily="65" charset="-120"/>
              </a:rPr>
              <a:t>正式成立。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en-US" altLang="zh-TW" sz="2800" b="1" dirty="0">
                <a:ea typeface="標楷體" pitchFamily="65" charset="-120"/>
              </a:rPr>
              <a:t>2001</a:t>
            </a:r>
            <a:r>
              <a:rPr lang="zh-TW" altLang="en-US" sz="2800" b="1" dirty="0">
                <a:ea typeface="標楷體" pitchFamily="65" charset="-120"/>
              </a:rPr>
              <a:t>年</a:t>
            </a:r>
            <a:r>
              <a:rPr lang="en-US" altLang="zh-TW" sz="2800" b="1" dirty="0">
                <a:ea typeface="標楷體" pitchFamily="65" charset="-120"/>
              </a:rPr>
              <a:t>3</a:t>
            </a:r>
            <a:r>
              <a:rPr lang="zh-TW" altLang="en-US" sz="2800" b="1" dirty="0">
                <a:ea typeface="標楷體" pitchFamily="65" charset="-120"/>
              </a:rPr>
              <a:t>月</a:t>
            </a:r>
            <a:r>
              <a:rPr lang="en-US" altLang="zh-TW" sz="2800" b="1" dirty="0">
                <a:ea typeface="標楷體" pitchFamily="65" charset="-120"/>
              </a:rPr>
              <a:t>15</a:t>
            </a:r>
            <a:r>
              <a:rPr lang="zh-TW" altLang="en-US" sz="2800" b="1" dirty="0">
                <a:ea typeface="標楷體" pitchFamily="65" charset="-120"/>
              </a:rPr>
              <a:t>日</a:t>
            </a: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「行政院災害防救專家諮詢委員會」</a:t>
            </a:r>
            <a:r>
              <a:rPr lang="zh-TW" altLang="en-US" sz="2800" b="1" dirty="0">
                <a:ea typeface="標楷體" pitchFamily="65" charset="-120"/>
              </a:rPr>
              <a:t>正式成立。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en-US" altLang="zh-TW" sz="2800" b="1" dirty="0">
                <a:ea typeface="標楷體" pitchFamily="65" charset="-120"/>
              </a:rPr>
              <a:t>2003</a:t>
            </a:r>
            <a:r>
              <a:rPr lang="zh-TW" altLang="en-US" sz="2800" b="1" dirty="0">
                <a:ea typeface="標楷體" pitchFamily="65" charset="-120"/>
              </a:rPr>
              <a:t>年</a:t>
            </a:r>
            <a:r>
              <a:rPr lang="en-US" altLang="zh-TW" sz="2800" b="1" dirty="0">
                <a:ea typeface="標楷體" pitchFamily="65" charset="-120"/>
              </a:rPr>
              <a:t>7</a:t>
            </a:r>
            <a:r>
              <a:rPr lang="zh-TW" altLang="en-US" sz="2800" b="1" dirty="0">
                <a:ea typeface="標楷體" pitchFamily="65" charset="-120"/>
              </a:rPr>
              <a:t>月</a:t>
            </a:r>
            <a:r>
              <a:rPr lang="en-US" altLang="zh-TW" sz="2800" b="1" dirty="0">
                <a:ea typeface="標楷體" pitchFamily="65" charset="-120"/>
              </a:rPr>
              <a:t>15</a:t>
            </a:r>
            <a:r>
              <a:rPr lang="zh-TW" altLang="en-US" sz="2800" b="1" dirty="0">
                <a:ea typeface="標楷體" pitchFamily="65" charset="-120"/>
              </a:rPr>
              <a:t>日</a:t>
            </a:r>
            <a:r>
              <a:rPr lang="zh-TW" altLang="en-US" sz="2800" b="1" dirty="0">
                <a:solidFill>
                  <a:srgbClr val="A50021"/>
                </a:solidFill>
                <a:ea typeface="標楷體" pitchFamily="65" charset="-120"/>
              </a:rPr>
              <a:t>「國家災害防救科技中心」</a:t>
            </a:r>
            <a:r>
              <a:rPr lang="zh-TW" altLang="en-US" sz="2800" b="1" dirty="0">
                <a:ea typeface="標楷體" pitchFamily="65" charset="-120"/>
              </a:rPr>
              <a:t>正式成立。</a:t>
            </a: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endParaRPr lang="zh-TW" altLang="en-US" sz="2800" b="1" dirty="0">
              <a:ea typeface="標楷體" pitchFamily="65" charset="-12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58055" y="404665"/>
            <a:ext cx="563806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en-US" altLang="zh-TW" sz="3200" dirty="0">
                <a:solidFill>
                  <a:srgbClr val="FFFF00"/>
                </a:solidFill>
              </a:rPr>
              <a:t>4.</a:t>
            </a:r>
            <a:r>
              <a:rPr lang="zh-TW" altLang="en-US" sz="3200" dirty="0">
                <a:solidFill>
                  <a:srgbClr val="FFFF00"/>
                </a:solidFill>
              </a:rPr>
              <a:t>災害防救法時期 </a:t>
            </a:r>
            <a:r>
              <a:rPr lang="en-US" altLang="zh-TW" dirty="0" smtClean="0">
                <a:solidFill>
                  <a:srgbClr val="FFFF00"/>
                </a:solidFill>
              </a:rPr>
              <a:t>(2000.7</a:t>
            </a:r>
            <a:r>
              <a:rPr lang="zh-TW" altLang="en-US" dirty="0" smtClean="0">
                <a:solidFill>
                  <a:srgbClr val="FFFF00"/>
                </a:solidFill>
              </a:rPr>
              <a:t>至今</a:t>
            </a:r>
            <a:r>
              <a:rPr lang="en-US" altLang="zh-TW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5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07504" y="1196752"/>
            <a:ext cx="6513299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en-US" altLang="zh-TW" dirty="0" smtClean="0">
                <a:effectLst/>
              </a:rPr>
              <a:t>※</a:t>
            </a:r>
            <a:r>
              <a:rPr lang="zh-TW" altLang="en-US" dirty="0" smtClean="0">
                <a:effectLst/>
              </a:rPr>
              <a:t>9</a:t>
            </a:r>
            <a:r>
              <a:rPr lang="en-US" altLang="zh-TW" dirty="0" smtClean="0">
                <a:effectLst/>
              </a:rPr>
              <a:t>21</a:t>
            </a:r>
            <a:r>
              <a:rPr lang="zh-TW" altLang="en-US" dirty="0">
                <a:effectLst/>
              </a:rPr>
              <a:t>大地震</a:t>
            </a:r>
            <a:r>
              <a:rPr lang="zh-TW" altLang="en-US" dirty="0" smtClean="0">
                <a:effectLst/>
              </a:rPr>
              <a:t>對臺灣</a:t>
            </a:r>
            <a:r>
              <a:rPr lang="zh-TW" altLang="en-US" dirty="0">
                <a:effectLst/>
              </a:rPr>
              <a:t>災害防救工作的影響</a:t>
            </a:r>
            <a:endParaRPr lang="zh-TW" altLang="zh-TW" dirty="0">
              <a:effectLst/>
            </a:endParaRP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29600" cy="3836715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ea typeface="標楷體" pitchFamily="65" charset="-120"/>
              </a:rPr>
              <a:t>發布緊急命令，成立重建委員會。</a:t>
            </a:r>
            <a:endParaRPr lang="en-US" altLang="zh-TW" sz="2400" b="1" dirty="0"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ea typeface="標楷體" pitchFamily="65" charset="-120"/>
              </a:rPr>
              <a:t>接受聯合國國際搜救隊</a:t>
            </a:r>
            <a:r>
              <a:rPr lang="en-US" altLang="zh-TW" sz="2400" b="1" dirty="0">
                <a:ea typeface="標楷體" pitchFamily="65" charset="-120"/>
              </a:rPr>
              <a:t>(INSARAG)</a:t>
            </a:r>
            <a:r>
              <a:rPr lang="zh-TW" altLang="en-US" sz="2400" b="1" dirty="0">
                <a:ea typeface="標楷體" pitchFamily="65" charset="-120"/>
              </a:rPr>
              <a:t>來台救援。</a:t>
            </a:r>
            <a:endParaRPr lang="en-US" altLang="zh-TW" sz="2400" b="1" dirty="0"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ea typeface="標楷體" pitchFamily="65" charset="-120"/>
              </a:rPr>
              <a:t>制定災害防救法，成立行政院災害防救委員會。</a:t>
            </a:r>
            <a:endParaRPr lang="en-US" altLang="zh-TW" sz="2400" b="1" dirty="0"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ea typeface="標楷體" pitchFamily="65" charset="-120"/>
              </a:rPr>
              <a:t>成立空中消防隊、國家特種搜救隊。 </a:t>
            </a:r>
            <a:endParaRPr lang="en-US" altLang="zh-TW" sz="2400" b="1" dirty="0"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ea typeface="標楷體" pitchFamily="65" charset="-120"/>
              </a:rPr>
              <a:t>調整國家搜救中心、整合緊急救災救護指揮。</a:t>
            </a:r>
            <a:endParaRPr lang="en-US" altLang="zh-TW" sz="2400" b="1" dirty="0"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ea typeface="標楷體" pitchFamily="65" charset="-120"/>
              </a:rPr>
              <a:t>規劃防災避難空間，設立物資備援中心 。</a:t>
            </a:r>
            <a:endParaRPr lang="en-US" altLang="zh-TW" sz="2400" b="1" dirty="0"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400" b="1" dirty="0">
                <a:ea typeface="標楷體" pitchFamily="65" charset="-120"/>
              </a:rPr>
              <a:t>加強科技防災及支援救災之研究。 </a:t>
            </a:r>
          </a:p>
        </p:txBody>
      </p:sp>
      <p:pic>
        <p:nvPicPr>
          <p:cNvPr id="23561" name="Picture 9" descr="023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0623" y="4869161"/>
            <a:ext cx="3879850" cy="145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1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395959"/>
            <a:ext cx="2339080" cy="5847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災害防救法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775424"/>
              </p:ext>
            </p:extLst>
          </p:nvPr>
        </p:nvGraphicFramePr>
        <p:xfrm>
          <a:off x="385193" y="1221825"/>
          <a:ext cx="8373616" cy="5303520"/>
        </p:xfrm>
        <a:graphic>
          <a:graphicData uri="http://schemas.openxmlformats.org/drawingml/2006/table">
            <a:tbl>
              <a:tblPr/>
              <a:tblGrid>
                <a:gridCol w="1266608"/>
                <a:gridCol w="7107008"/>
              </a:tblGrid>
              <a:tr h="30616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公布日期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民國 </a:t>
                      </a:r>
                      <a:r>
                        <a:rPr lang="en-US" altLang="zh-TW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89 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 </a:t>
                      </a:r>
                      <a:r>
                        <a:rPr lang="en-US" altLang="zh-TW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07 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 </a:t>
                      </a:r>
                      <a:r>
                        <a:rPr lang="en-US" altLang="zh-TW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19 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修正日期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民國 </a:t>
                      </a:r>
                      <a:r>
                        <a:rPr lang="en-US" altLang="zh-TW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101 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 </a:t>
                      </a:r>
                      <a:r>
                        <a:rPr lang="en-US" altLang="zh-TW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11 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 </a:t>
                      </a:r>
                      <a:r>
                        <a:rPr lang="en-US" altLang="zh-TW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 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資料更新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民國 </a:t>
                      </a:r>
                      <a:r>
                        <a:rPr lang="en-US" altLang="zh-TW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102 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 </a:t>
                      </a:r>
                      <a:r>
                        <a:rPr lang="en-US" altLang="zh-TW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02 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 </a:t>
                      </a:r>
                      <a:r>
                        <a:rPr lang="en-US" altLang="zh-TW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26 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0922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中華民國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89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19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日總統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(89)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華總一義字第 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8900178710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號令制定公布全文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52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條；並自公布日起施行。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中華民國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29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日總統華總一義字第 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09100108310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號令增訂公布第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39-1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條條文。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中華民國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97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日總統華總一義字第 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09700055091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號令修正公布第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22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～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24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27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～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33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36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38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39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46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49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50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條條文；增訂第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37-1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37-2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43-1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條條文；並刪除第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29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39-1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42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條條文。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中華民國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99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27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日總統華總一義字第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09900017931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號令增訂公布第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47-1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條條文。</a:t>
                      </a:r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因應莫拉克颱風</a:t>
                      </a:r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800" b="1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中華民國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99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日總統華總一義字第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09900192631 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號令修正公布第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～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15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～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17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23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34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44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47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條條文。</a:t>
                      </a:r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因應莫拉克颱風</a:t>
                      </a:r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800" b="1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中華民國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日總統華總一義字第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10100264191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號令修正公布第</a:t>
                      </a:r>
                      <a:r>
                        <a:rPr lang="en-US" altLang="zh-TW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26</a:t>
                      </a:r>
                      <a:r>
                        <a:rPr lang="zh-TW" altLang="en-US" sz="1800" b="1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條條文。</a:t>
                      </a:r>
                      <a:endParaRPr lang="zh-TW" altLang="en-US" sz="1800" b="1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1"/>
          <p:cNvSpPr>
            <a:spLocks noGrp="1" noChangeArrowheads="1"/>
          </p:cNvSpPr>
          <p:nvPr>
            <p:ph type="title"/>
          </p:nvPr>
        </p:nvSpPr>
        <p:spPr>
          <a:xfrm>
            <a:off x="220544" y="404669"/>
            <a:ext cx="3775370" cy="52321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800" kern="1200" dirty="0">
                <a:solidFill>
                  <a:schemeClr val="tx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災害的複合性與衍生性</a:t>
            </a:r>
          </a:p>
        </p:txBody>
      </p:sp>
      <p:sp>
        <p:nvSpPr>
          <p:cNvPr id="11274" name="AutoShape 3"/>
          <p:cNvSpPr>
            <a:spLocks/>
          </p:cNvSpPr>
          <p:nvPr/>
        </p:nvSpPr>
        <p:spPr bwMode="auto">
          <a:xfrm rot="5400000">
            <a:off x="2293825" y="162561"/>
            <a:ext cx="336382" cy="3700911"/>
          </a:xfrm>
          <a:prstGeom prst="leftBrace">
            <a:avLst>
              <a:gd name="adj1" fmla="val 101707"/>
              <a:gd name="adj2" fmla="val 50000"/>
            </a:avLst>
          </a:prstGeom>
          <a:noFill/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/>
          <a:p>
            <a:endParaRPr lang="zh-TW" altLang="en-US" b="1" dirty="0">
              <a:solidFill>
                <a:srgbClr val="333333"/>
              </a:solidFill>
              <a:ea typeface="標楷體" pitchFamily="65" charset="-120"/>
            </a:endParaRPr>
          </a:p>
        </p:txBody>
      </p:sp>
      <p:sp>
        <p:nvSpPr>
          <p:cNvPr id="517125" name="Text Box 5"/>
          <p:cNvSpPr txBox="1">
            <a:spLocks noChangeArrowheads="1"/>
          </p:cNvSpPr>
          <p:nvPr/>
        </p:nvSpPr>
        <p:spPr bwMode="auto">
          <a:xfrm>
            <a:off x="6156177" y="1268761"/>
            <a:ext cx="1159959" cy="461655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29" tIns="45715" rIns="91429" bIns="45715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3333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地震</a:t>
            </a:r>
          </a:p>
        </p:txBody>
      </p:sp>
      <p:sp>
        <p:nvSpPr>
          <p:cNvPr id="11281" name="AutoShape 6"/>
          <p:cNvSpPr>
            <a:spLocks/>
          </p:cNvSpPr>
          <p:nvPr/>
        </p:nvSpPr>
        <p:spPr bwMode="auto">
          <a:xfrm rot="5400000">
            <a:off x="4588171" y="462141"/>
            <a:ext cx="336382" cy="3101751"/>
          </a:xfrm>
          <a:prstGeom prst="leftBrace">
            <a:avLst>
              <a:gd name="adj1" fmla="val 85241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/>
          <a:p>
            <a:endParaRPr lang="zh-TW" altLang="en-US">
              <a:solidFill>
                <a:srgbClr val="333333"/>
              </a:solidFill>
              <a:ea typeface="標楷體" pitchFamily="65" charset="-120"/>
            </a:endParaRPr>
          </a:p>
        </p:txBody>
      </p:sp>
      <p:sp>
        <p:nvSpPr>
          <p:cNvPr id="6167" name="AutoShape 25"/>
          <p:cNvSpPr>
            <a:spLocks/>
          </p:cNvSpPr>
          <p:nvPr/>
        </p:nvSpPr>
        <p:spPr bwMode="auto">
          <a:xfrm rot="5400000">
            <a:off x="6249980" y="100539"/>
            <a:ext cx="335712" cy="3824287"/>
          </a:xfrm>
          <a:prstGeom prst="leftBrace">
            <a:avLst>
              <a:gd name="adj1" fmla="val 105070"/>
              <a:gd name="adj2" fmla="val 50000"/>
            </a:avLst>
          </a:prstGeom>
          <a:ln>
            <a:solidFill>
              <a:srgbClr val="0000CC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lIns="91429" tIns="45715" rIns="91429" bIns="45715" anchor="ctr"/>
          <a:lstStyle/>
          <a:p>
            <a:pPr>
              <a:defRPr/>
            </a:pPr>
            <a:endParaRPr lang="zh-TW" altLang="en-US">
              <a:solidFill>
                <a:srgbClr val="333333"/>
              </a:solidFill>
            </a:endParaRPr>
          </a:p>
        </p:txBody>
      </p:sp>
      <p:sp>
        <p:nvSpPr>
          <p:cNvPr id="517146" name="Text Box 26"/>
          <p:cNvSpPr txBox="1">
            <a:spLocks noChangeArrowheads="1"/>
          </p:cNvSpPr>
          <p:nvPr/>
        </p:nvSpPr>
        <p:spPr bwMode="auto">
          <a:xfrm>
            <a:off x="3923929" y="1268761"/>
            <a:ext cx="1159959" cy="461655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29" tIns="45715" rIns="91429" bIns="45715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3333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坡地</a:t>
            </a:r>
          </a:p>
        </p:txBody>
      </p:sp>
      <p:sp>
        <p:nvSpPr>
          <p:cNvPr id="517147" name="Text Box 27"/>
          <p:cNvSpPr txBox="1">
            <a:spLocks noChangeArrowheads="1"/>
          </p:cNvSpPr>
          <p:nvPr/>
        </p:nvSpPr>
        <p:spPr bwMode="auto">
          <a:xfrm>
            <a:off x="1691680" y="1268761"/>
            <a:ext cx="1159960" cy="461655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29" tIns="45715" rIns="91429" bIns="45715"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rgbClr val="3333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颱洪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703424" y="2301990"/>
            <a:ext cx="7794249" cy="4234906"/>
            <a:chOff x="703425" y="2301990"/>
            <a:chExt cx="7794248" cy="4234906"/>
          </a:xfrm>
        </p:grpSpPr>
        <p:sp>
          <p:nvSpPr>
            <p:cNvPr id="517136" name="Text Box 16"/>
            <p:cNvSpPr txBox="1">
              <a:spLocks noChangeArrowheads="1"/>
            </p:cNvSpPr>
            <p:nvPr/>
          </p:nvSpPr>
          <p:spPr bwMode="auto">
            <a:xfrm>
              <a:off x="4594248" y="2301990"/>
              <a:ext cx="461665" cy="1608959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走山</a:t>
              </a:r>
            </a:p>
          </p:txBody>
        </p:sp>
        <p:sp>
          <p:nvSpPr>
            <p:cNvPr id="517130" name="Text Box 10"/>
            <p:cNvSpPr txBox="1">
              <a:spLocks noChangeArrowheads="1"/>
            </p:cNvSpPr>
            <p:nvPr/>
          </p:nvSpPr>
          <p:spPr bwMode="auto">
            <a:xfrm>
              <a:off x="2606791" y="2301990"/>
              <a:ext cx="461665" cy="160895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河川水位</a:t>
              </a:r>
            </a:p>
          </p:txBody>
        </p:sp>
        <p:sp>
          <p:nvSpPr>
            <p:cNvPr id="517124" name="Text Box 4"/>
            <p:cNvSpPr txBox="1">
              <a:spLocks noChangeArrowheads="1"/>
            </p:cNvSpPr>
            <p:nvPr/>
          </p:nvSpPr>
          <p:spPr bwMode="auto">
            <a:xfrm flipH="1">
              <a:off x="4778970" y="4090119"/>
              <a:ext cx="461665" cy="2435225"/>
            </a:xfrm>
            <a:prstGeom prst="rect">
              <a:avLst/>
            </a:prstGeom>
            <a:solidFill>
              <a:srgbClr val="99FF33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水源濁度增加</a:t>
              </a:r>
            </a:p>
          </p:txBody>
        </p:sp>
        <p:sp>
          <p:nvSpPr>
            <p:cNvPr id="517127" name="Text Box 7"/>
            <p:cNvSpPr txBox="1">
              <a:spLocks noChangeArrowheads="1"/>
            </p:cNvSpPr>
            <p:nvPr/>
          </p:nvSpPr>
          <p:spPr bwMode="auto">
            <a:xfrm>
              <a:off x="3229698" y="2301990"/>
              <a:ext cx="461665" cy="1608959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坡地崩坍</a:t>
              </a:r>
            </a:p>
          </p:txBody>
        </p:sp>
        <p:sp>
          <p:nvSpPr>
            <p:cNvPr id="517128" name="Text Box 8"/>
            <p:cNvSpPr txBox="1">
              <a:spLocks noChangeArrowheads="1"/>
            </p:cNvSpPr>
            <p:nvPr/>
          </p:nvSpPr>
          <p:spPr bwMode="auto">
            <a:xfrm>
              <a:off x="3850778" y="2301990"/>
              <a:ext cx="461665" cy="1608959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土石流</a:t>
              </a:r>
            </a:p>
          </p:txBody>
        </p:sp>
        <p:sp>
          <p:nvSpPr>
            <p:cNvPr id="517129" name="Text Box 9"/>
            <p:cNvSpPr txBox="1">
              <a:spLocks noChangeArrowheads="1"/>
            </p:cNvSpPr>
            <p:nvPr/>
          </p:nvSpPr>
          <p:spPr bwMode="auto">
            <a:xfrm>
              <a:off x="1983883" y="2301990"/>
              <a:ext cx="461665" cy="160895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內水氾濫</a:t>
              </a:r>
            </a:p>
          </p:txBody>
        </p:sp>
        <p:sp>
          <p:nvSpPr>
            <p:cNvPr id="517131" name="Text Box 11"/>
            <p:cNvSpPr txBox="1">
              <a:spLocks noChangeArrowheads="1"/>
            </p:cNvSpPr>
            <p:nvPr/>
          </p:nvSpPr>
          <p:spPr bwMode="auto">
            <a:xfrm>
              <a:off x="1362803" y="2301990"/>
              <a:ext cx="461665" cy="160895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海水倒灌</a:t>
              </a:r>
            </a:p>
          </p:txBody>
        </p:sp>
        <p:sp>
          <p:nvSpPr>
            <p:cNvPr id="517132" name="Text Box 12"/>
            <p:cNvSpPr txBox="1">
              <a:spLocks noChangeArrowheads="1"/>
            </p:cNvSpPr>
            <p:nvPr/>
          </p:nvSpPr>
          <p:spPr bwMode="auto">
            <a:xfrm>
              <a:off x="734412" y="2301990"/>
              <a:ext cx="461665" cy="160895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風害</a:t>
              </a:r>
            </a:p>
          </p:txBody>
        </p:sp>
        <p:sp>
          <p:nvSpPr>
            <p:cNvPr id="517133" name="Text Box 13"/>
            <p:cNvSpPr txBox="1">
              <a:spLocks noChangeArrowheads="1"/>
            </p:cNvSpPr>
            <p:nvPr/>
          </p:nvSpPr>
          <p:spPr bwMode="auto">
            <a:xfrm flipH="1">
              <a:off x="2288307" y="4090119"/>
              <a:ext cx="461665" cy="2435225"/>
            </a:xfrm>
            <a:prstGeom prst="rect">
              <a:avLst/>
            </a:prstGeom>
            <a:solidFill>
              <a:srgbClr val="99FF33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kumimoji="0"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橋梁基礎沖刷</a:t>
              </a:r>
              <a:endParaRPr lang="zh-TW" altLang="en-US" b="1" dirty="0">
                <a:solidFill>
                  <a:srgbClr val="3333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17134" name="Text Box 14"/>
            <p:cNvSpPr txBox="1">
              <a:spLocks noChangeArrowheads="1"/>
            </p:cNvSpPr>
            <p:nvPr/>
          </p:nvSpPr>
          <p:spPr bwMode="auto">
            <a:xfrm flipH="1">
              <a:off x="4130898" y="4090119"/>
              <a:ext cx="461665" cy="2435225"/>
            </a:xfrm>
            <a:prstGeom prst="rect">
              <a:avLst/>
            </a:prstGeom>
            <a:solidFill>
              <a:srgbClr val="99FF33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環境生態受破壞</a:t>
              </a:r>
            </a:p>
          </p:txBody>
        </p:sp>
        <p:sp>
          <p:nvSpPr>
            <p:cNvPr id="517135" name="Text Box 15"/>
            <p:cNvSpPr txBox="1">
              <a:spLocks noChangeArrowheads="1"/>
            </p:cNvSpPr>
            <p:nvPr/>
          </p:nvSpPr>
          <p:spPr bwMode="auto">
            <a:xfrm>
              <a:off x="5211675" y="2301990"/>
              <a:ext cx="461665" cy="1608959"/>
            </a:xfrm>
            <a:prstGeom prst="rect">
              <a:avLst/>
            </a:prstGeom>
            <a:solidFill>
              <a:srgbClr val="FFCC66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地表破裂</a:t>
              </a:r>
            </a:p>
          </p:txBody>
        </p:sp>
        <p:sp>
          <p:nvSpPr>
            <p:cNvPr id="517137" name="Text Box 17"/>
            <p:cNvSpPr txBox="1">
              <a:spLocks noChangeArrowheads="1"/>
            </p:cNvSpPr>
            <p:nvPr/>
          </p:nvSpPr>
          <p:spPr bwMode="auto">
            <a:xfrm>
              <a:off x="5845543" y="2301990"/>
              <a:ext cx="461665" cy="1608959"/>
            </a:xfrm>
            <a:prstGeom prst="rect">
              <a:avLst/>
            </a:prstGeom>
            <a:solidFill>
              <a:srgbClr val="FFCC66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土壤液化</a:t>
              </a:r>
            </a:p>
          </p:txBody>
        </p:sp>
        <p:sp>
          <p:nvSpPr>
            <p:cNvPr id="517138" name="Text Box 18"/>
            <p:cNvSpPr txBox="1">
              <a:spLocks noChangeArrowheads="1"/>
            </p:cNvSpPr>
            <p:nvPr/>
          </p:nvSpPr>
          <p:spPr bwMode="auto">
            <a:xfrm>
              <a:off x="7228361" y="2301990"/>
              <a:ext cx="461665" cy="1608959"/>
            </a:xfrm>
            <a:prstGeom prst="rect">
              <a:avLst/>
            </a:prstGeom>
            <a:solidFill>
              <a:srgbClr val="FF99FF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建物破壞</a:t>
              </a:r>
            </a:p>
          </p:txBody>
        </p:sp>
        <p:sp>
          <p:nvSpPr>
            <p:cNvPr id="517139" name="Text Box 19"/>
            <p:cNvSpPr txBox="1">
              <a:spLocks noChangeArrowheads="1"/>
            </p:cNvSpPr>
            <p:nvPr/>
          </p:nvSpPr>
          <p:spPr bwMode="auto">
            <a:xfrm>
              <a:off x="6550651" y="2301990"/>
              <a:ext cx="461665" cy="1608959"/>
            </a:xfrm>
            <a:prstGeom prst="rect">
              <a:avLst/>
            </a:prstGeom>
            <a:solidFill>
              <a:srgbClr val="FF99FF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海嘯</a:t>
              </a:r>
            </a:p>
          </p:txBody>
        </p:sp>
        <p:sp>
          <p:nvSpPr>
            <p:cNvPr id="517140" name="Text Box 20"/>
            <p:cNvSpPr txBox="1">
              <a:spLocks noChangeArrowheads="1"/>
            </p:cNvSpPr>
            <p:nvPr/>
          </p:nvSpPr>
          <p:spPr bwMode="auto">
            <a:xfrm>
              <a:off x="7867710" y="2301990"/>
              <a:ext cx="461665" cy="1608959"/>
            </a:xfrm>
            <a:prstGeom prst="rect">
              <a:avLst/>
            </a:prstGeom>
            <a:solidFill>
              <a:srgbClr val="FF99FF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維生線破壞</a:t>
              </a:r>
            </a:p>
          </p:txBody>
        </p:sp>
        <p:sp>
          <p:nvSpPr>
            <p:cNvPr id="517141" name="Text Box 21"/>
            <p:cNvSpPr txBox="1">
              <a:spLocks noChangeArrowheads="1"/>
            </p:cNvSpPr>
            <p:nvPr/>
          </p:nvSpPr>
          <p:spPr bwMode="auto">
            <a:xfrm flipH="1">
              <a:off x="6104982" y="4090119"/>
              <a:ext cx="461665" cy="2435225"/>
            </a:xfrm>
            <a:prstGeom prst="rect">
              <a:avLst/>
            </a:prstGeom>
            <a:solidFill>
              <a:srgbClr val="99FF33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危險物擴散爆炸</a:t>
              </a:r>
            </a:p>
          </p:txBody>
        </p:sp>
        <p:grpSp>
          <p:nvGrpSpPr>
            <p:cNvPr id="11321" name="Group 22"/>
            <p:cNvGrpSpPr>
              <a:grpSpLocks/>
            </p:cNvGrpSpPr>
            <p:nvPr/>
          </p:nvGrpSpPr>
          <p:grpSpPr bwMode="auto">
            <a:xfrm>
              <a:off x="6811428" y="4077072"/>
              <a:ext cx="480426" cy="2459824"/>
              <a:chOff x="4199" y="1979"/>
              <a:chExt cx="263" cy="1123"/>
            </a:xfrm>
          </p:grpSpPr>
          <p:sp>
            <p:nvSpPr>
              <p:cNvPr id="517143" name="Text Box 23"/>
              <p:cNvSpPr txBox="1">
                <a:spLocks noChangeArrowheads="1"/>
              </p:cNvSpPr>
              <p:nvPr/>
            </p:nvSpPr>
            <p:spPr bwMode="auto">
              <a:xfrm flipH="1">
                <a:off x="4199" y="1979"/>
                <a:ext cx="253" cy="1112"/>
              </a:xfrm>
              <a:prstGeom prst="rect">
                <a:avLst/>
              </a:prstGeom>
              <a:solidFill>
                <a:srgbClr val="99FF33"/>
              </a:solidFill>
              <a:ln w="19050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vert="eaVert">
                <a:spAutoFit/>
              </a:bodyPr>
              <a:lstStyle/>
              <a:p>
                <a:pPr>
                  <a:defRPr/>
                </a:pPr>
                <a:r>
                  <a:rPr lang="zh-TW" altLang="en-US" b="1" dirty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火災</a:t>
                </a:r>
                <a:endParaRPr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17144" name="Text Box 24"/>
              <p:cNvSpPr txBox="1">
                <a:spLocks noChangeArrowheads="1"/>
              </p:cNvSpPr>
              <p:nvPr/>
            </p:nvSpPr>
            <p:spPr bwMode="auto">
              <a:xfrm flipH="1">
                <a:off x="4209" y="2740"/>
                <a:ext cx="253" cy="36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vert="eaVert">
                <a:spAutoFit/>
              </a:bodyPr>
              <a:lstStyle/>
              <a:p>
                <a:pPr>
                  <a:defRPr/>
                </a:pPr>
                <a:r>
                  <a:rPr lang="zh-TW" altLang="en-US" b="1" dirty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延燒</a:t>
                </a:r>
              </a:p>
            </p:txBody>
          </p:sp>
        </p:grpSp>
        <p:sp>
          <p:nvSpPr>
            <p:cNvPr id="517150" name="Text Box 30"/>
            <p:cNvSpPr txBox="1">
              <a:spLocks noChangeArrowheads="1"/>
            </p:cNvSpPr>
            <p:nvPr/>
          </p:nvSpPr>
          <p:spPr bwMode="auto">
            <a:xfrm flipH="1">
              <a:off x="7408455" y="4090119"/>
              <a:ext cx="461665" cy="2435225"/>
            </a:xfrm>
            <a:prstGeom prst="rect">
              <a:avLst/>
            </a:prstGeom>
            <a:solidFill>
              <a:srgbClr val="99FF33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水庫潰壩、堰塞湖</a:t>
              </a: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 flipH="1">
              <a:off x="1496220" y="4090119"/>
              <a:ext cx="461665" cy="2435225"/>
            </a:xfrm>
            <a:prstGeom prst="rect">
              <a:avLst/>
            </a:prstGeom>
            <a:solidFill>
              <a:srgbClr val="99FF33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kumimoji="0"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土地侵蝕</a:t>
              </a:r>
              <a:endParaRPr lang="zh-TW" altLang="en-US" b="1" dirty="0">
                <a:solidFill>
                  <a:srgbClr val="3333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 flipH="1">
              <a:off x="3228512" y="4090119"/>
              <a:ext cx="461665" cy="2435225"/>
            </a:xfrm>
            <a:prstGeom prst="rect">
              <a:avLst/>
            </a:prstGeom>
            <a:solidFill>
              <a:srgbClr val="99FF33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堰塞湖</a:t>
              </a: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 flipH="1">
              <a:off x="703425" y="4090119"/>
              <a:ext cx="461665" cy="2435225"/>
            </a:xfrm>
            <a:prstGeom prst="rect">
              <a:avLst/>
            </a:prstGeom>
            <a:solidFill>
              <a:srgbClr val="99FF33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kumimoji="0" lang="zh-TW" altLang="en-US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水庫淤砂、漂流木</a:t>
              </a:r>
              <a:endParaRPr lang="zh-TW" altLang="en-US" b="1" dirty="0">
                <a:solidFill>
                  <a:srgbClr val="3333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7" name="Text Box 30"/>
            <p:cNvSpPr txBox="1">
              <a:spLocks noChangeArrowheads="1"/>
            </p:cNvSpPr>
            <p:nvPr/>
          </p:nvSpPr>
          <p:spPr bwMode="auto">
            <a:xfrm flipH="1">
              <a:off x="8036008" y="4090119"/>
              <a:ext cx="461665" cy="2435225"/>
            </a:xfrm>
            <a:prstGeom prst="rect">
              <a:avLst/>
            </a:prstGeom>
            <a:solidFill>
              <a:srgbClr val="99FF33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關鍵基礎設施破壞</a:t>
              </a:r>
              <a:endParaRPr lang="zh-TW" altLang="en-US" b="1" dirty="0">
                <a:solidFill>
                  <a:srgbClr val="3333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 flipH="1">
              <a:off x="5469984" y="4090119"/>
              <a:ext cx="461665" cy="2435225"/>
            </a:xfrm>
            <a:prstGeom prst="rect">
              <a:avLst/>
            </a:prstGeom>
            <a:solidFill>
              <a:srgbClr val="99FF33"/>
            </a:solidFill>
            <a:ln w="1905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河道淤砂</a:t>
              </a:r>
              <a:endParaRPr lang="zh-TW" altLang="en-US" b="1" dirty="0">
                <a:solidFill>
                  <a:srgbClr val="3333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" name="左-右雙向箭號 3"/>
          <p:cNvSpPr/>
          <p:nvPr/>
        </p:nvSpPr>
        <p:spPr bwMode="auto">
          <a:xfrm>
            <a:off x="2975796" y="1331520"/>
            <a:ext cx="876125" cy="369288"/>
          </a:xfrm>
          <a:prstGeom prst="left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defTabSz="914290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40" name="左-右雙向箭號 39"/>
          <p:cNvSpPr/>
          <p:nvPr/>
        </p:nvSpPr>
        <p:spPr bwMode="auto">
          <a:xfrm>
            <a:off x="5208044" y="1331520"/>
            <a:ext cx="876125" cy="369288"/>
          </a:xfrm>
          <a:prstGeom prst="left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defTabSz="914290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3" y="457513"/>
            <a:ext cx="4134443" cy="52321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TW" altLang="en-US" sz="2800" kern="120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災害防救法與死亡證明書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6856" y="1359371"/>
            <a:ext cx="8229600" cy="4733925"/>
          </a:xfrm>
        </p:spPr>
        <p:txBody>
          <a:bodyPr/>
          <a:lstStyle/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ea typeface="標楷體" pitchFamily="65" charset="-120"/>
              </a:rPr>
              <a:t>依民法規定，</a:t>
            </a: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一般失蹤人滿七年才能宣告死亡，特別災難要一年後才得宣告死亡</a:t>
            </a:r>
            <a:r>
              <a:rPr lang="zh-TW" altLang="en-US" sz="2800" b="1" dirty="0">
                <a:ea typeface="標楷體" pitchFamily="65" charset="-120"/>
              </a:rPr>
              <a:t>；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en-US" altLang="zh-TW" sz="2800" b="1" dirty="0">
                <a:ea typeface="標楷體" pitchFamily="65" charset="-120"/>
              </a:rPr>
              <a:t>2010-08-04</a:t>
            </a:r>
            <a:r>
              <a:rPr lang="zh-TW" altLang="en-US" sz="2800" b="1" dirty="0">
                <a:ea typeface="標楷體" pitchFamily="65" charset="-120"/>
              </a:rPr>
              <a:t>日修正，檢察官得在未發現屍體、但確定因災死亡，不待一年就可依法核發死亡證明；</a:t>
            </a: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梅姬颱風是援用此規定的首例</a:t>
            </a:r>
            <a:r>
              <a:rPr lang="zh-TW" altLang="en-US" sz="2800" b="1" dirty="0">
                <a:ea typeface="標楷體" pitchFamily="65" charset="-120"/>
              </a:rPr>
              <a:t>。</a:t>
            </a:r>
            <a:endParaRPr lang="en-US" altLang="zh-TW" sz="2800" b="1" dirty="0">
              <a:ea typeface="標楷體" pitchFamily="65" charset="-120"/>
            </a:endParaRPr>
          </a:p>
          <a:p>
            <a:pPr marL="449209" indent="-449209">
              <a:spcBef>
                <a:spcPts val="600"/>
              </a:spcBef>
              <a:buFont typeface="Wingdings" pitchFamily="2" charset="2"/>
              <a:buChar char="u"/>
            </a:pPr>
            <a:r>
              <a:rPr lang="en-US" altLang="zh-TW" sz="2800" b="1" dirty="0">
                <a:ea typeface="標楷體" pitchFamily="65" charset="-120"/>
              </a:rPr>
              <a:t>2012-12-24</a:t>
            </a:r>
            <a:r>
              <a:rPr lang="zh-TW" altLang="en-US" sz="2800" b="1" dirty="0">
                <a:ea typeface="標楷體" pitchFamily="65" charset="-120"/>
              </a:rPr>
              <a:t>日：內政部部務會報通過「災害防救法」第</a:t>
            </a:r>
            <a:r>
              <a:rPr lang="en-US" altLang="zh-TW" sz="2800" b="1" dirty="0">
                <a:ea typeface="標楷體" pitchFamily="65" charset="-120"/>
              </a:rPr>
              <a:t>47</a:t>
            </a:r>
            <a:r>
              <a:rPr lang="zh-TW" altLang="en-US" sz="2800" b="1" dirty="0">
                <a:ea typeface="標楷體" pitchFamily="65" charset="-120"/>
              </a:rPr>
              <a:t>條之</a:t>
            </a:r>
            <a:r>
              <a:rPr lang="en-US" altLang="zh-TW" sz="2800" b="1" dirty="0">
                <a:ea typeface="標楷體" pitchFamily="65" charset="-120"/>
              </a:rPr>
              <a:t>1</a:t>
            </a:r>
            <a:r>
              <a:rPr lang="zh-TW" altLang="en-US" sz="2800" b="1" dirty="0">
                <a:ea typeface="標楷體" pitchFamily="65" charset="-120"/>
              </a:rPr>
              <a:t>修正草案，將對於因災害失蹤之人，由現行檢察官核發死亡證明書之做法，修正為</a:t>
            </a: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由法院以裁定確定失蹤人死亡及死亡之時間，以應實需並符合法制現況，以確保人民權益</a:t>
            </a:r>
            <a:r>
              <a:rPr lang="zh-TW" altLang="en-US" sz="2800" b="1" dirty="0">
                <a:ea typeface="標楷體" pitchFamily="65" charset="-120"/>
              </a:rPr>
              <a:t>。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5" name="AutoShape 15"/>
          <p:cNvSpPr>
            <a:spLocks noChangeAspect="1" noChangeArrowheads="1"/>
          </p:cNvSpPr>
          <p:nvPr/>
        </p:nvSpPr>
        <p:spPr bwMode="auto">
          <a:xfrm>
            <a:off x="4818064" y="1679576"/>
            <a:ext cx="4249737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endParaRPr lang="zh-TW" altLang="en-US"/>
          </a:p>
        </p:txBody>
      </p:sp>
      <p:pic>
        <p:nvPicPr>
          <p:cNvPr id="35856" name="Picture 16" descr="下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8064" y="3438910"/>
            <a:ext cx="4249737" cy="2809490"/>
          </a:xfrm>
          <a:prstGeom prst="rect">
            <a:avLst/>
          </a:prstGeom>
          <a:noFill/>
        </p:spPr>
      </p:pic>
      <p:pic>
        <p:nvPicPr>
          <p:cNvPr id="35857" name="Picture 17" descr="中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7064" y="3010787"/>
            <a:ext cx="3192594" cy="1993550"/>
          </a:xfrm>
          <a:prstGeom prst="rect">
            <a:avLst/>
          </a:prstGeom>
          <a:noFill/>
        </p:spPr>
      </p:pic>
      <p:pic>
        <p:nvPicPr>
          <p:cNvPr id="35858" name="Picture 18" descr="上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8062" y="1677186"/>
            <a:ext cx="2368268" cy="2399886"/>
          </a:xfrm>
          <a:prstGeom prst="rect">
            <a:avLst/>
          </a:prstGeom>
          <a:noFill/>
        </p:spPr>
      </p:pic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286146" y="1340768"/>
            <a:ext cx="774223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/>
          <a:lstStyle/>
          <a:p>
            <a:pPr marL="457145" indent="-457145" eaLnBrk="0" hangingPunct="0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649F2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第一章 總則　</a:t>
            </a:r>
            <a:r>
              <a:rPr lang="en-US" altLang="zh-TW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§1</a:t>
            </a:r>
          </a:p>
          <a:p>
            <a:pPr marL="457145" indent="-457145" eaLnBrk="0" hangingPunct="0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649F2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第二章 災害防救組織　</a:t>
            </a:r>
            <a:r>
              <a:rPr lang="en-US" altLang="zh-TW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§6</a:t>
            </a:r>
          </a:p>
          <a:p>
            <a:pPr marL="457145" indent="-457145" eaLnBrk="0" hangingPunct="0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649F2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第三章 災害防救計畫　</a:t>
            </a:r>
            <a:r>
              <a:rPr lang="en-US" altLang="zh-TW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§17</a:t>
            </a:r>
            <a:r>
              <a:rPr lang="zh-TW" altLang="en-US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 sz="2800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57145" indent="-457145" eaLnBrk="0" hangingPunct="0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649F2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第四章 災害預防　</a:t>
            </a:r>
            <a:r>
              <a:rPr lang="en-US" altLang="zh-TW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§22</a:t>
            </a:r>
          </a:p>
          <a:p>
            <a:pPr marL="457145" indent="-457145" eaLnBrk="0" hangingPunct="0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649F2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第五章 災害應變措施　</a:t>
            </a:r>
            <a:r>
              <a:rPr lang="en-US" altLang="zh-TW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§27</a:t>
            </a:r>
            <a:r>
              <a:rPr lang="zh-TW" altLang="en-US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 sz="2800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57145" indent="-457145" eaLnBrk="0" hangingPunct="0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649F2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第六章 災後復原重建　</a:t>
            </a:r>
            <a:r>
              <a:rPr lang="en-US" altLang="zh-TW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§36</a:t>
            </a:r>
          </a:p>
          <a:p>
            <a:pPr marL="457145" indent="-457145" eaLnBrk="0" hangingPunct="0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649F2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第七章 罰則　</a:t>
            </a:r>
            <a:r>
              <a:rPr lang="en-US" altLang="zh-TW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§38</a:t>
            </a:r>
            <a:r>
              <a:rPr lang="zh-TW" altLang="en-US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 sz="2800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57145" indent="-457145" eaLnBrk="0" hangingPunct="0">
              <a:spcBef>
                <a:spcPts val="600"/>
              </a:spcBef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649F2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第八章 附則　</a:t>
            </a:r>
            <a:r>
              <a:rPr lang="en-US" altLang="zh-TW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§43</a:t>
            </a:r>
            <a:endParaRPr lang="zh-TW" altLang="en-US" sz="2800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八掌溪4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40614" y="1556610"/>
            <a:ext cx="3943355" cy="2808494"/>
          </a:xfrm>
          <a:prstGeom prst="rect">
            <a:avLst/>
          </a:prstGeom>
          <a:noFill/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107504" y="4437112"/>
            <a:ext cx="4248472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2000.7.22.</a:t>
            </a:r>
            <a:r>
              <a:rPr lang="en-US" altLang="zh-TW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八掌溪事件</a:t>
            </a:r>
            <a:endParaRPr lang="en-US" altLang="zh-TW" sz="20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ts val="0"/>
              </a:spcBef>
            </a:pPr>
            <a:r>
              <a:rPr lang="zh-TW" altLang="en-US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四人死亡、行政院副院長下台</a:t>
            </a:r>
            <a:r>
              <a:rPr lang="en-US" altLang="zh-TW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9" t="23276" r="49617" b="48461"/>
          <a:stretch/>
        </p:blipFill>
        <p:spPr bwMode="auto">
          <a:xfrm>
            <a:off x="4807857" y="2420888"/>
            <a:ext cx="401261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909968" y="5549170"/>
            <a:ext cx="3838496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2011.7.23.</a:t>
            </a:r>
            <a:r>
              <a:rPr lang="zh-TW" altLang="zh-TW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印度版「八掌溪事件」</a:t>
            </a:r>
            <a:endParaRPr lang="zh-TW" altLang="en-US" sz="20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3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1310"/>
            <a:ext cx="8229600" cy="4525962"/>
          </a:xfrm>
        </p:spPr>
        <p:txBody>
          <a:bodyPr/>
          <a:lstStyle/>
          <a:p>
            <a:pPr marL="450796" indent="-450796"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三個層級之災害防救體制</a:t>
            </a:r>
            <a:r>
              <a:rPr lang="zh-TW" altLang="en-US" sz="2800" b="1" dirty="0">
                <a:solidFill>
                  <a:schemeClr val="accent2"/>
                </a:solidFill>
                <a:ea typeface="標楷體" pitchFamily="65" charset="-120"/>
              </a:rPr>
              <a:t>：</a:t>
            </a:r>
            <a:r>
              <a:rPr lang="zh-TW" altLang="en-US" sz="2800" b="1" dirty="0">
                <a:ea typeface="標楷體" pitchFamily="65" charset="-120"/>
              </a:rPr>
              <a:t>包括中央、直轄市（縣、市）、鄉鎮（市、區）等層級。</a:t>
            </a:r>
            <a:endParaRPr lang="en-US" altLang="zh-TW" sz="2800" b="1" dirty="0">
              <a:ea typeface="標楷體" pitchFamily="65" charset="-120"/>
            </a:endParaRPr>
          </a:p>
          <a:p>
            <a:pPr marL="450796" indent="-450796"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推動、督導災害防救的單位：</a:t>
            </a:r>
            <a:r>
              <a:rPr lang="zh-TW" altLang="en-US" sz="2800" b="1" dirty="0">
                <a:ea typeface="標楷體" pitchFamily="65" charset="-120"/>
              </a:rPr>
              <a:t>三個層級政府各設置</a:t>
            </a:r>
            <a:r>
              <a:rPr lang="zh-TW" altLang="en-US" sz="2800" b="1" dirty="0">
                <a:solidFill>
                  <a:srgbClr val="649F29"/>
                </a:solidFill>
                <a:ea typeface="標楷體" pitchFamily="65" charset="-120"/>
              </a:rPr>
              <a:t>「災害防救會報」</a:t>
            </a:r>
            <a:r>
              <a:rPr lang="zh-TW" altLang="en-US" sz="2800" b="1" dirty="0">
                <a:ea typeface="標楷體" pitchFamily="65" charset="-120"/>
              </a:rPr>
              <a:t>，其下並設實際負責執行決策等之</a:t>
            </a:r>
            <a:r>
              <a:rPr lang="zh-TW" altLang="en-US" sz="2800" b="1" dirty="0">
                <a:solidFill>
                  <a:srgbClr val="649F29"/>
                </a:solidFill>
                <a:ea typeface="標楷體" pitchFamily="65" charset="-120"/>
              </a:rPr>
              <a:t>專責機構或單位（如災害防救委員會）</a:t>
            </a:r>
            <a:r>
              <a:rPr lang="zh-TW" altLang="en-US" sz="2800" b="1" dirty="0">
                <a:ea typeface="標楷體" pitchFamily="65" charset="-120"/>
              </a:rPr>
              <a:t>。另外，在發生災害時，各層級政府都應設置</a:t>
            </a:r>
            <a:r>
              <a:rPr lang="zh-TW" altLang="en-US" sz="2800" b="1" dirty="0">
                <a:solidFill>
                  <a:srgbClr val="649F29"/>
                </a:solidFill>
                <a:ea typeface="標楷體" pitchFamily="65" charset="-120"/>
              </a:rPr>
              <a:t>「災害應變中心」</a:t>
            </a:r>
            <a:r>
              <a:rPr lang="zh-TW" altLang="en-US" sz="2800" b="1" dirty="0">
                <a:ea typeface="標楷體" pitchFamily="65" charset="-120"/>
              </a:rPr>
              <a:t>；各相關行政機關、公共事業單位內亦須設立</a:t>
            </a:r>
            <a:r>
              <a:rPr lang="zh-TW" altLang="en-US" sz="2800" b="1" dirty="0">
                <a:solidFill>
                  <a:srgbClr val="649F29"/>
                </a:solidFill>
                <a:ea typeface="標楷體" pitchFamily="65" charset="-120"/>
              </a:rPr>
              <a:t>「緊急應變小組」</a:t>
            </a:r>
            <a:r>
              <a:rPr lang="zh-TW" altLang="en-US" sz="2800" b="1" dirty="0">
                <a:ea typeface="標楷體" pitchFamily="65" charset="-120"/>
              </a:rPr>
              <a:t>。</a:t>
            </a:r>
          </a:p>
          <a:p>
            <a:endParaRPr lang="zh-TW" altLang="en-US" sz="2800" b="1" dirty="0">
              <a:ea typeface="標楷體" pitchFamily="65" charset="-12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79513" y="355303"/>
            <a:ext cx="8496944" cy="6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>
              <a:defRPr sz="4400" b="1">
                <a:solidFill>
                  <a:srgbClr val="FFFFFF"/>
                </a:solidFill>
                <a:latin typeface="微軟正黑體" pitchFamily="34" charset="-120"/>
                <a:ea typeface="+mj-ea"/>
                <a:cs typeface="+mj-cs"/>
              </a:defRPr>
            </a:lvl1pPr>
            <a:lvl2pPr>
              <a:defRPr sz="4400" b="1">
                <a:solidFill>
                  <a:srgbClr val="FFFFFF"/>
                </a:solidFill>
              </a:defRPr>
            </a:lvl2pPr>
            <a:lvl3pPr>
              <a:defRPr sz="4400" b="1">
                <a:solidFill>
                  <a:srgbClr val="FFFFFF"/>
                </a:solidFill>
              </a:defRPr>
            </a:lvl3pPr>
            <a:lvl4pPr>
              <a:defRPr sz="4400" b="1">
                <a:solidFill>
                  <a:srgbClr val="FFFFFF"/>
                </a:solidFill>
              </a:defRPr>
            </a:lvl4pPr>
            <a:lvl5pPr>
              <a:defRPr sz="4400" b="1">
                <a:solidFill>
                  <a:srgbClr val="FFFFFF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9pPr>
          </a:lstStyle>
          <a:p>
            <a:r>
              <a:rPr lang="zh-TW" altLang="en-US" dirty="0"/>
              <a:t>三、</a:t>
            </a:r>
            <a:r>
              <a:rPr lang="zh-TW" altLang="zh-TW" dirty="0"/>
              <a:t>災害防救</a:t>
            </a:r>
            <a:r>
              <a:rPr lang="zh-TW" altLang="zh-TW" dirty="0" smtClean="0"/>
              <a:t>體系</a:t>
            </a:r>
            <a:r>
              <a:rPr lang="en-US" altLang="zh-TW" sz="3200" dirty="0"/>
              <a:t>(</a:t>
            </a:r>
            <a:r>
              <a:rPr lang="zh-TW" altLang="en-US" sz="3200" dirty="0"/>
              <a:t>含組織與計畫</a:t>
            </a:r>
            <a:r>
              <a:rPr lang="en-US" altLang="zh-TW" sz="3200" dirty="0"/>
              <a:t>)</a:t>
            </a:r>
            <a:endParaRPr lang="zh-TW" altLang="zh-TW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229600" cy="1656184"/>
          </a:xfrm>
          <a:noFill/>
          <a:ln/>
        </p:spPr>
        <p:txBody>
          <a:bodyPr/>
          <a:lstStyle/>
          <a:p>
            <a:pPr marL="450796" indent="-450796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災害防救的主管機關：</a:t>
            </a:r>
            <a:r>
              <a:rPr lang="zh-TW" altLang="en-US" sz="2800" b="1" dirty="0">
                <a:ea typeface="標楷體" pitchFamily="65" charset="-120"/>
              </a:rPr>
              <a:t>在中央政府，內政部等六個部會署分別被指定為重大災害的主管機關。在直轄市（縣、市）與鄉鎮（市、區），各該地方政府則為各主管機關。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36" y="2932786"/>
            <a:ext cx="5783684" cy="359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25962"/>
          </a:xfrm>
          <a:noFill/>
          <a:ln/>
        </p:spPr>
        <p:txBody>
          <a:bodyPr/>
          <a:lstStyle/>
          <a:p>
            <a:pPr marL="450796" indent="-450796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專業諮詢、科技研發單位：</a:t>
            </a:r>
            <a:r>
              <a:rPr lang="zh-TW" altLang="en-US" sz="2800" b="1" dirty="0">
                <a:ea typeface="標楷體" pitchFamily="65" charset="-120"/>
              </a:rPr>
              <a:t>災害防救委員會</a:t>
            </a:r>
            <a:r>
              <a:rPr lang="en-US" altLang="zh-TW" sz="2800" b="1" dirty="0">
                <a:ea typeface="標楷體" pitchFamily="65" charset="-120"/>
              </a:rPr>
              <a:t>(</a:t>
            </a:r>
            <a:r>
              <a:rPr lang="zh-TW" altLang="en-US" sz="2800" b="1" dirty="0">
                <a:ea typeface="標楷體" pitchFamily="65" charset="-120"/>
              </a:rPr>
              <a:t>中央</a:t>
            </a:r>
            <a:r>
              <a:rPr lang="en-US" altLang="zh-TW" sz="2800" b="1" dirty="0">
                <a:ea typeface="標楷體" pitchFamily="65" charset="-120"/>
              </a:rPr>
              <a:t>)</a:t>
            </a:r>
            <a:r>
              <a:rPr lang="zh-TW" altLang="en-US" sz="2800" b="1" dirty="0">
                <a:ea typeface="標楷體" pitchFamily="65" charset="-120"/>
              </a:rPr>
              <a:t>或災害防救會報</a:t>
            </a:r>
            <a:r>
              <a:rPr lang="en-US" altLang="zh-TW" sz="2800" b="1" dirty="0">
                <a:ea typeface="標楷體" pitchFamily="65" charset="-120"/>
              </a:rPr>
              <a:t>(</a:t>
            </a:r>
            <a:r>
              <a:rPr lang="zh-TW" altLang="en-US" sz="2800" b="1" dirty="0">
                <a:ea typeface="標楷體" pitchFamily="65" charset="-120"/>
              </a:rPr>
              <a:t>縣市</a:t>
            </a:r>
            <a:r>
              <a:rPr lang="en-US" altLang="zh-TW" sz="2800" b="1" dirty="0">
                <a:ea typeface="標楷體" pitchFamily="65" charset="-120"/>
              </a:rPr>
              <a:t>)</a:t>
            </a:r>
            <a:r>
              <a:rPr lang="zh-TW" altLang="en-US" sz="2800" b="1" dirty="0">
                <a:ea typeface="標楷體" pitchFamily="65" charset="-120"/>
              </a:rPr>
              <a:t>下設</a:t>
            </a:r>
            <a:r>
              <a:rPr lang="zh-TW" altLang="en-US" sz="2800" b="1" dirty="0">
                <a:solidFill>
                  <a:srgbClr val="649F29"/>
                </a:solidFill>
                <a:ea typeface="標楷體" pitchFamily="65" charset="-120"/>
              </a:rPr>
              <a:t>「專家諮詢委員會」</a:t>
            </a:r>
            <a:r>
              <a:rPr lang="zh-TW" altLang="en-US" sz="2800" b="1" dirty="0">
                <a:ea typeface="標楷體" pitchFamily="65" charset="-120"/>
              </a:rPr>
              <a:t>。在中央的災害防救委員會下得設</a:t>
            </a:r>
            <a:r>
              <a:rPr lang="zh-TW" altLang="en-US" sz="2800" b="1" dirty="0">
                <a:solidFill>
                  <a:srgbClr val="649F29"/>
                </a:solidFill>
                <a:ea typeface="標楷體" pitchFamily="65" charset="-120"/>
              </a:rPr>
              <a:t>「災害防救科技中心」</a:t>
            </a:r>
            <a:r>
              <a:rPr lang="zh-TW" altLang="en-US" sz="2800" b="1" dirty="0">
                <a:ea typeface="標楷體" pitchFamily="65" charset="-120"/>
              </a:rPr>
              <a:t>。</a:t>
            </a:r>
            <a:endParaRPr lang="en-US" altLang="zh-TW" sz="2800" b="1" dirty="0">
              <a:ea typeface="標楷體" pitchFamily="65" charset="-120"/>
            </a:endParaRPr>
          </a:p>
          <a:p>
            <a:pPr marL="450796" indent="-450796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rgbClr val="C00000"/>
                </a:solidFill>
                <a:ea typeface="標楷體" pitchFamily="65" charset="-120"/>
              </a:rPr>
              <a:t>強化緊急應變之組織：</a:t>
            </a:r>
            <a:r>
              <a:rPr lang="zh-TW" altLang="en-US" sz="2800" b="1" dirty="0">
                <a:ea typeface="標楷體" pitchFamily="65" charset="-120"/>
              </a:rPr>
              <a:t>中央與縣市兩層級設置</a:t>
            </a:r>
            <a:r>
              <a:rPr lang="zh-TW" altLang="en-US" sz="2800" b="1" dirty="0">
                <a:solidFill>
                  <a:srgbClr val="649F29"/>
                </a:solidFill>
                <a:ea typeface="標楷體" pitchFamily="65" charset="-120"/>
              </a:rPr>
              <a:t>搜救組織</a:t>
            </a:r>
            <a:r>
              <a:rPr lang="zh-TW" altLang="en-US" sz="2800" b="1" dirty="0">
                <a:ea typeface="標楷體" pitchFamily="65" charset="-120"/>
              </a:rPr>
              <a:t>。</a:t>
            </a:r>
            <a:r>
              <a:rPr lang="zh-TW" altLang="en-US" sz="2800" b="1" dirty="0">
                <a:solidFill>
                  <a:srgbClr val="9900CC"/>
                </a:solidFill>
                <a:ea typeface="標楷體" pitchFamily="65" charset="-120"/>
              </a:rPr>
              <a:t>民防團隊、後備軍人、國軍與民間組織、社區組織</a:t>
            </a:r>
            <a:r>
              <a:rPr lang="zh-TW" altLang="en-US" sz="2800" b="1" dirty="0">
                <a:ea typeface="標楷體" pitchFamily="65" charset="-120"/>
              </a:rPr>
              <a:t>皆納入體系之中。</a:t>
            </a:r>
          </a:p>
          <a:p>
            <a:pPr>
              <a:lnSpc>
                <a:spcPct val="90000"/>
              </a:lnSpc>
              <a:buNone/>
            </a:pPr>
            <a:endParaRPr lang="zh-TW" altLang="en-US" sz="2800" b="1" dirty="0"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5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401" y="404670"/>
            <a:ext cx="7596929" cy="5847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民國</a:t>
            </a:r>
            <a:r>
              <a:rPr lang="en-US" altLang="zh-TW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99</a:t>
            </a:r>
            <a:r>
              <a:rPr lang="zh-TW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年災害防救法修正前</a:t>
            </a:r>
            <a:r>
              <a:rPr lang="en-US" altLang="zh-TW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lang="zh-TW" altLang="en-US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莫拉克風災前</a:t>
            </a:r>
            <a:r>
              <a:rPr lang="en-US" altLang="zh-TW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lang="zh-TW" altLang="en-US" sz="2800" kern="1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15609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0" y="1271736"/>
            <a:ext cx="903358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1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290" y="404670"/>
            <a:ext cx="5844848" cy="5847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民國</a:t>
            </a:r>
            <a:r>
              <a:rPr lang="en-US" altLang="zh-TW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99</a:t>
            </a:r>
            <a:r>
              <a:rPr lang="zh-TW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年</a:t>
            </a:r>
            <a:r>
              <a:rPr lang="en-US" altLang="zh-TW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8</a:t>
            </a:r>
            <a:r>
              <a:rPr lang="zh-TW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月災害防救法修正後</a:t>
            </a:r>
          </a:p>
        </p:txBody>
      </p:sp>
      <p:pic>
        <p:nvPicPr>
          <p:cNvPr id="1157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" y="1226168"/>
            <a:ext cx="9026199" cy="522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1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5" y="1276545"/>
            <a:ext cx="8383732" cy="559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7504" y="404665"/>
            <a:ext cx="4698722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defPPr>
              <a:defRPr lang="en-US"/>
            </a:defPPr>
            <a:lvl1pPr eaLnBrk="0" hangingPunct="0">
              <a:spcBef>
                <a:spcPts val="600"/>
              </a:spcBef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zh-TW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災害</a:t>
            </a:r>
            <a:r>
              <a:rPr lang="zh-TW" altLang="zh-TW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防救</a:t>
            </a:r>
            <a:r>
              <a:rPr lang="zh-TW" altLang="en-US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組職</a:t>
            </a:r>
            <a:endParaRPr lang="zh-TW" altLang="zh-TW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785813" y="1187152"/>
            <a:ext cx="7543800" cy="5410200"/>
            <a:chOff x="528" y="119"/>
            <a:chExt cx="4482" cy="3797"/>
          </a:xfrm>
        </p:grpSpPr>
        <p:sp>
          <p:nvSpPr>
            <p:cNvPr id="36869" name="Rectangle 3"/>
            <p:cNvSpPr>
              <a:spLocks noChangeAspect="1" noChangeArrowheads="1"/>
            </p:cNvSpPr>
            <p:nvPr/>
          </p:nvSpPr>
          <p:spPr bwMode="auto">
            <a:xfrm>
              <a:off x="2861" y="1311"/>
              <a:ext cx="1762" cy="39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rIns="18000"/>
            <a:lstStyle/>
            <a:p>
              <a:pPr algn="ctr" eaLnBrk="0" hangingPunct="0"/>
              <a:r>
                <a:rPr lang="zh-TW" altLang="en-US" sz="1600" b="1">
                  <a:solidFill>
                    <a:srgbClr val="333333"/>
                  </a:solidFill>
                  <a:ea typeface="標楷體" pitchFamily="65" charset="-120"/>
                </a:rPr>
                <a:t>執行長（</a:t>
              </a:r>
              <a:r>
                <a:rPr lang="en-US" altLang="zh-TW" sz="1600" b="1">
                  <a:solidFill>
                    <a:srgbClr val="333333"/>
                  </a:solidFill>
                  <a:ea typeface="標楷體" pitchFamily="65" charset="-120"/>
                </a:rPr>
                <a:t>1</a:t>
              </a:r>
              <a:r>
                <a:rPr lang="zh-TW" altLang="en-US" sz="1600" b="1">
                  <a:solidFill>
                    <a:srgbClr val="333333"/>
                  </a:solidFill>
                  <a:ea typeface="標楷體" pitchFamily="65" charset="-120"/>
                </a:rPr>
                <a:t>人）</a:t>
              </a:r>
            </a:p>
            <a:p>
              <a:pPr algn="ctr" eaLnBrk="0" hangingPunct="0"/>
              <a:r>
                <a:rPr lang="zh-TW" altLang="en-US" sz="1400">
                  <a:solidFill>
                    <a:srgbClr val="333333"/>
                  </a:solidFill>
                  <a:ea typeface="標楷體" pitchFamily="65" charset="-120"/>
                </a:rPr>
                <a:t>（內政部長之副主任委員兼）</a:t>
              </a:r>
            </a:p>
          </p:txBody>
        </p:sp>
        <p:sp>
          <p:nvSpPr>
            <p:cNvPr id="36870" name="Line 4"/>
            <p:cNvSpPr>
              <a:spLocks noChangeAspect="1" noChangeShapeType="1"/>
            </p:cNvSpPr>
            <p:nvPr/>
          </p:nvSpPr>
          <p:spPr bwMode="auto">
            <a:xfrm>
              <a:off x="3785" y="1703"/>
              <a:ext cx="0" cy="96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>
                <a:solidFill>
                  <a:srgbClr val="333333"/>
                </a:solidFill>
              </a:endParaRPr>
            </a:p>
          </p:txBody>
        </p:sp>
        <p:sp>
          <p:nvSpPr>
            <p:cNvPr id="36871" name="Rectangle 5"/>
            <p:cNvSpPr>
              <a:spLocks noChangeAspect="1" noChangeArrowheads="1"/>
            </p:cNvSpPr>
            <p:nvPr/>
          </p:nvSpPr>
          <p:spPr bwMode="auto">
            <a:xfrm>
              <a:off x="2866" y="1791"/>
              <a:ext cx="1752" cy="344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rIns="18000"/>
            <a:lstStyle/>
            <a:p>
              <a:pPr algn="ctr" eaLnBrk="0" hangingPunct="0">
                <a:lnSpc>
                  <a:spcPct val="90000"/>
                </a:lnSpc>
              </a:pPr>
              <a:r>
                <a:rPr lang="zh-TW" altLang="en-US" sz="1600" b="1">
                  <a:solidFill>
                    <a:srgbClr val="333333"/>
                  </a:solidFill>
                  <a:ea typeface="標楷體" pitchFamily="65" charset="-120"/>
                </a:rPr>
                <a:t>副執行長（</a:t>
              </a:r>
              <a:r>
                <a:rPr lang="en-US" altLang="zh-TW" sz="1600" b="1">
                  <a:solidFill>
                    <a:srgbClr val="333333"/>
                  </a:solidFill>
                  <a:ea typeface="標楷體" pitchFamily="65" charset="-120"/>
                </a:rPr>
                <a:t>1</a:t>
              </a:r>
              <a:r>
                <a:rPr lang="zh-TW" altLang="en-US" sz="1600" b="1">
                  <a:solidFill>
                    <a:srgbClr val="333333"/>
                  </a:solidFill>
                  <a:ea typeface="標楷體" pitchFamily="65" charset="-120"/>
                </a:rPr>
                <a:t>人）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zh-TW" altLang="en-US" sz="1400">
                  <a:solidFill>
                    <a:srgbClr val="333333"/>
                  </a:solidFill>
                  <a:ea typeface="標楷體" pitchFamily="65" charset="-120"/>
                </a:rPr>
                <a:t>（內政部消防署署長兼）</a:t>
              </a:r>
            </a:p>
          </p:txBody>
        </p:sp>
        <p:sp>
          <p:nvSpPr>
            <p:cNvPr id="36872" name="Rectangle 6"/>
            <p:cNvSpPr>
              <a:spLocks noChangeAspect="1" noChangeArrowheads="1"/>
            </p:cNvSpPr>
            <p:nvPr/>
          </p:nvSpPr>
          <p:spPr bwMode="auto">
            <a:xfrm>
              <a:off x="1261" y="2427"/>
              <a:ext cx="342" cy="1489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rgbClr val="333333"/>
              </a:solidFill>
              <a:prstDash val="sysDot"/>
              <a:miter lim="800000"/>
              <a:headEnd/>
              <a:tailEnd/>
            </a:ln>
          </p:spPr>
          <p:txBody>
            <a:bodyPr vert="eaVert" lIns="54000" tIns="0" rIns="54000" bIns="0" anchor="ctr"/>
            <a:lstStyle/>
            <a:p>
              <a:pPr algn="ctr" eaLnBrk="0" hangingPunct="0">
                <a:lnSpc>
                  <a:spcPct val="112000"/>
                </a:lnSpc>
              </a:pPr>
              <a:r>
                <a:rPr lang="zh-TW" altLang="en-US" sz="1600" b="1">
                  <a:solidFill>
                    <a:srgbClr val="333333"/>
                  </a:solidFill>
                  <a:ea typeface="標楷體" pitchFamily="65" charset="-120"/>
                </a:rPr>
                <a:t>國家災害防救科技中心</a:t>
              </a:r>
              <a:endParaRPr lang="zh-TW" altLang="en-US" sz="1600">
                <a:solidFill>
                  <a:srgbClr val="333333"/>
                </a:solidFill>
                <a:ea typeface="標楷體" pitchFamily="65" charset="-120"/>
              </a:endParaRPr>
            </a:p>
          </p:txBody>
        </p:sp>
        <p:sp>
          <p:nvSpPr>
            <p:cNvPr id="36873" name="Line 7"/>
            <p:cNvSpPr>
              <a:spLocks noChangeAspect="1" noChangeShapeType="1"/>
            </p:cNvSpPr>
            <p:nvPr/>
          </p:nvSpPr>
          <p:spPr bwMode="auto">
            <a:xfrm>
              <a:off x="3785" y="2567"/>
              <a:ext cx="0" cy="144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>
                <a:solidFill>
                  <a:srgbClr val="333333"/>
                </a:solidFill>
              </a:endParaRPr>
            </a:p>
          </p:txBody>
        </p:sp>
        <p:sp>
          <p:nvSpPr>
            <p:cNvPr id="36874" name="Line 8"/>
            <p:cNvSpPr>
              <a:spLocks noChangeAspect="1" noChangeShapeType="1"/>
            </p:cNvSpPr>
            <p:nvPr/>
          </p:nvSpPr>
          <p:spPr bwMode="auto">
            <a:xfrm>
              <a:off x="1434" y="1584"/>
              <a:ext cx="2" cy="843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>
                <a:solidFill>
                  <a:srgbClr val="333333"/>
                </a:solidFill>
              </a:endParaRPr>
            </a:p>
          </p:txBody>
        </p:sp>
        <p:sp>
          <p:nvSpPr>
            <p:cNvPr id="36875" name="Rectangle 9"/>
            <p:cNvSpPr>
              <a:spLocks noChangeAspect="1" noChangeArrowheads="1"/>
            </p:cNvSpPr>
            <p:nvPr/>
          </p:nvSpPr>
          <p:spPr bwMode="auto">
            <a:xfrm>
              <a:off x="528" y="672"/>
              <a:ext cx="1875" cy="912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0" tIns="46800" rIns="0"/>
            <a:lstStyle/>
            <a:p>
              <a:pPr algn="ctr" eaLnBrk="0" hangingPunct="0">
                <a:lnSpc>
                  <a:spcPct val="112000"/>
                </a:lnSpc>
              </a:pPr>
              <a:r>
                <a:rPr lang="zh-TW" altLang="en-US" b="1">
                  <a:solidFill>
                    <a:srgbClr val="333333"/>
                  </a:solidFill>
                  <a:latin typeface="標楷體" pitchFamily="65" charset="-120"/>
                  <a:ea typeface="標楷體" pitchFamily="65" charset="-120"/>
                </a:rPr>
                <a:t>災害防救專家諮詢委員會</a:t>
              </a:r>
            </a:p>
            <a:p>
              <a:pPr algn="ctr" eaLnBrk="0" hangingPunct="0">
                <a:lnSpc>
                  <a:spcPct val="128000"/>
                </a:lnSpc>
              </a:pPr>
              <a:r>
                <a:rPr lang="zh-TW" altLang="en-US" sz="1400" b="1">
                  <a:solidFill>
                    <a:srgbClr val="333333"/>
                  </a:solidFill>
                  <a:latin typeface="標楷體" pitchFamily="65" charset="-120"/>
                  <a:ea typeface="標楷體" pitchFamily="65" charset="-120"/>
                </a:rPr>
                <a:t>召集人：國科會主任委員</a:t>
              </a:r>
              <a:r>
                <a:rPr lang="zh-TW" altLang="en-US" sz="1400" b="1">
                  <a:solidFill>
                    <a:srgbClr val="333333"/>
                  </a:solidFill>
                  <a:ea typeface="標楷體" pitchFamily="65" charset="-120"/>
                </a:rPr>
                <a:t>兼</a:t>
              </a:r>
            </a:p>
            <a:p>
              <a:pPr algn="ctr" eaLnBrk="0" hangingPunct="0">
                <a:lnSpc>
                  <a:spcPct val="128000"/>
                </a:lnSpc>
              </a:pPr>
              <a:r>
                <a:rPr lang="zh-TW" altLang="en-US" sz="1400" b="1">
                  <a:solidFill>
                    <a:srgbClr val="333333"/>
                  </a:solidFill>
                  <a:ea typeface="標楷體" pitchFamily="65" charset="-120"/>
                </a:rPr>
                <a:t>副召集人：</a:t>
              </a:r>
              <a:r>
                <a:rPr lang="zh-TW" altLang="en-US" sz="1400" b="1">
                  <a:solidFill>
                    <a:srgbClr val="333333"/>
                  </a:solidFill>
                  <a:latin typeface="標楷體" pitchFamily="65" charset="-120"/>
                  <a:ea typeface="標楷體" pitchFamily="65" charset="-120"/>
                </a:rPr>
                <a:t>國科會副主任委員</a:t>
              </a:r>
              <a:r>
                <a:rPr lang="zh-TW" altLang="en-US" sz="1400" b="1">
                  <a:solidFill>
                    <a:srgbClr val="333333"/>
                  </a:solidFill>
                  <a:ea typeface="標楷體" pitchFamily="65" charset="-120"/>
                </a:rPr>
                <a:t>兼</a:t>
              </a:r>
              <a:endParaRPr lang="zh-TW" altLang="en-US" sz="1400" b="1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eaLnBrk="0" hangingPunct="0">
                <a:lnSpc>
                  <a:spcPct val="128000"/>
                </a:lnSpc>
              </a:pPr>
              <a:r>
                <a:rPr lang="zh-TW" altLang="en-US" sz="1400" b="1">
                  <a:solidFill>
                    <a:srgbClr val="333333"/>
                  </a:solidFill>
                  <a:latin typeface="標楷體" pitchFamily="65" charset="-120"/>
                  <a:ea typeface="標楷體" pitchFamily="65" charset="-120"/>
                </a:rPr>
                <a:t>委員：學者專家若干人兼</a:t>
              </a:r>
            </a:p>
          </p:txBody>
        </p:sp>
        <p:grpSp>
          <p:nvGrpSpPr>
            <p:cNvPr id="36876" name="Group 10"/>
            <p:cNvGrpSpPr>
              <a:grpSpLocks/>
            </p:cNvGrpSpPr>
            <p:nvPr/>
          </p:nvGrpSpPr>
          <p:grpSpPr bwMode="auto">
            <a:xfrm>
              <a:off x="2539" y="2719"/>
              <a:ext cx="2471" cy="1144"/>
              <a:chOff x="2184" y="2544"/>
              <a:chExt cx="2471" cy="1144"/>
            </a:xfrm>
          </p:grpSpPr>
          <p:sp>
            <p:nvSpPr>
              <p:cNvPr id="36883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2184" y="2734"/>
                <a:ext cx="205" cy="947"/>
              </a:xfrm>
              <a:prstGeom prst="rect">
                <a:avLst/>
              </a:prstGeom>
              <a:solidFill>
                <a:srgbClr val="FFFFCC"/>
              </a:solidFill>
              <a:ln w="19050">
                <a:solidFill>
                  <a:srgbClr val="333333"/>
                </a:solidFill>
                <a:miter lim="800000"/>
                <a:headEnd/>
                <a:tailEnd/>
              </a:ln>
            </p:spPr>
            <p:txBody>
              <a:bodyPr vert="eaVert" lIns="54000" tIns="10800" rIns="54000" bIns="10800" anchor="ctr"/>
              <a:lstStyle/>
              <a:p>
                <a:pPr algn="ctr" eaLnBrk="0" hangingPunct="0">
                  <a:lnSpc>
                    <a:spcPct val="112000"/>
                  </a:lnSpc>
                </a:pPr>
                <a:r>
                  <a:rPr lang="zh-TW" altLang="en-US" sz="1600" b="1">
                    <a:solidFill>
                      <a:srgbClr val="333333"/>
                    </a:solidFill>
                    <a:ea typeface="標楷體" pitchFamily="65" charset="-120"/>
                  </a:rPr>
                  <a:t>減災規劃組</a:t>
                </a:r>
              </a:p>
            </p:txBody>
          </p:sp>
          <p:sp>
            <p:nvSpPr>
              <p:cNvPr id="36884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2637" y="2734"/>
                <a:ext cx="205" cy="947"/>
              </a:xfrm>
              <a:prstGeom prst="rect">
                <a:avLst/>
              </a:prstGeom>
              <a:solidFill>
                <a:srgbClr val="FFFFCC"/>
              </a:solidFill>
              <a:ln w="19050">
                <a:solidFill>
                  <a:srgbClr val="333333"/>
                </a:solidFill>
                <a:miter lim="800000"/>
                <a:headEnd/>
                <a:tailEnd/>
              </a:ln>
            </p:spPr>
            <p:txBody>
              <a:bodyPr vert="eaVert" lIns="54000" rIns="54000" anchor="ctr"/>
              <a:lstStyle/>
              <a:p>
                <a:pPr algn="ctr" eaLnBrk="0" hangingPunct="0">
                  <a:lnSpc>
                    <a:spcPct val="112000"/>
                  </a:lnSpc>
                </a:pPr>
                <a:r>
                  <a:rPr lang="zh-TW" altLang="en-US" sz="1600" b="1">
                    <a:solidFill>
                      <a:srgbClr val="333333"/>
                    </a:solidFill>
                    <a:ea typeface="標楷體" pitchFamily="65" charset="-120"/>
                  </a:rPr>
                  <a:t>整備訓練組</a:t>
                </a:r>
              </a:p>
            </p:txBody>
          </p:sp>
          <p:sp>
            <p:nvSpPr>
              <p:cNvPr id="36885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3090" y="2734"/>
                <a:ext cx="206" cy="947"/>
              </a:xfrm>
              <a:prstGeom prst="rect">
                <a:avLst/>
              </a:prstGeom>
              <a:solidFill>
                <a:srgbClr val="FFFFCC"/>
              </a:solidFill>
              <a:ln w="19050">
                <a:solidFill>
                  <a:srgbClr val="333333"/>
                </a:solidFill>
                <a:miter lim="800000"/>
                <a:headEnd/>
                <a:tailEnd/>
              </a:ln>
            </p:spPr>
            <p:txBody>
              <a:bodyPr vert="eaVert" lIns="54000" rIns="54000" anchor="ctr"/>
              <a:lstStyle/>
              <a:p>
                <a:pPr algn="ctr" eaLnBrk="0" hangingPunct="0">
                  <a:lnSpc>
                    <a:spcPct val="112000"/>
                  </a:lnSpc>
                </a:pPr>
                <a:r>
                  <a:rPr lang="zh-TW" altLang="en-US" sz="1600" b="1">
                    <a:solidFill>
                      <a:srgbClr val="333333"/>
                    </a:solidFill>
                    <a:ea typeface="標楷體" pitchFamily="65" charset="-120"/>
                  </a:rPr>
                  <a:t>應變復建組</a:t>
                </a:r>
              </a:p>
            </p:txBody>
          </p:sp>
          <p:sp>
            <p:nvSpPr>
              <p:cNvPr id="36886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544" y="2734"/>
                <a:ext cx="205" cy="947"/>
              </a:xfrm>
              <a:prstGeom prst="rect">
                <a:avLst/>
              </a:prstGeom>
              <a:solidFill>
                <a:srgbClr val="FFFFCC"/>
              </a:solidFill>
              <a:ln w="19050">
                <a:solidFill>
                  <a:srgbClr val="333333"/>
                </a:solidFill>
                <a:miter lim="800000"/>
                <a:headEnd/>
                <a:tailEnd/>
              </a:ln>
            </p:spPr>
            <p:txBody>
              <a:bodyPr vert="eaVert" lIns="54000" rIns="54000" anchor="ctr"/>
              <a:lstStyle/>
              <a:p>
                <a:pPr algn="ctr" eaLnBrk="0" hangingPunct="0">
                  <a:lnSpc>
                    <a:spcPct val="112000"/>
                  </a:lnSpc>
                </a:pPr>
                <a:r>
                  <a:rPr lang="zh-TW" altLang="en-US" sz="1600" b="1">
                    <a:solidFill>
                      <a:srgbClr val="333333"/>
                    </a:solidFill>
                    <a:ea typeface="標楷體" pitchFamily="65" charset="-120"/>
                  </a:rPr>
                  <a:t>資訊資料組</a:t>
                </a:r>
              </a:p>
            </p:txBody>
          </p:sp>
          <p:sp>
            <p:nvSpPr>
              <p:cNvPr id="36887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3997" y="2734"/>
                <a:ext cx="205" cy="947"/>
              </a:xfrm>
              <a:prstGeom prst="rect">
                <a:avLst/>
              </a:prstGeom>
              <a:solidFill>
                <a:srgbClr val="FFFFCC"/>
              </a:solidFill>
              <a:ln w="19050">
                <a:solidFill>
                  <a:srgbClr val="333333"/>
                </a:solidFill>
                <a:miter lim="800000"/>
                <a:headEnd/>
                <a:tailEnd/>
              </a:ln>
            </p:spPr>
            <p:txBody>
              <a:bodyPr vert="eaVert" lIns="54000" rIns="54000" anchor="ctr"/>
              <a:lstStyle/>
              <a:p>
                <a:pPr algn="ctr" eaLnBrk="0" hangingPunct="0">
                  <a:lnSpc>
                    <a:spcPct val="112000"/>
                  </a:lnSpc>
                </a:pPr>
                <a:r>
                  <a:rPr lang="zh-TW" altLang="en-US" sz="1600" b="1">
                    <a:solidFill>
                      <a:srgbClr val="333333"/>
                    </a:solidFill>
                    <a:ea typeface="標楷體" pitchFamily="65" charset="-120"/>
                  </a:rPr>
                  <a:t>管考協調組</a:t>
                </a:r>
              </a:p>
            </p:txBody>
          </p:sp>
          <p:sp>
            <p:nvSpPr>
              <p:cNvPr id="36888" name="Line 16"/>
              <p:cNvSpPr>
                <a:spLocks noChangeAspect="1" noChangeShapeType="1"/>
              </p:cNvSpPr>
              <p:nvPr/>
            </p:nvSpPr>
            <p:spPr bwMode="auto">
              <a:xfrm>
                <a:off x="2276" y="2544"/>
                <a:ext cx="0" cy="190"/>
              </a:xfrm>
              <a:prstGeom prst="line">
                <a:avLst/>
              </a:prstGeom>
              <a:noFill/>
              <a:ln w="190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>
                  <a:solidFill>
                    <a:srgbClr val="333333"/>
                  </a:solidFill>
                </a:endParaRPr>
              </a:p>
            </p:txBody>
          </p:sp>
          <p:sp>
            <p:nvSpPr>
              <p:cNvPr id="36889" name="Line 17"/>
              <p:cNvSpPr>
                <a:spLocks noChangeAspect="1" noChangeShapeType="1"/>
              </p:cNvSpPr>
              <p:nvPr/>
            </p:nvSpPr>
            <p:spPr bwMode="auto">
              <a:xfrm>
                <a:off x="2729" y="2544"/>
                <a:ext cx="0" cy="190"/>
              </a:xfrm>
              <a:prstGeom prst="line">
                <a:avLst/>
              </a:prstGeom>
              <a:noFill/>
              <a:ln w="190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>
                  <a:solidFill>
                    <a:srgbClr val="333333"/>
                  </a:solidFill>
                </a:endParaRPr>
              </a:p>
            </p:txBody>
          </p:sp>
          <p:sp>
            <p:nvSpPr>
              <p:cNvPr id="36890" name="Line 18"/>
              <p:cNvSpPr>
                <a:spLocks noChangeAspect="1" noChangeShapeType="1"/>
              </p:cNvSpPr>
              <p:nvPr/>
            </p:nvSpPr>
            <p:spPr bwMode="auto">
              <a:xfrm>
                <a:off x="2270" y="2544"/>
                <a:ext cx="2284" cy="0"/>
              </a:xfrm>
              <a:prstGeom prst="line">
                <a:avLst/>
              </a:prstGeom>
              <a:noFill/>
              <a:ln w="190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>
                  <a:solidFill>
                    <a:srgbClr val="333333"/>
                  </a:solidFill>
                </a:endParaRPr>
              </a:p>
            </p:txBody>
          </p:sp>
          <p:sp>
            <p:nvSpPr>
              <p:cNvPr id="36891" name="Line 19"/>
              <p:cNvSpPr>
                <a:spLocks noChangeAspect="1" noChangeShapeType="1"/>
              </p:cNvSpPr>
              <p:nvPr/>
            </p:nvSpPr>
            <p:spPr bwMode="auto">
              <a:xfrm>
                <a:off x="3182" y="2544"/>
                <a:ext cx="0" cy="190"/>
              </a:xfrm>
              <a:prstGeom prst="line">
                <a:avLst/>
              </a:prstGeom>
              <a:noFill/>
              <a:ln w="190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>
                  <a:solidFill>
                    <a:srgbClr val="333333"/>
                  </a:solidFill>
                </a:endParaRPr>
              </a:p>
            </p:txBody>
          </p:sp>
          <p:sp>
            <p:nvSpPr>
              <p:cNvPr id="36892" name="Line 20"/>
              <p:cNvSpPr>
                <a:spLocks noChangeAspect="1" noChangeShapeType="1"/>
              </p:cNvSpPr>
              <p:nvPr/>
            </p:nvSpPr>
            <p:spPr bwMode="auto">
              <a:xfrm>
                <a:off x="3635" y="2544"/>
                <a:ext cx="0" cy="190"/>
              </a:xfrm>
              <a:prstGeom prst="line">
                <a:avLst/>
              </a:prstGeom>
              <a:noFill/>
              <a:ln w="190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>
                  <a:solidFill>
                    <a:srgbClr val="333333"/>
                  </a:solidFill>
                </a:endParaRPr>
              </a:p>
            </p:txBody>
          </p:sp>
          <p:sp>
            <p:nvSpPr>
              <p:cNvPr id="36893" name="Line 21"/>
              <p:cNvSpPr>
                <a:spLocks noChangeAspect="1" noChangeShapeType="1"/>
              </p:cNvSpPr>
              <p:nvPr/>
            </p:nvSpPr>
            <p:spPr bwMode="auto">
              <a:xfrm>
                <a:off x="4088" y="2544"/>
                <a:ext cx="0" cy="190"/>
              </a:xfrm>
              <a:prstGeom prst="line">
                <a:avLst/>
              </a:prstGeom>
              <a:noFill/>
              <a:ln w="190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>
                  <a:solidFill>
                    <a:srgbClr val="333333"/>
                  </a:solidFill>
                </a:endParaRPr>
              </a:p>
            </p:txBody>
          </p:sp>
          <p:sp>
            <p:nvSpPr>
              <p:cNvPr id="36894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4450" y="2740"/>
                <a:ext cx="205" cy="948"/>
              </a:xfrm>
              <a:prstGeom prst="rect">
                <a:avLst/>
              </a:prstGeom>
              <a:solidFill>
                <a:srgbClr val="FFFFCC"/>
              </a:solidFill>
              <a:ln w="19050">
                <a:solidFill>
                  <a:srgbClr val="333333"/>
                </a:solidFill>
                <a:miter lim="800000"/>
                <a:headEnd/>
                <a:tailEnd/>
              </a:ln>
            </p:spPr>
            <p:txBody>
              <a:bodyPr vert="eaVert" lIns="54000" rIns="54000" anchor="ctr"/>
              <a:lstStyle/>
              <a:p>
                <a:pPr algn="ctr" eaLnBrk="0" hangingPunct="0">
                  <a:lnSpc>
                    <a:spcPct val="112000"/>
                  </a:lnSpc>
                </a:pPr>
                <a:r>
                  <a:rPr lang="zh-TW" altLang="en-US" sz="1600" b="1">
                    <a:solidFill>
                      <a:srgbClr val="333333"/>
                    </a:solidFill>
                    <a:ea typeface="標楷體" pitchFamily="65" charset="-120"/>
                  </a:rPr>
                  <a:t>總務後勤組</a:t>
                </a:r>
              </a:p>
            </p:txBody>
          </p:sp>
          <p:sp>
            <p:nvSpPr>
              <p:cNvPr id="36895" name="Line 23"/>
              <p:cNvSpPr>
                <a:spLocks noChangeAspect="1" noChangeShapeType="1"/>
              </p:cNvSpPr>
              <p:nvPr/>
            </p:nvSpPr>
            <p:spPr bwMode="auto">
              <a:xfrm>
                <a:off x="4542" y="2544"/>
                <a:ext cx="0" cy="190"/>
              </a:xfrm>
              <a:prstGeom prst="line">
                <a:avLst/>
              </a:prstGeom>
              <a:noFill/>
              <a:ln w="190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36877" name="Line 24"/>
            <p:cNvSpPr>
              <a:spLocks noChangeShapeType="1"/>
            </p:cNvSpPr>
            <p:nvPr/>
          </p:nvSpPr>
          <p:spPr bwMode="auto">
            <a:xfrm>
              <a:off x="2400" y="1008"/>
              <a:ext cx="336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>
                <a:solidFill>
                  <a:srgbClr val="333333"/>
                </a:solidFill>
              </a:endParaRPr>
            </a:p>
          </p:txBody>
        </p:sp>
        <p:sp>
          <p:nvSpPr>
            <p:cNvPr id="36878" name="Text Box 25"/>
            <p:cNvSpPr txBox="1">
              <a:spLocks noChangeArrowheads="1"/>
            </p:cNvSpPr>
            <p:nvPr/>
          </p:nvSpPr>
          <p:spPr bwMode="auto">
            <a:xfrm>
              <a:off x="4590" y="818"/>
              <a:ext cx="110" cy="324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hangingPunct="1"/>
              <a:endParaRPr kumimoji="0" lang="zh-TW" altLang="zh-TW">
                <a:solidFill>
                  <a:srgbClr val="333333"/>
                </a:solidFill>
              </a:endParaRPr>
            </a:p>
          </p:txBody>
        </p:sp>
        <p:sp>
          <p:nvSpPr>
            <p:cNvPr id="36879" name="Rectangle 26"/>
            <p:cNvSpPr>
              <a:spLocks noChangeAspect="1" noChangeArrowheads="1"/>
            </p:cNvSpPr>
            <p:nvPr/>
          </p:nvSpPr>
          <p:spPr bwMode="auto">
            <a:xfrm>
              <a:off x="2758" y="119"/>
              <a:ext cx="1968" cy="1104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rIns="18000"/>
            <a:lstStyle/>
            <a:p>
              <a:pPr algn="ctr" eaLnBrk="0" hangingPunct="0">
                <a:lnSpc>
                  <a:spcPct val="112000"/>
                </a:lnSpc>
              </a:pPr>
              <a:r>
                <a:rPr lang="zh-TW" altLang="en-US" sz="1600" b="1">
                  <a:solidFill>
                    <a:srgbClr val="333333"/>
                  </a:solidFill>
                  <a:ea typeface="標楷體" pitchFamily="65" charset="-120"/>
                </a:rPr>
                <a:t>主任委員（</a:t>
              </a:r>
              <a:r>
                <a:rPr lang="en-US" altLang="zh-TW" sz="1600" b="1">
                  <a:solidFill>
                    <a:srgbClr val="333333"/>
                  </a:solidFill>
                  <a:ea typeface="標楷體" pitchFamily="65" charset="-120"/>
                </a:rPr>
                <a:t>1</a:t>
              </a:r>
              <a:r>
                <a:rPr lang="zh-TW" altLang="en-US" sz="1600" b="1">
                  <a:solidFill>
                    <a:srgbClr val="333333"/>
                  </a:solidFill>
                  <a:ea typeface="標楷體" pitchFamily="65" charset="-120"/>
                </a:rPr>
                <a:t>人）</a:t>
              </a:r>
            </a:p>
            <a:p>
              <a:pPr algn="ctr" eaLnBrk="0" hangingPunct="0">
                <a:lnSpc>
                  <a:spcPct val="112000"/>
                </a:lnSpc>
              </a:pPr>
              <a:r>
                <a:rPr lang="zh-TW" altLang="en-US" sz="1400">
                  <a:solidFill>
                    <a:srgbClr val="333333"/>
                  </a:solidFill>
                  <a:ea typeface="標楷體" pitchFamily="65" charset="-120"/>
                </a:rPr>
                <a:t>（行政院副院長兼）</a:t>
              </a:r>
            </a:p>
            <a:p>
              <a:pPr algn="ctr" eaLnBrk="0" hangingPunct="0">
                <a:lnSpc>
                  <a:spcPct val="112000"/>
                </a:lnSpc>
              </a:pPr>
              <a:r>
                <a:rPr lang="zh-TW" altLang="en-US" sz="1400" b="1">
                  <a:solidFill>
                    <a:srgbClr val="333333"/>
                  </a:solidFill>
                  <a:ea typeface="標楷體" pitchFamily="65" charset="-120"/>
                </a:rPr>
                <a:t>副主任委員（</a:t>
              </a:r>
              <a:r>
                <a:rPr lang="en-US" altLang="zh-TW" sz="1400" b="1">
                  <a:solidFill>
                    <a:srgbClr val="333333"/>
                  </a:solidFill>
                  <a:ea typeface="標楷體" pitchFamily="65" charset="-120"/>
                </a:rPr>
                <a:t>2</a:t>
              </a:r>
              <a:r>
                <a:rPr lang="zh-TW" altLang="en-US" sz="1400" b="1">
                  <a:solidFill>
                    <a:srgbClr val="333333"/>
                  </a:solidFill>
                  <a:ea typeface="標楷體" pitchFamily="65" charset="-120"/>
                </a:rPr>
                <a:t>人）</a:t>
              </a:r>
            </a:p>
            <a:p>
              <a:pPr algn="ctr" eaLnBrk="0" hangingPunct="0">
                <a:lnSpc>
                  <a:spcPct val="112000"/>
                </a:lnSpc>
              </a:pPr>
              <a:r>
                <a:rPr lang="zh-TW" altLang="en-US" sz="1400">
                  <a:solidFill>
                    <a:srgbClr val="333333"/>
                  </a:solidFill>
                  <a:ea typeface="標楷體" pitchFamily="65" charset="-120"/>
                </a:rPr>
                <a:t>（內政部長、行政院政務委員兼）</a:t>
              </a:r>
            </a:p>
            <a:p>
              <a:pPr algn="ctr" eaLnBrk="0" hangingPunct="0">
                <a:lnSpc>
                  <a:spcPct val="112000"/>
                </a:lnSpc>
              </a:pPr>
              <a:r>
                <a:rPr lang="zh-TW" altLang="en-US" sz="1400" b="1">
                  <a:solidFill>
                    <a:srgbClr val="333333"/>
                  </a:solidFill>
                  <a:ea typeface="標楷體" pitchFamily="65" charset="-120"/>
                </a:rPr>
                <a:t>委員（若干人）</a:t>
              </a:r>
            </a:p>
            <a:p>
              <a:pPr algn="ctr" eaLnBrk="0" hangingPunct="0">
                <a:lnSpc>
                  <a:spcPct val="112000"/>
                </a:lnSpc>
              </a:pPr>
              <a:r>
                <a:rPr lang="zh-TW" altLang="en-US" sz="1400">
                  <a:solidFill>
                    <a:srgbClr val="333333"/>
                  </a:solidFill>
                  <a:ea typeface="標楷體" pitchFamily="65" charset="-120"/>
                </a:rPr>
                <a:t>（相關部會副首長兼）</a:t>
              </a:r>
            </a:p>
          </p:txBody>
        </p:sp>
        <p:sp>
          <p:nvSpPr>
            <p:cNvPr id="36880" name="Line 27"/>
            <p:cNvSpPr>
              <a:spLocks noChangeAspect="1" noChangeShapeType="1"/>
            </p:cNvSpPr>
            <p:nvPr/>
          </p:nvSpPr>
          <p:spPr bwMode="auto">
            <a:xfrm>
              <a:off x="3786" y="1223"/>
              <a:ext cx="0" cy="96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>
                <a:solidFill>
                  <a:srgbClr val="333333"/>
                </a:solidFill>
              </a:endParaRPr>
            </a:p>
          </p:txBody>
        </p:sp>
        <p:sp>
          <p:nvSpPr>
            <p:cNvPr id="36881" name="Line 28"/>
            <p:cNvSpPr>
              <a:spLocks noChangeAspect="1" noChangeShapeType="1"/>
            </p:cNvSpPr>
            <p:nvPr/>
          </p:nvSpPr>
          <p:spPr bwMode="auto">
            <a:xfrm>
              <a:off x="3786" y="2135"/>
              <a:ext cx="0" cy="96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>
                <a:solidFill>
                  <a:srgbClr val="333333"/>
                </a:solidFill>
              </a:endParaRPr>
            </a:p>
          </p:txBody>
        </p:sp>
        <p:sp>
          <p:nvSpPr>
            <p:cNvPr id="36882" name="Rectangle 29"/>
            <p:cNvSpPr>
              <a:spLocks noChangeAspect="1" noChangeArrowheads="1"/>
            </p:cNvSpPr>
            <p:nvPr/>
          </p:nvSpPr>
          <p:spPr bwMode="auto">
            <a:xfrm>
              <a:off x="2866" y="2231"/>
              <a:ext cx="1752" cy="344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333333"/>
              </a:solidFill>
              <a:miter lim="800000"/>
              <a:headEnd/>
              <a:tailEnd/>
            </a:ln>
          </p:spPr>
          <p:txBody>
            <a:bodyPr lIns="18000" rIns="18000"/>
            <a:lstStyle/>
            <a:p>
              <a:pPr algn="ctr" eaLnBrk="0" hangingPunct="0">
                <a:lnSpc>
                  <a:spcPct val="90000"/>
                </a:lnSpc>
              </a:pPr>
              <a:r>
                <a:rPr lang="zh-TW" altLang="en-US" sz="1600" b="1">
                  <a:solidFill>
                    <a:srgbClr val="333333"/>
                  </a:solidFill>
                  <a:ea typeface="標楷體" pitchFamily="65" charset="-120"/>
                </a:rPr>
                <a:t>執行秘書（</a:t>
              </a:r>
              <a:r>
                <a:rPr lang="en-US" altLang="zh-TW" sz="1600" b="1">
                  <a:solidFill>
                    <a:srgbClr val="333333"/>
                  </a:solidFill>
                  <a:ea typeface="標楷體" pitchFamily="65" charset="-120"/>
                </a:rPr>
                <a:t>1</a:t>
              </a:r>
              <a:r>
                <a:rPr lang="zh-TW" altLang="en-US" sz="1600" b="1">
                  <a:solidFill>
                    <a:srgbClr val="333333"/>
                  </a:solidFill>
                  <a:ea typeface="標楷體" pitchFamily="65" charset="-120"/>
                </a:rPr>
                <a:t>人）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zh-TW" altLang="en-US" sz="1400">
                  <a:solidFill>
                    <a:srgbClr val="333333"/>
                  </a:solidFill>
                  <a:ea typeface="標楷體" pitchFamily="65" charset="-120"/>
                </a:rPr>
                <a:t>（內政部消防署組長兼）</a:t>
              </a:r>
            </a:p>
          </p:txBody>
        </p:sp>
      </p:grpSp>
      <p:sp>
        <p:nvSpPr>
          <p:cNvPr id="36867" name="Rectangle 30"/>
          <p:cNvSpPr>
            <a:spLocks noChangeArrowheads="1"/>
          </p:cNvSpPr>
          <p:nvPr/>
        </p:nvSpPr>
        <p:spPr bwMode="auto">
          <a:xfrm>
            <a:off x="827088" y="6165850"/>
            <a:ext cx="7639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pPr algn="ctr" eaLnBrk="0" hangingPunct="0"/>
            <a:r>
              <a:rPr lang="en-US" altLang="zh-TW" sz="2600" b="1">
                <a:solidFill>
                  <a:srgbClr val="0000FF"/>
                </a:solidFill>
                <a:ea typeface="標楷體" pitchFamily="65" charset="-120"/>
              </a:rPr>
              <a:t>  </a:t>
            </a:r>
            <a:endParaRPr lang="en-US" altLang="zh-TW" sz="2600" b="1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68" name="標題 30"/>
          <p:cNvSpPr>
            <a:spLocks noGrp="1"/>
          </p:cNvSpPr>
          <p:nvPr>
            <p:ph type="title" idx="4294967295"/>
          </p:nvPr>
        </p:nvSpPr>
        <p:spPr bwMode="auto">
          <a:xfrm>
            <a:off x="107504" y="467967"/>
            <a:ext cx="8747885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行政院災害防救委員會組織架構圖</a:t>
            </a:r>
            <a:r>
              <a:rPr lang="en-US" altLang="zh-TW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lang="zh-TW" altLang="en-US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莫拉克風災前</a:t>
            </a:r>
            <a:r>
              <a:rPr lang="en-US" altLang="zh-TW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lang="zh-TW" altLang="en-US" sz="2800" kern="1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3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hy.wra.gov.tw/dmchy/wra/WebCIAComponent/Uploads/國際重大水旱災/2013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41960"/>
            <a:ext cx="9036497" cy="562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07504" y="467962"/>
            <a:ext cx="5912174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災害防救─全球共通的重要議題 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341813" y="1340768"/>
            <a:ext cx="3616674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(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截至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6/22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日，已有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22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個國家傳出災情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325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67967"/>
            <a:ext cx="8747885" cy="5847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行政院災害防救辦公室組織架構圖</a:t>
            </a:r>
            <a:r>
              <a:rPr lang="en-US" altLang="zh-TW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lang="zh-TW" altLang="en-US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莫拉克風災後</a:t>
            </a:r>
            <a:r>
              <a:rPr lang="en-US" altLang="zh-TW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lang="zh-TW" altLang="en-US" sz="2800" kern="1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415171" name="AutoShape 3"/>
          <p:cNvSpPr>
            <a:spLocks noChangeArrowheads="1"/>
          </p:cNvSpPr>
          <p:nvPr/>
        </p:nvSpPr>
        <p:spPr bwMode="auto">
          <a:xfrm>
            <a:off x="1403351" y="1484313"/>
            <a:ext cx="2160588" cy="576262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zh-TW" altLang="en-US" sz="2000" b="1">
                <a:solidFill>
                  <a:srgbClr val="333333"/>
                </a:solidFill>
                <a:ea typeface="標楷體" pitchFamily="65" charset="-120"/>
              </a:rPr>
              <a:t>中央災害防救會報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2625" y="5013326"/>
            <a:ext cx="3887788" cy="1585913"/>
            <a:chOff x="340" y="2749"/>
            <a:chExt cx="2086" cy="999"/>
          </a:xfrm>
        </p:grpSpPr>
        <p:sp>
          <p:nvSpPr>
            <p:cNvPr id="1415173" name="AutoShape 5"/>
            <p:cNvSpPr>
              <a:spLocks noChangeArrowheads="1"/>
            </p:cNvSpPr>
            <p:nvPr/>
          </p:nvSpPr>
          <p:spPr bwMode="auto">
            <a:xfrm>
              <a:off x="2154" y="2749"/>
              <a:ext cx="272" cy="998"/>
            </a:xfrm>
            <a:prstGeom prst="flowChartAlternateProcess">
              <a:avLst/>
            </a:prstGeom>
            <a:solidFill>
              <a:srgbClr val="CCFFFF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r>
                <a:rPr lang="zh-TW" altLang="en-US" sz="2000" b="1">
                  <a:solidFill>
                    <a:srgbClr val="333333"/>
                  </a:solidFill>
                  <a:ea typeface="標楷體" pitchFamily="65" charset="-120"/>
                </a:rPr>
                <a:t>管制協調組</a:t>
              </a:r>
            </a:p>
          </p:txBody>
        </p:sp>
        <p:sp>
          <p:nvSpPr>
            <p:cNvPr id="1415174" name="AutoShape 6"/>
            <p:cNvSpPr>
              <a:spLocks noChangeArrowheads="1"/>
            </p:cNvSpPr>
            <p:nvPr/>
          </p:nvSpPr>
          <p:spPr bwMode="auto">
            <a:xfrm>
              <a:off x="1791" y="2749"/>
              <a:ext cx="272" cy="998"/>
            </a:xfrm>
            <a:prstGeom prst="flowChartAlternateProcess">
              <a:avLst/>
            </a:prstGeom>
            <a:solidFill>
              <a:srgbClr val="CCFFFF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r>
                <a:rPr lang="zh-TW" altLang="en-US" sz="2000" b="1">
                  <a:solidFill>
                    <a:srgbClr val="333333"/>
                  </a:solidFill>
                  <a:ea typeface="標楷體" pitchFamily="65" charset="-120"/>
                </a:rPr>
                <a:t>資通規劃組</a:t>
              </a:r>
            </a:p>
          </p:txBody>
        </p:sp>
        <p:sp>
          <p:nvSpPr>
            <p:cNvPr id="1415175" name="AutoShape 7"/>
            <p:cNvSpPr>
              <a:spLocks noChangeArrowheads="1"/>
            </p:cNvSpPr>
            <p:nvPr/>
          </p:nvSpPr>
          <p:spPr bwMode="auto">
            <a:xfrm>
              <a:off x="1428" y="2749"/>
              <a:ext cx="272" cy="998"/>
            </a:xfrm>
            <a:prstGeom prst="flowChartAlternateProcess">
              <a:avLst/>
            </a:prstGeom>
            <a:solidFill>
              <a:srgbClr val="CCFFFF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r>
                <a:rPr lang="zh-TW" altLang="en-US" sz="2000" b="1">
                  <a:solidFill>
                    <a:srgbClr val="333333"/>
                  </a:solidFill>
                  <a:ea typeface="標楷體" pitchFamily="65" charset="-120"/>
                </a:rPr>
                <a:t>調查復原組</a:t>
              </a:r>
            </a:p>
          </p:txBody>
        </p:sp>
        <p:sp>
          <p:nvSpPr>
            <p:cNvPr id="1415176" name="AutoShape 8"/>
            <p:cNvSpPr>
              <a:spLocks noChangeArrowheads="1"/>
            </p:cNvSpPr>
            <p:nvPr/>
          </p:nvSpPr>
          <p:spPr bwMode="auto">
            <a:xfrm>
              <a:off x="1065" y="2749"/>
              <a:ext cx="272" cy="998"/>
            </a:xfrm>
            <a:prstGeom prst="flowChartAlternateProcess">
              <a:avLst/>
            </a:prstGeom>
            <a:solidFill>
              <a:srgbClr val="CCFFFF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r>
                <a:rPr lang="zh-TW" altLang="en-US" sz="2000" b="1">
                  <a:solidFill>
                    <a:srgbClr val="333333"/>
                  </a:solidFill>
                  <a:ea typeface="標楷體" pitchFamily="65" charset="-120"/>
                </a:rPr>
                <a:t>應變動員組</a:t>
              </a:r>
            </a:p>
          </p:txBody>
        </p:sp>
        <p:sp>
          <p:nvSpPr>
            <p:cNvPr id="1415177" name="AutoShape 9"/>
            <p:cNvSpPr>
              <a:spLocks noChangeArrowheads="1"/>
            </p:cNvSpPr>
            <p:nvPr/>
          </p:nvSpPr>
          <p:spPr bwMode="auto">
            <a:xfrm>
              <a:off x="702" y="2749"/>
              <a:ext cx="272" cy="998"/>
            </a:xfrm>
            <a:prstGeom prst="flowChartAlternateProcess">
              <a:avLst/>
            </a:prstGeom>
            <a:solidFill>
              <a:srgbClr val="CCFFFF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r>
                <a:rPr lang="zh-TW" altLang="en-US" sz="2000" b="1">
                  <a:solidFill>
                    <a:srgbClr val="333333"/>
                  </a:solidFill>
                  <a:ea typeface="標楷體" pitchFamily="65" charset="-120"/>
                </a:rPr>
                <a:t>整備訓練組</a:t>
              </a:r>
            </a:p>
          </p:txBody>
        </p:sp>
        <p:sp>
          <p:nvSpPr>
            <p:cNvPr id="1415178" name="AutoShape 10"/>
            <p:cNvSpPr>
              <a:spLocks noChangeArrowheads="1"/>
            </p:cNvSpPr>
            <p:nvPr/>
          </p:nvSpPr>
          <p:spPr bwMode="auto">
            <a:xfrm>
              <a:off x="340" y="2750"/>
              <a:ext cx="272" cy="998"/>
            </a:xfrm>
            <a:prstGeom prst="flowChartAlternateProcess">
              <a:avLst/>
            </a:prstGeom>
            <a:solidFill>
              <a:srgbClr val="CCFFFF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r>
                <a:rPr lang="zh-TW" altLang="en-US" sz="2000" b="1">
                  <a:solidFill>
                    <a:srgbClr val="333333"/>
                  </a:solidFill>
                  <a:ea typeface="標楷體" pitchFamily="65" charset="-120"/>
                </a:rPr>
                <a:t>減災規劃組</a:t>
              </a:r>
            </a:p>
          </p:txBody>
        </p:sp>
      </p:grpSp>
      <p:sp>
        <p:nvSpPr>
          <p:cNvPr id="1415179" name="AutoShape 11"/>
          <p:cNvSpPr>
            <a:spLocks noChangeArrowheads="1"/>
          </p:cNvSpPr>
          <p:nvPr/>
        </p:nvSpPr>
        <p:spPr bwMode="auto">
          <a:xfrm>
            <a:off x="1546225" y="2420939"/>
            <a:ext cx="1944688" cy="433387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zh-TW" altLang="en-US" sz="2000" b="1">
                <a:solidFill>
                  <a:srgbClr val="333333"/>
                </a:solidFill>
                <a:ea typeface="標楷體" pitchFamily="65" charset="-120"/>
              </a:rPr>
              <a:t>災害防救辦公室</a:t>
            </a:r>
          </a:p>
        </p:txBody>
      </p:sp>
      <p:sp>
        <p:nvSpPr>
          <p:cNvPr id="1415180" name="AutoShape 12"/>
          <p:cNvSpPr>
            <a:spLocks noChangeArrowheads="1"/>
          </p:cNvSpPr>
          <p:nvPr/>
        </p:nvSpPr>
        <p:spPr bwMode="auto">
          <a:xfrm>
            <a:off x="1833564" y="3860801"/>
            <a:ext cx="1370012" cy="431800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zh-TW" altLang="en-US" sz="2000" b="1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副主任</a:t>
            </a:r>
          </a:p>
        </p:txBody>
      </p:sp>
      <p:sp>
        <p:nvSpPr>
          <p:cNvPr id="1415181" name="Line 13"/>
          <p:cNvSpPr>
            <a:spLocks noChangeShapeType="1"/>
          </p:cNvSpPr>
          <p:nvPr/>
        </p:nvSpPr>
        <p:spPr bwMode="auto">
          <a:xfrm>
            <a:off x="2503488" y="2855914"/>
            <a:ext cx="0" cy="307975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 b="1">
              <a:solidFill>
                <a:srgbClr val="333333"/>
              </a:solidFill>
            </a:endParaRPr>
          </a:p>
        </p:txBody>
      </p:sp>
      <p:sp>
        <p:nvSpPr>
          <p:cNvPr id="1415182" name="Line 14"/>
          <p:cNvSpPr>
            <a:spLocks noChangeShapeType="1"/>
          </p:cNvSpPr>
          <p:nvPr/>
        </p:nvSpPr>
        <p:spPr bwMode="auto">
          <a:xfrm>
            <a:off x="2511425" y="3533776"/>
            <a:ext cx="0" cy="327025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 b="1">
              <a:solidFill>
                <a:srgbClr val="333333"/>
              </a:solidFill>
            </a:endParaRPr>
          </a:p>
        </p:txBody>
      </p:sp>
      <p:sp>
        <p:nvSpPr>
          <p:cNvPr id="1415183" name="Line 15"/>
          <p:cNvSpPr>
            <a:spLocks noChangeShapeType="1"/>
          </p:cNvSpPr>
          <p:nvPr/>
        </p:nvSpPr>
        <p:spPr bwMode="auto">
          <a:xfrm flipV="1">
            <a:off x="928689" y="4643439"/>
            <a:ext cx="3355975" cy="9525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 b="1">
              <a:solidFill>
                <a:srgbClr val="333333"/>
              </a:solidFill>
            </a:endParaRPr>
          </a:p>
        </p:txBody>
      </p:sp>
      <p:sp>
        <p:nvSpPr>
          <p:cNvPr id="1415184" name="Line 16"/>
          <p:cNvSpPr>
            <a:spLocks noChangeShapeType="1"/>
          </p:cNvSpPr>
          <p:nvPr/>
        </p:nvSpPr>
        <p:spPr bwMode="auto">
          <a:xfrm>
            <a:off x="4283075" y="4652963"/>
            <a:ext cx="0" cy="360362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 b="1">
              <a:solidFill>
                <a:srgbClr val="333333"/>
              </a:solidFill>
            </a:endParaRPr>
          </a:p>
        </p:txBody>
      </p:sp>
      <p:sp>
        <p:nvSpPr>
          <p:cNvPr id="1415185" name="Line 17"/>
          <p:cNvSpPr>
            <a:spLocks noChangeShapeType="1"/>
          </p:cNvSpPr>
          <p:nvPr/>
        </p:nvSpPr>
        <p:spPr bwMode="auto">
          <a:xfrm>
            <a:off x="1604963" y="4652963"/>
            <a:ext cx="0" cy="360362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 b="1">
              <a:solidFill>
                <a:srgbClr val="333333"/>
              </a:solidFill>
            </a:endParaRPr>
          </a:p>
        </p:txBody>
      </p:sp>
      <p:sp>
        <p:nvSpPr>
          <p:cNvPr id="1415186" name="Line 18"/>
          <p:cNvSpPr>
            <a:spLocks noChangeShapeType="1"/>
          </p:cNvSpPr>
          <p:nvPr/>
        </p:nvSpPr>
        <p:spPr bwMode="auto">
          <a:xfrm>
            <a:off x="2290763" y="4652963"/>
            <a:ext cx="0" cy="360362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 b="1">
              <a:solidFill>
                <a:srgbClr val="333333"/>
              </a:solidFill>
            </a:endParaRPr>
          </a:p>
        </p:txBody>
      </p:sp>
      <p:sp>
        <p:nvSpPr>
          <p:cNvPr id="1415187" name="Line 19"/>
          <p:cNvSpPr>
            <a:spLocks noChangeShapeType="1"/>
          </p:cNvSpPr>
          <p:nvPr/>
        </p:nvSpPr>
        <p:spPr bwMode="auto">
          <a:xfrm>
            <a:off x="2967038" y="4652963"/>
            <a:ext cx="0" cy="360362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 b="1">
              <a:solidFill>
                <a:srgbClr val="333333"/>
              </a:solidFill>
            </a:endParaRPr>
          </a:p>
        </p:txBody>
      </p:sp>
      <p:sp>
        <p:nvSpPr>
          <p:cNvPr id="1415188" name="Line 20"/>
          <p:cNvSpPr>
            <a:spLocks noChangeShapeType="1"/>
          </p:cNvSpPr>
          <p:nvPr/>
        </p:nvSpPr>
        <p:spPr bwMode="auto">
          <a:xfrm>
            <a:off x="928688" y="4657726"/>
            <a:ext cx="0" cy="360363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 b="1">
              <a:solidFill>
                <a:srgbClr val="333333"/>
              </a:solidFill>
            </a:endParaRPr>
          </a:p>
        </p:txBody>
      </p:sp>
      <p:sp>
        <p:nvSpPr>
          <p:cNvPr id="1415189" name="Line 21"/>
          <p:cNvSpPr>
            <a:spLocks noChangeShapeType="1"/>
          </p:cNvSpPr>
          <p:nvPr/>
        </p:nvSpPr>
        <p:spPr bwMode="auto">
          <a:xfrm>
            <a:off x="2481263" y="4294189"/>
            <a:ext cx="0" cy="358775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 b="1">
              <a:solidFill>
                <a:srgbClr val="333333"/>
              </a:solidFill>
            </a:endParaRPr>
          </a:p>
        </p:txBody>
      </p:sp>
      <p:sp>
        <p:nvSpPr>
          <p:cNvPr id="1415190" name="Line 22"/>
          <p:cNvSpPr>
            <a:spLocks noChangeShapeType="1"/>
          </p:cNvSpPr>
          <p:nvPr/>
        </p:nvSpPr>
        <p:spPr bwMode="auto">
          <a:xfrm>
            <a:off x="3632200" y="4649789"/>
            <a:ext cx="0" cy="358775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 b="1">
              <a:solidFill>
                <a:srgbClr val="333333"/>
              </a:solidFill>
            </a:endParaRPr>
          </a:p>
        </p:txBody>
      </p:sp>
      <p:sp>
        <p:nvSpPr>
          <p:cNvPr id="1415191" name="Line 23"/>
          <p:cNvSpPr>
            <a:spLocks noChangeShapeType="1"/>
          </p:cNvSpPr>
          <p:nvPr/>
        </p:nvSpPr>
        <p:spPr bwMode="auto">
          <a:xfrm flipH="1">
            <a:off x="2470150" y="2060576"/>
            <a:ext cx="14288" cy="35560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endParaRPr lang="zh-TW" altLang="en-US" b="1">
              <a:solidFill>
                <a:srgbClr val="333333"/>
              </a:solidFill>
            </a:endParaRPr>
          </a:p>
        </p:txBody>
      </p:sp>
      <p:sp>
        <p:nvSpPr>
          <p:cNvPr id="1415192" name="AutoShape 24"/>
          <p:cNvSpPr>
            <a:spLocks noChangeArrowheads="1"/>
          </p:cNvSpPr>
          <p:nvPr/>
        </p:nvSpPr>
        <p:spPr bwMode="auto">
          <a:xfrm>
            <a:off x="1835151" y="3141663"/>
            <a:ext cx="1370013" cy="431800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zh-TW" altLang="en-US" sz="2000" b="1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主任</a:t>
            </a:r>
          </a:p>
        </p:txBody>
      </p:sp>
      <p:sp>
        <p:nvSpPr>
          <p:cNvPr id="1415193" name="AutoShape 25"/>
          <p:cNvSpPr>
            <a:spLocks noChangeArrowheads="1"/>
          </p:cNvSpPr>
          <p:nvPr/>
        </p:nvSpPr>
        <p:spPr bwMode="auto">
          <a:xfrm>
            <a:off x="4859339" y="1412876"/>
            <a:ext cx="3529012" cy="2016125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endParaRPr lang="zh-TW" altLang="en-US">
              <a:solidFill>
                <a:srgbClr val="333333"/>
              </a:solidFill>
            </a:endParaRPr>
          </a:p>
        </p:txBody>
      </p:sp>
      <p:sp>
        <p:nvSpPr>
          <p:cNvPr id="1415194" name="AutoShape 26"/>
          <p:cNvSpPr>
            <a:spLocks noChangeArrowheads="1"/>
          </p:cNvSpPr>
          <p:nvPr/>
        </p:nvSpPr>
        <p:spPr bwMode="auto">
          <a:xfrm>
            <a:off x="4932364" y="3933825"/>
            <a:ext cx="3529012" cy="2159000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endParaRPr lang="zh-TW" altLang="zh-TW" sz="1600">
              <a:solidFill>
                <a:srgbClr val="333333"/>
              </a:solidFill>
              <a:latin typeface="Verdana" pitchFamily="34" charset="0"/>
              <a:ea typeface="標楷體" pitchFamily="65" charset="-120"/>
            </a:endParaRPr>
          </a:p>
        </p:txBody>
      </p:sp>
      <p:sp>
        <p:nvSpPr>
          <p:cNvPr id="1415195" name="Rectangle 27"/>
          <p:cNvSpPr>
            <a:spLocks noChangeArrowheads="1"/>
          </p:cNvSpPr>
          <p:nvPr/>
        </p:nvSpPr>
        <p:spPr bwMode="auto">
          <a:xfrm>
            <a:off x="5076825" y="3933826"/>
            <a:ext cx="3386138" cy="212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333333"/>
                </a:solidFill>
                <a:latin typeface="Verdana" pitchFamily="34" charset="0"/>
                <a:ea typeface="標楷體" pitchFamily="65" charset="-120"/>
              </a:rPr>
              <a:t>災害防救辦公室</a:t>
            </a:r>
          </a:p>
          <a:p>
            <a:r>
              <a:rPr lang="zh-TW" altLang="en-US" b="1" dirty="0">
                <a:solidFill>
                  <a:srgbClr val="333333"/>
                </a:solidFill>
                <a:latin typeface="Verdana" pitchFamily="34" charset="0"/>
                <a:ea typeface="標楷體" pitchFamily="65" charset="-120"/>
              </a:rPr>
              <a:t>督導官：副院長</a:t>
            </a:r>
          </a:p>
          <a:p>
            <a:r>
              <a:rPr lang="zh-TW" altLang="en-US" b="1" dirty="0">
                <a:solidFill>
                  <a:srgbClr val="333333"/>
                </a:solidFill>
                <a:latin typeface="Verdana" pitchFamily="34" charset="0"/>
                <a:ea typeface="標楷體" pitchFamily="65" charset="-120"/>
              </a:rPr>
              <a:t>主   任</a:t>
            </a:r>
            <a:r>
              <a:rPr lang="en-US" altLang="zh-TW" b="1" dirty="0">
                <a:solidFill>
                  <a:srgbClr val="333333"/>
                </a:solidFill>
                <a:latin typeface="Verdana" pitchFamily="34" charset="0"/>
                <a:ea typeface="標楷體" pitchFamily="65" charset="-120"/>
              </a:rPr>
              <a:t>:1</a:t>
            </a:r>
            <a:r>
              <a:rPr lang="zh-TW" altLang="en-US" b="1" dirty="0">
                <a:solidFill>
                  <a:srgbClr val="333333"/>
                </a:solidFill>
                <a:latin typeface="Verdana" pitchFamily="34" charset="0"/>
                <a:ea typeface="標楷體" pitchFamily="65" charset="-120"/>
              </a:rPr>
              <a:t>人</a:t>
            </a:r>
          </a:p>
          <a:p>
            <a:r>
              <a:rPr lang="zh-TW" altLang="en-US" b="1" dirty="0">
                <a:solidFill>
                  <a:srgbClr val="333333"/>
                </a:solidFill>
                <a:latin typeface="Verdana" pitchFamily="34" charset="0"/>
                <a:ea typeface="標楷體" pitchFamily="65" charset="-120"/>
              </a:rPr>
              <a:t>副主任：</a:t>
            </a:r>
            <a:r>
              <a:rPr lang="en-US" altLang="zh-TW" b="1" dirty="0">
                <a:solidFill>
                  <a:srgbClr val="333333"/>
                </a:solidFill>
                <a:latin typeface="Verdana" pitchFamily="34" charset="0"/>
                <a:ea typeface="標楷體" pitchFamily="65" charset="-120"/>
              </a:rPr>
              <a:t>2</a:t>
            </a:r>
            <a:r>
              <a:rPr lang="zh-TW" altLang="en-US" b="1" dirty="0">
                <a:solidFill>
                  <a:srgbClr val="333333"/>
                </a:solidFill>
                <a:latin typeface="Verdana" pitchFamily="34" charset="0"/>
                <a:ea typeface="標楷體" pitchFamily="65" charset="-120"/>
              </a:rPr>
              <a:t>人</a:t>
            </a:r>
          </a:p>
          <a:p>
            <a:r>
              <a:rPr lang="zh-TW" altLang="en-US" b="1" dirty="0">
                <a:solidFill>
                  <a:srgbClr val="333333"/>
                </a:solidFill>
                <a:latin typeface="Verdana" pitchFamily="34" charset="0"/>
                <a:ea typeface="標楷體" pitchFamily="65" charset="-120"/>
              </a:rPr>
              <a:t>為中央災防會報常設專職幕僚單位，負責災防業務協調整合、研析、督考。</a:t>
            </a:r>
          </a:p>
        </p:txBody>
      </p:sp>
      <p:sp>
        <p:nvSpPr>
          <p:cNvPr id="1415196" name="Rectangle 28"/>
          <p:cNvSpPr>
            <a:spLocks noChangeArrowheads="1"/>
          </p:cNvSpPr>
          <p:nvPr/>
        </p:nvSpPr>
        <p:spPr bwMode="auto">
          <a:xfrm>
            <a:off x="5076826" y="1484314"/>
            <a:ext cx="3167063" cy="186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>
                <a:solidFill>
                  <a:srgbClr val="333333"/>
                </a:solidFill>
                <a:latin typeface="Verdana" pitchFamily="34" charset="0"/>
                <a:ea typeface="標楷體" pitchFamily="65" charset="-120"/>
              </a:rPr>
              <a:t>中央災害防救會報</a:t>
            </a:r>
          </a:p>
          <a:p>
            <a:pPr>
              <a:lnSpc>
                <a:spcPct val="120000"/>
              </a:lnSpc>
            </a:pPr>
            <a:r>
              <a:rPr lang="zh-TW" altLang="en-US" b="1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召 集 人：院長</a:t>
            </a:r>
          </a:p>
          <a:p>
            <a:pPr>
              <a:lnSpc>
                <a:spcPct val="120000"/>
              </a:lnSpc>
            </a:pPr>
            <a:r>
              <a:rPr lang="zh-TW" altLang="en-US" b="1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副召集人：副院長</a:t>
            </a:r>
          </a:p>
          <a:p>
            <a:pPr>
              <a:lnSpc>
                <a:spcPct val="120000"/>
              </a:lnSpc>
            </a:pPr>
            <a:r>
              <a:rPr lang="zh-TW" altLang="en-US" b="1">
                <a:solidFill>
                  <a:srgbClr val="333333"/>
                </a:solidFill>
                <a:latin typeface="Verdana" pitchFamily="34" charset="0"/>
                <a:ea typeface="標楷體" pitchFamily="65" charset="-120"/>
              </a:rPr>
              <a:t>決定災害防救之基本方針與核定重要災害防救政策與措施</a:t>
            </a:r>
            <a:r>
              <a:rPr lang="zh-TW" altLang="en-US" b="1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9375" y="1536700"/>
            <a:ext cx="4511676" cy="4265613"/>
            <a:chOff x="248" y="1071"/>
            <a:chExt cx="3024" cy="2768"/>
          </a:xfrm>
        </p:grpSpPr>
        <p:sp>
          <p:nvSpPr>
            <p:cNvPr id="55302" name="Rectangle 6"/>
            <p:cNvSpPr>
              <a:spLocks noChangeArrowheads="1"/>
            </p:cNvSpPr>
            <p:nvPr/>
          </p:nvSpPr>
          <p:spPr bwMode="auto">
            <a:xfrm>
              <a:off x="872" y="1071"/>
              <a:ext cx="918" cy="36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872" y="1071"/>
              <a:ext cx="918" cy="367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04" name="Rectangle 8"/>
            <p:cNvSpPr>
              <a:spLocks noChangeArrowheads="1"/>
            </p:cNvSpPr>
            <p:nvPr/>
          </p:nvSpPr>
          <p:spPr bwMode="auto">
            <a:xfrm>
              <a:off x="1097" y="1173"/>
              <a:ext cx="490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  <a:latin typeface="標楷體" pitchFamily="65" charset="-120"/>
                </a:rPr>
                <a:t>召集人</a:t>
              </a:r>
              <a:endParaRPr lang="zh-TW" altLang="en-US" sz="2400" b="1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872" y="1438"/>
              <a:ext cx="918" cy="22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06" name="Rectangle 10"/>
            <p:cNvSpPr>
              <a:spLocks noChangeArrowheads="1"/>
            </p:cNvSpPr>
            <p:nvPr/>
          </p:nvSpPr>
          <p:spPr bwMode="auto">
            <a:xfrm>
              <a:off x="872" y="1438"/>
              <a:ext cx="918" cy="220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07" name="Rectangle 11"/>
            <p:cNvSpPr>
              <a:spLocks noChangeArrowheads="1"/>
            </p:cNvSpPr>
            <p:nvPr/>
          </p:nvSpPr>
          <p:spPr bwMode="auto">
            <a:xfrm>
              <a:off x="986" y="1497"/>
              <a:ext cx="722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200" b="1">
                  <a:solidFill>
                    <a:srgbClr val="000000"/>
                  </a:solidFill>
                  <a:latin typeface="標楷體" pitchFamily="65" charset="-120"/>
                </a:rPr>
                <a:t>國科會主任委員</a:t>
              </a:r>
              <a:endParaRPr lang="zh-TW" altLang="en-US" sz="2400" b="1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auto">
            <a:xfrm>
              <a:off x="248" y="2150"/>
              <a:ext cx="918" cy="22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248" y="2150"/>
              <a:ext cx="918" cy="220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auto">
            <a:xfrm>
              <a:off x="322" y="2208"/>
              <a:ext cx="825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200" b="1">
                  <a:solidFill>
                    <a:srgbClr val="000000"/>
                  </a:solidFill>
                  <a:latin typeface="標楷體" pitchFamily="65" charset="-120"/>
                </a:rPr>
                <a:t>國科會副主任委員</a:t>
              </a:r>
              <a:endParaRPr lang="zh-TW" altLang="en-US" sz="2400" b="1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>
              <a:off x="248" y="1782"/>
              <a:ext cx="918" cy="36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>
              <a:off x="248" y="1782"/>
              <a:ext cx="918" cy="368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395" y="1885"/>
              <a:ext cx="653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  <a:latin typeface="標楷體" pitchFamily="65" charset="-120"/>
                </a:rPr>
                <a:t>副召集人</a:t>
              </a:r>
              <a:endParaRPr lang="zh-TW" altLang="en-US" sz="2400" b="1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55314" name="Rectangle 18"/>
            <p:cNvSpPr>
              <a:spLocks noChangeArrowheads="1"/>
            </p:cNvSpPr>
            <p:nvPr/>
          </p:nvSpPr>
          <p:spPr bwMode="auto">
            <a:xfrm>
              <a:off x="415" y="2462"/>
              <a:ext cx="1835" cy="367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15" name="Rectangle 19"/>
            <p:cNvSpPr>
              <a:spLocks noChangeArrowheads="1"/>
            </p:cNvSpPr>
            <p:nvPr/>
          </p:nvSpPr>
          <p:spPr bwMode="auto">
            <a:xfrm>
              <a:off x="415" y="2462"/>
              <a:ext cx="1835" cy="367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16" name="Rectangle 20"/>
            <p:cNvSpPr>
              <a:spLocks noChangeArrowheads="1"/>
            </p:cNvSpPr>
            <p:nvPr/>
          </p:nvSpPr>
          <p:spPr bwMode="auto">
            <a:xfrm>
              <a:off x="1177" y="2511"/>
              <a:ext cx="327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委員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17" name="Rectangle 21"/>
            <p:cNvSpPr>
              <a:spLocks noChangeArrowheads="1"/>
            </p:cNvSpPr>
            <p:nvPr/>
          </p:nvSpPr>
          <p:spPr bwMode="auto">
            <a:xfrm>
              <a:off x="1128" y="2690"/>
              <a:ext cx="34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80"/>
                  </a:solidFill>
                </a:rPr>
                <a:t>(</a:t>
              </a:r>
              <a:endParaRPr lang="en-US" altLang="zh-TW" sz="2400" b="1">
                <a:ea typeface="新細明體" pitchFamily="18" charset="-120"/>
              </a:endParaRPr>
            </a:p>
          </p:txBody>
        </p:sp>
        <p:sp>
          <p:nvSpPr>
            <p:cNvPr id="55318" name="Rectangle 22"/>
            <p:cNvSpPr>
              <a:spLocks noChangeArrowheads="1"/>
            </p:cNvSpPr>
            <p:nvPr/>
          </p:nvSpPr>
          <p:spPr bwMode="auto">
            <a:xfrm>
              <a:off x="1172" y="2690"/>
              <a:ext cx="114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80"/>
                  </a:solidFill>
                </a:rPr>
                <a:t>29</a:t>
              </a:r>
              <a:endParaRPr lang="en-US" altLang="zh-TW" sz="2400" b="1">
                <a:ea typeface="新細明體" pitchFamily="18" charset="-120"/>
              </a:endParaRPr>
            </a:p>
          </p:txBody>
        </p:sp>
        <p:sp>
          <p:nvSpPr>
            <p:cNvPr id="55319" name="Rectangle 23"/>
            <p:cNvSpPr>
              <a:spLocks noChangeArrowheads="1"/>
            </p:cNvSpPr>
            <p:nvPr/>
          </p:nvSpPr>
          <p:spPr bwMode="auto">
            <a:xfrm>
              <a:off x="1264" y="2690"/>
              <a:ext cx="60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80"/>
                  </a:solidFill>
                </a:rPr>
                <a:t>~</a:t>
              </a:r>
              <a:endParaRPr lang="en-US" altLang="zh-TW" sz="2400" b="1">
                <a:ea typeface="新細明體" pitchFamily="18" charset="-120"/>
              </a:endParaRPr>
            </a:p>
          </p:txBody>
        </p:sp>
        <p:sp>
          <p:nvSpPr>
            <p:cNvPr id="55320" name="Rectangle 24"/>
            <p:cNvSpPr>
              <a:spLocks noChangeArrowheads="1"/>
            </p:cNvSpPr>
            <p:nvPr/>
          </p:nvSpPr>
          <p:spPr bwMode="auto">
            <a:xfrm>
              <a:off x="1308" y="2690"/>
              <a:ext cx="114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80"/>
                  </a:solidFill>
                </a:rPr>
                <a:t>33</a:t>
              </a:r>
              <a:endParaRPr lang="en-US" altLang="zh-TW" sz="2400" b="1">
                <a:ea typeface="新細明體" pitchFamily="18" charset="-120"/>
              </a:endParaRPr>
            </a:p>
          </p:txBody>
        </p:sp>
        <p:sp>
          <p:nvSpPr>
            <p:cNvPr id="55321" name="Rectangle 25"/>
            <p:cNvSpPr>
              <a:spLocks noChangeArrowheads="1"/>
            </p:cNvSpPr>
            <p:nvPr/>
          </p:nvSpPr>
          <p:spPr bwMode="auto">
            <a:xfrm>
              <a:off x="1400" y="2690"/>
              <a:ext cx="103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200" b="1">
                  <a:solidFill>
                    <a:srgbClr val="000080"/>
                  </a:solidFill>
                </a:rPr>
                <a:t>位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22" name="Rectangle 26"/>
            <p:cNvSpPr>
              <a:spLocks noChangeArrowheads="1"/>
            </p:cNvSpPr>
            <p:nvPr/>
          </p:nvSpPr>
          <p:spPr bwMode="auto">
            <a:xfrm>
              <a:off x="1492" y="2690"/>
              <a:ext cx="34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80"/>
                  </a:solidFill>
                </a:rPr>
                <a:t>)</a:t>
              </a:r>
              <a:endParaRPr lang="en-US" altLang="zh-TW" sz="2400" b="1">
                <a:ea typeface="新細明體" pitchFamily="18" charset="-120"/>
              </a:endParaRPr>
            </a:p>
          </p:txBody>
        </p:sp>
        <p:sp>
          <p:nvSpPr>
            <p:cNvPr id="55323" name="Rectangle 27"/>
            <p:cNvSpPr>
              <a:spLocks noChangeArrowheads="1"/>
            </p:cNvSpPr>
            <p:nvPr/>
          </p:nvSpPr>
          <p:spPr bwMode="auto">
            <a:xfrm>
              <a:off x="1149" y="2829"/>
              <a:ext cx="367" cy="100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24" name="Rectangle 28"/>
            <p:cNvSpPr>
              <a:spLocks noChangeArrowheads="1"/>
            </p:cNvSpPr>
            <p:nvPr/>
          </p:nvSpPr>
          <p:spPr bwMode="auto">
            <a:xfrm>
              <a:off x="1149" y="2829"/>
              <a:ext cx="367" cy="1009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25" name="Rectangle 29"/>
            <p:cNvSpPr>
              <a:spLocks noChangeArrowheads="1"/>
            </p:cNvSpPr>
            <p:nvPr/>
          </p:nvSpPr>
          <p:spPr bwMode="auto">
            <a:xfrm rot="5400000">
              <a:off x="1234" y="2942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公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26" name="Rectangle 30"/>
            <p:cNvSpPr>
              <a:spLocks noChangeArrowheads="1"/>
            </p:cNvSpPr>
            <p:nvPr/>
          </p:nvSpPr>
          <p:spPr bwMode="auto">
            <a:xfrm rot="5400000">
              <a:off x="1233" y="3099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安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27" name="Rectangle 31"/>
            <p:cNvSpPr>
              <a:spLocks noChangeArrowheads="1"/>
            </p:cNvSpPr>
            <p:nvPr/>
          </p:nvSpPr>
          <p:spPr bwMode="auto">
            <a:xfrm rot="5400000">
              <a:off x="1234" y="3253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組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28" name="Rectangle 32"/>
            <p:cNvSpPr>
              <a:spLocks noChangeArrowheads="1"/>
            </p:cNvSpPr>
            <p:nvPr/>
          </p:nvSpPr>
          <p:spPr bwMode="auto">
            <a:xfrm rot="5400000">
              <a:off x="1290" y="3474"/>
              <a:ext cx="55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80"/>
                  </a:solidFill>
                </a:rPr>
                <a:t>8</a:t>
              </a:r>
              <a:endParaRPr lang="en-US" altLang="zh-TW" sz="2400" b="1">
                <a:ea typeface="新細明體" pitchFamily="18" charset="-120"/>
              </a:endParaRPr>
            </a:p>
          </p:txBody>
        </p:sp>
        <p:sp>
          <p:nvSpPr>
            <p:cNvPr id="55329" name="Rectangle 33"/>
            <p:cNvSpPr>
              <a:spLocks noChangeArrowheads="1"/>
            </p:cNvSpPr>
            <p:nvPr/>
          </p:nvSpPr>
          <p:spPr bwMode="auto">
            <a:xfrm rot="5400000">
              <a:off x="1269" y="3555"/>
              <a:ext cx="100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200" b="1">
                  <a:solidFill>
                    <a:srgbClr val="000080"/>
                  </a:solidFill>
                </a:rPr>
                <a:t>位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30" name="Rectangle 34"/>
            <p:cNvSpPr>
              <a:spLocks noChangeArrowheads="1"/>
            </p:cNvSpPr>
            <p:nvPr/>
          </p:nvSpPr>
          <p:spPr bwMode="auto">
            <a:xfrm>
              <a:off x="1516" y="2829"/>
              <a:ext cx="367" cy="100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31" name="Rectangle 35"/>
            <p:cNvSpPr>
              <a:spLocks noChangeArrowheads="1"/>
            </p:cNvSpPr>
            <p:nvPr/>
          </p:nvSpPr>
          <p:spPr bwMode="auto">
            <a:xfrm>
              <a:off x="1516" y="2829"/>
              <a:ext cx="367" cy="1009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32" name="Rectangle 36"/>
            <p:cNvSpPr>
              <a:spLocks noChangeArrowheads="1"/>
            </p:cNvSpPr>
            <p:nvPr/>
          </p:nvSpPr>
          <p:spPr bwMode="auto">
            <a:xfrm rot="5400000">
              <a:off x="1603" y="2942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體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33" name="Rectangle 37"/>
            <p:cNvSpPr>
              <a:spLocks noChangeArrowheads="1"/>
            </p:cNvSpPr>
            <p:nvPr/>
          </p:nvSpPr>
          <p:spPr bwMode="auto">
            <a:xfrm rot="5400000">
              <a:off x="1602" y="3099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系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34" name="Rectangle 38"/>
            <p:cNvSpPr>
              <a:spLocks noChangeArrowheads="1"/>
            </p:cNvSpPr>
            <p:nvPr/>
          </p:nvSpPr>
          <p:spPr bwMode="auto">
            <a:xfrm rot="5400000">
              <a:off x="1603" y="3253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組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35" name="Rectangle 39"/>
            <p:cNvSpPr>
              <a:spLocks noChangeArrowheads="1"/>
            </p:cNvSpPr>
            <p:nvPr/>
          </p:nvSpPr>
          <p:spPr bwMode="auto">
            <a:xfrm rot="5400000">
              <a:off x="1659" y="3474"/>
              <a:ext cx="55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80"/>
                  </a:solidFill>
                </a:rPr>
                <a:t>8</a:t>
              </a:r>
              <a:endParaRPr lang="en-US" altLang="zh-TW" sz="2400" b="1">
                <a:ea typeface="新細明體" pitchFamily="18" charset="-120"/>
              </a:endParaRPr>
            </a:p>
          </p:txBody>
        </p:sp>
        <p:sp>
          <p:nvSpPr>
            <p:cNvPr id="55336" name="Rectangle 40"/>
            <p:cNvSpPr>
              <a:spLocks noChangeArrowheads="1"/>
            </p:cNvSpPr>
            <p:nvPr/>
          </p:nvSpPr>
          <p:spPr bwMode="auto">
            <a:xfrm rot="5400000">
              <a:off x="1638" y="3555"/>
              <a:ext cx="100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200" b="1">
                  <a:solidFill>
                    <a:srgbClr val="000080"/>
                  </a:solidFill>
                </a:rPr>
                <a:t>位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37" name="Rectangle 41"/>
            <p:cNvSpPr>
              <a:spLocks noChangeArrowheads="1"/>
            </p:cNvSpPr>
            <p:nvPr/>
          </p:nvSpPr>
          <p:spPr bwMode="auto">
            <a:xfrm>
              <a:off x="782" y="2829"/>
              <a:ext cx="367" cy="100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38" name="Rectangle 42"/>
            <p:cNvSpPr>
              <a:spLocks noChangeArrowheads="1"/>
            </p:cNvSpPr>
            <p:nvPr/>
          </p:nvSpPr>
          <p:spPr bwMode="auto">
            <a:xfrm>
              <a:off x="782" y="2829"/>
              <a:ext cx="367" cy="1009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39" name="Rectangle 43"/>
            <p:cNvSpPr>
              <a:spLocks noChangeArrowheads="1"/>
            </p:cNvSpPr>
            <p:nvPr/>
          </p:nvSpPr>
          <p:spPr bwMode="auto">
            <a:xfrm rot="5400000">
              <a:off x="870" y="2942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地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40" name="Rectangle 44"/>
            <p:cNvSpPr>
              <a:spLocks noChangeArrowheads="1"/>
            </p:cNvSpPr>
            <p:nvPr/>
          </p:nvSpPr>
          <p:spPr bwMode="auto">
            <a:xfrm rot="5400000">
              <a:off x="869" y="3099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震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41" name="Rectangle 45"/>
            <p:cNvSpPr>
              <a:spLocks noChangeArrowheads="1"/>
            </p:cNvSpPr>
            <p:nvPr/>
          </p:nvSpPr>
          <p:spPr bwMode="auto">
            <a:xfrm rot="5400000">
              <a:off x="870" y="3253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組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42" name="Rectangle 46"/>
            <p:cNvSpPr>
              <a:spLocks noChangeArrowheads="1"/>
            </p:cNvSpPr>
            <p:nvPr/>
          </p:nvSpPr>
          <p:spPr bwMode="auto">
            <a:xfrm rot="5400000">
              <a:off x="926" y="3474"/>
              <a:ext cx="55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80"/>
                  </a:solidFill>
                </a:rPr>
                <a:t>7</a:t>
              </a:r>
              <a:endParaRPr lang="en-US" altLang="zh-TW" sz="2400" b="1">
                <a:ea typeface="新細明體" pitchFamily="18" charset="-120"/>
              </a:endParaRPr>
            </a:p>
          </p:txBody>
        </p:sp>
        <p:sp>
          <p:nvSpPr>
            <p:cNvPr id="55343" name="Rectangle 47"/>
            <p:cNvSpPr>
              <a:spLocks noChangeArrowheads="1"/>
            </p:cNvSpPr>
            <p:nvPr/>
          </p:nvSpPr>
          <p:spPr bwMode="auto">
            <a:xfrm rot="5400000">
              <a:off x="905" y="3555"/>
              <a:ext cx="100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200" b="1">
                  <a:solidFill>
                    <a:srgbClr val="000080"/>
                  </a:solidFill>
                </a:rPr>
                <a:t>位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44" name="Rectangle 48"/>
            <p:cNvSpPr>
              <a:spLocks noChangeArrowheads="1"/>
            </p:cNvSpPr>
            <p:nvPr/>
          </p:nvSpPr>
          <p:spPr bwMode="auto">
            <a:xfrm>
              <a:off x="1883" y="2829"/>
              <a:ext cx="367" cy="100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45" name="Rectangle 49"/>
            <p:cNvSpPr>
              <a:spLocks noChangeArrowheads="1"/>
            </p:cNvSpPr>
            <p:nvPr/>
          </p:nvSpPr>
          <p:spPr bwMode="auto">
            <a:xfrm>
              <a:off x="1883" y="2829"/>
              <a:ext cx="367" cy="1009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46" name="Rectangle 50"/>
            <p:cNvSpPr>
              <a:spLocks noChangeArrowheads="1"/>
            </p:cNvSpPr>
            <p:nvPr/>
          </p:nvSpPr>
          <p:spPr bwMode="auto">
            <a:xfrm rot="5400000">
              <a:off x="1973" y="2942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資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47" name="Rectangle 51"/>
            <p:cNvSpPr>
              <a:spLocks noChangeArrowheads="1"/>
            </p:cNvSpPr>
            <p:nvPr/>
          </p:nvSpPr>
          <p:spPr bwMode="auto">
            <a:xfrm rot="5400000">
              <a:off x="1972" y="3099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訊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48" name="Rectangle 52"/>
            <p:cNvSpPr>
              <a:spLocks noChangeArrowheads="1"/>
            </p:cNvSpPr>
            <p:nvPr/>
          </p:nvSpPr>
          <p:spPr bwMode="auto">
            <a:xfrm rot="5400000">
              <a:off x="1973" y="3253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組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49" name="Rectangle 53"/>
            <p:cNvSpPr>
              <a:spLocks noChangeArrowheads="1"/>
            </p:cNvSpPr>
            <p:nvPr/>
          </p:nvSpPr>
          <p:spPr bwMode="auto">
            <a:xfrm rot="5400000">
              <a:off x="2003" y="3470"/>
              <a:ext cx="107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80"/>
                  </a:solidFill>
                </a:rPr>
                <a:t>3</a:t>
              </a:r>
              <a:endParaRPr lang="en-US" altLang="zh-TW" sz="2400" b="1">
                <a:ea typeface="新細明體" pitchFamily="18" charset="-120"/>
              </a:endParaRPr>
            </a:p>
          </p:txBody>
        </p:sp>
        <p:sp>
          <p:nvSpPr>
            <p:cNvPr id="55350" name="Rectangle 54"/>
            <p:cNvSpPr>
              <a:spLocks noChangeArrowheads="1"/>
            </p:cNvSpPr>
            <p:nvPr/>
          </p:nvSpPr>
          <p:spPr bwMode="auto">
            <a:xfrm rot="5400000">
              <a:off x="2007" y="3554"/>
              <a:ext cx="100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200" b="1">
                  <a:solidFill>
                    <a:srgbClr val="000080"/>
                  </a:solidFill>
                </a:rPr>
                <a:t>位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51" name="Rectangle 55"/>
            <p:cNvSpPr>
              <a:spLocks noChangeArrowheads="1"/>
            </p:cNvSpPr>
            <p:nvPr/>
          </p:nvSpPr>
          <p:spPr bwMode="auto">
            <a:xfrm>
              <a:off x="415" y="2829"/>
              <a:ext cx="367" cy="100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52" name="Rectangle 56"/>
            <p:cNvSpPr>
              <a:spLocks noChangeArrowheads="1"/>
            </p:cNvSpPr>
            <p:nvPr/>
          </p:nvSpPr>
          <p:spPr bwMode="auto">
            <a:xfrm>
              <a:off x="415" y="2829"/>
              <a:ext cx="367" cy="1009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53" name="Rectangle 57"/>
            <p:cNvSpPr>
              <a:spLocks noChangeArrowheads="1"/>
            </p:cNvSpPr>
            <p:nvPr/>
          </p:nvSpPr>
          <p:spPr bwMode="auto">
            <a:xfrm rot="5400000">
              <a:off x="501" y="2942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颱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54" name="Rectangle 58"/>
            <p:cNvSpPr>
              <a:spLocks noChangeArrowheads="1"/>
            </p:cNvSpPr>
            <p:nvPr/>
          </p:nvSpPr>
          <p:spPr bwMode="auto">
            <a:xfrm rot="5400000">
              <a:off x="500" y="3099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洪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55" name="Rectangle 59"/>
            <p:cNvSpPr>
              <a:spLocks noChangeArrowheads="1"/>
            </p:cNvSpPr>
            <p:nvPr/>
          </p:nvSpPr>
          <p:spPr bwMode="auto">
            <a:xfrm rot="5400000">
              <a:off x="501" y="3253"/>
              <a:ext cx="158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</a:rPr>
                <a:t>組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56" name="Rectangle 60"/>
            <p:cNvSpPr>
              <a:spLocks noChangeArrowheads="1"/>
            </p:cNvSpPr>
            <p:nvPr/>
          </p:nvSpPr>
          <p:spPr bwMode="auto">
            <a:xfrm rot="5400000">
              <a:off x="557" y="3474"/>
              <a:ext cx="55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80"/>
                  </a:solidFill>
                </a:rPr>
                <a:t>7</a:t>
              </a:r>
              <a:endParaRPr lang="en-US" altLang="zh-TW" sz="2400" b="1">
                <a:ea typeface="新細明體" pitchFamily="18" charset="-120"/>
              </a:endParaRPr>
            </a:p>
          </p:txBody>
        </p:sp>
        <p:sp>
          <p:nvSpPr>
            <p:cNvPr id="55357" name="Rectangle 61"/>
            <p:cNvSpPr>
              <a:spLocks noChangeArrowheads="1"/>
            </p:cNvSpPr>
            <p:nvPr/>
          </p:nvSpPr>
          <p:spPr bwMode="auto">
            <a:xfrm rot="5400000">
              <a:off x="536" y="3555"/>
              <a:ext cx="100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200" b="1">
                  <a:solidFill>
                    <a:srgbClr val="000080"/>
                  </a:solidFill>
                </a:rPr>
                <a:t>位</a:t>
              </a:r>
              <a:endParaRPr lang="zh-TW" altLang="en-US" sz="2400" b="1">
                <a:ea typeface="新細明體" pitchFamily="18" charset="-120"/>
              </a:endParaRPr>
            </a:p>
          </p:txBody>
        </p:sp>
        <p:sp>
          <p:nvSpPr>
            <p:cNvPr id="55358" name="Rectangle 62"/>
            <p:cNvSpPr>
              <a:spLocks noChangeArrowheads="1"/>
            </p:cNvSpPr>
            <p:nvPr/>
          </p:nvSpPr>
          <p:spPr bwMode="auto">
            <a:xfrm>
              <a:off x="2354" y="3472"/>
              <a:ext cx="918" cy="36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59" name="Rectangle 63"/>
            <p:cNvSpPr>
              <a:spLocks noChangeArrowheads="1"/>
            </p:cNvSpPr>
            <p:nvPr/>
          </p:nvSpPr>
          <p:spPr bwMode="auto">
            <a:xfrm>
              <a:off x="2354" y="3472"/>
              <a:ext cx="918" cy="367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60" name="Rectangle 64"/>
            <p:cNvSpPr>
              <a:spLocks noChangeArrowheads="1"/>
            </p:cNvSpPr>
            <p:nvPr/>
          </p:nvSpPr>
          <p:spPr bwMode="auto">
            <a:xfrm>
              <a:off x="2501" y="3576"/>
              <a:ext cx="653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  <a:latin typeface="標楷體" pitchFamily="65" charset="-120"/>
                </a:rPr>
                <a:t>工作人員</a:t>
              </a:r>
              <a:endParaRPr lang="zh-TW" altLang="en-US" sz="2400" b="1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55361" name="Rectangle 65"/>
            <p:cNvSpPr>
              <a:spLocks noChangeArrowheads="1"/>
            </p:cNvSpPr>
            <p:nvPr/>
          </p:nvSpPr>
          <p:spPr bwMode="auto">
            <a:xfrm>
              <a:off x="2354" y="2776"/>
              <a:ext cx="918" cy="36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62" name="Rectangle 66"/>
            <p:cNvSpPr>
              <a:spLocks noChangeArrowheads="1"/>
            </p:cNvSpPr>
            <p:nvPr/>
          </p:nvSpPr>
          <p:spPr bwMode="auto">
            <a:xfrm>
              <a:off x="2354" y="2776"/>
              <a:ext cx="918" cy="367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63" name="Rectangle 67"/>
            <p:cNvSpPr>
              <a:spLocks noChangeArrowheads="1"/>
            </p:cNvSpPr>
            <p:nvPr/>
          </p:nvSpPr>
          <p:spPr bwMode="auto">
            <a:xfrm>
              <a:off x="2424" y="2879"/>
              <a:ext cx="817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  <a:latin typeface="標楷體" pitchFamily="65" charset="-120"/>
                </a:rPr>
                <a:t>副執行秘書</a:t>
              </a:r>
              <a:endParaRPr lang="zh-TW" altLang="en-US" sz="2400" b="1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55364" name="Rectangle 68"/>
            <p:cNvSpPr>
              <a:spLocks noChangeArrowheads="1"/>
            </p:cNvSpPr>
            <p:nvPr/>
          </p:nvSpPr>
          <p:spPr bwMode="auto">
            <a:xfrm>
              <a:off x="2354" y="3143"/>
              <a:ext cx="918" cy="22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65" name="Rectangle 69"/>
            <p:cNvSpPr>
              <a:spLocks noChangeArrowheads="1"/>
            </p:cNvSpPr>
            <p:nvPr/>
          </p:nvSpPr>
          <p:spPr bwMode="auto">
            <a:xfrm>
              <a:off x="2354" y="3143"/>
              <a:ext cx="918" cy="220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66" name="Rectangle 70"/>
            <p:cNvSpPr>
              <a:spLocks noChangeArrowheads="1"/>
            </p:cNvSpPr>
            <p:nvPr/>
          </p:nvSpPr>
          <p:spPr bwMode="auto">
            <a:xfrm>
              <a:off x="2583" y="3196"/>
              <a:ext cx="503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00"/>
                  </a:solidFill>
                </a:rPr>
                <a:t>NCDR</a:t>
              </a:r>
              <a:r>
                <a:rPr lang="zh-TW" altLang="en-US" sz="1200" b="1">
                  <a:solidFill>
                    <a:srgbClr val="000000"/>
                  </a:solidFill>
                </a:rPr>
                <a:t>執秘</a:t>
              </a:r>
              <a:endParaRPr lang="zh-TW" altLang="en-US" sz="2400" b="1"/>
            </a:p>
          </p:txBody>
        </p:sp>
        <p:sp>
          <p:nvSpPr>
            <p:cNvPr id="55367" name="Rectangle 71"/>
            <p:cNvSpPr>
              <a:spLocks noChangeArrowheads="1"/>
            </p:cNvSpPr>
            <p:nvPr/>
          </p:nvSpPr>
          <p:spPr bwMode="auto">
            <a:xfrm>
              <a:off x="2354" y="2078"/>
              <a:ext cx="918" cy="36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68" name="Rectangle 72"/>
            <p:cNvSpPr>
              <a:spLocks noChangeArrowheads="1"/>
            </p:cNvSpPr>
            <p:nvPr/>
          </p:nvSpPr>
          <p:spPr bwMode="auto">
            <a:xfrm>
              <a:off x="2354" y="2078"/>
              <a:ext cx="918" cy="367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69" name="Rectangle 73"/>
            <p:cNvSpPr>
              <a:spLocks noChangeArrowheads="1"/>
            </p:cNvSpPr>
            <p:nvPr/>
          </p:nvSpPr>
          <p:spPr bwMode="auto">
            <a:xfrm>
              <a:off x="2501" y="2183"/>
              <a:ext cx="653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900" b="1">
                  <a:solidFill>
                    <a:srgbClr val="000000"/>
                  </a:solidFill>
                  <a:latin typeface="標楷體" pitchFamily="65" charset="-120"/>
                </a:rPr>
                <a:t>執行秘書</a:t>
              </a:r>
              <a:endParaRPr lang="zh-TW" altLang="en-US" sz="2400" b="1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55370" name="Rectangle 74"/>
            <p:cNvSpPr>
              <a:spLocks noChangeArrowheads="1"/>
            </p:cNvSpPr>
            <p:nvPr/>
          </p:nvSpPr>
          <p:spPr bwMode="auto">
            <a:xfrm>
              <a:off x="2354" y="2445"/>
              <a:ext cx="918" cy="221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71" name="Rectangle 75"/>
            <p:cNvSpPr>
              <a:spLocks noChangeArrowheads="1"/>
            </p:cNvSpPr>
            <p:nvPr/>
          </p:nvSpPr>
          <p:spPr bwMode="auto">
            <a:xfrm>
              <a:off x="2354" y="2445"/>
              <a:ext cx="918" cy="221"/>
            </a:xfrm>
            <a:prstGeom prst="rect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72" name="Rectangle 76"/>
            <p:cNvSpPr>
              <a:spLocks noChangeArrowheads="1"/>
            </p:cNvSpPr>
            <p:nvPr/>
          </p:nvSpPr>
          <p:spPr bwMode="auto">
            <a:xfrm>
              <a:off x="2576" y="2502"/>
              <a:ext cx="503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200" b="1">
                  <a:solidFill>
                    <a:srgbClr val="000000"/>
                  </a:solidFill>
                </a:rPr>
                <a:t>NCDR</a:t>
              </a:r>
              <a:r>
                <a:rPr lang="zh-TW" altLang="en-US" sz="1200" b="1">
                  <a:solidFill>
                    <a:srgbClr val="000000"/>
                  </a:solidFill>
                </a:rPr>
                <a:t>主任</a:t>
              </a:r>
              <a:endParaRPr lang="zh-TW" altLang="en-US" sz="2400" b="1"/>
            </a:p>
          </p:txBody>
        </p:sp>
        <p:sp>
          <p:nvSpPr>
            <p:cNvPr id="55373" name="Line 77"/>
            <p:cNvSpPr>
              <a:spLocks noChangeShapeType="1"/>
            </p:cNvSpPr>
            <p:nvPr/>
          </p:nvSpPr>
          <p:spPr bwMode="auto">
            <a:xfrm>
              <a:off x="2813" y="2681"/>
              <a:ext cx="1" cy="91"/>
            </a:xfrm>
            <a:prstGeom prst="line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74" name="Line 78"/>
            <p:cNvSpPr>
              <a:spLocks noChangeShapeType="1"/>
            </p:cNvSpPr>
            <p:nvPr/>
          </p:nvSpPr>
          <p:spPr bwMode="auto">
            <a:xfrm flipH="1">
              <a:off x="2813" y="3371"/>
              <a:ext cx="2" cy="91"/>
            </a:xfrm>
            <a:prstGeom prst="line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75" name="Line 79"/>
            <p:cNvSpPr>
              <a:spLocks noChangeShapeType="1"/>
            </p:cNvSpPr>
            <p:nvPr/>
          </p:nvSpPr>
          <p:spPr bwMode="auto">
            <a:xfrm>
              <a:off x="1336" y="1658"/>
              <a:ext cx="1" cy="804"/>
            </a:xfrm>
            <a:prstGeom prst="line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76" name="Line 80"/>
            <p:cNvSpPr>
              <a:spLocks noChangeShapeType="1"/>
            </p:cNvSpPr>
            <p:nvPr/>
          </p:nvSpPr>
          <p:spPr bwMode="auto">
            <a:xfrm>
              <a:off x="1336" y="2260"/>
              <a:ext cx="1012" cy="0"/>
            </a:xfrm>
            <a:prstGeom prst="line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77" name="Line 81"/>
            <p:cNvSpPr>
              <a:spLocks noChangeShapeType="1"/>
            </p:cNvSpPr>
            <p:nvPr/>
          </p:nvSpPr>
          <p:spPr bwMode="auto">
            <a:xfrm>
              <a:off x="1169" y="1987"/>
              <a:ext cx="149" cy="0"/>
            </a:xfrm>
            <a:prstGeom prst="line">
              <a:avLst/>
            </a:prstGeom>
            <a:noFill/>
            <a:ln w="317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5379" name="Text Box 83"/>
          <p:cNvSpPr txBox="1">
            <a:spLocks noChangeArrowheads="1"/>
          </p:cNvSpPr>
          <p:nvPr/>
        </p:nvSpPr>
        <p:spPr bwMode="auto">
          <a:xfrm>
            <a:off x="2668589" y="1444626"/>
            <a:ext cx="2052637" cy="120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 dirty="0">
                <a:solidFill>
                  <a:srgbClr val="A50021"/>
                </a:solidFill>
                <a:latin typeface="Times New Roman" pitchFamily="18" charset="0"/>
              </a:rPr>
              <a:t>提出災害防救最優先課題之政策建議書</a:t>
            </a:r>
          </a:p>
        </p:txBody>
      </p:sp>
      <p:pic>
        <p:nvPicPr>
          <p:cNvPr id="55380" name="Picture 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5339" y="2022476"/>
            <a:ext cx="2662237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81" name="Rectangle 85"/>
          <p:cNvSpPr>
            <a:spLocks noChangeArrowheads="1"/>
          </p:cNvSpPr>
          <p:nvPr/>
        </p:nvSpPr>
        <p:spPr bwMode="auto">
          <a:xfrm>
            <a:off x="4721225" y="1328738"/>
            <a:ext cx="3816350" cy="73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r>
              <a:rPr lang="en-US" altLang="zh-TW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zh-TW" alt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一</a:t>
            </a:r>
            <a:r>
              <a:rPr lang="en-US" altLang="zh-TW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zh-TW" alt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精密測雨雷達網與極短期預報系統建置。</a:t>
            </a:r>
          </a:p>
          <a:p>
            <a:r>
              <a:rPr lang="en-US" altLang="zh-TW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zh-TW" alt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二</a:t>
            </a:r>
            <a:r>
              <a:rPr lang="en-US" altLang="zh-TW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zh-TW" alt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水砂監測系統之規劃與建置。</a:t>
            </a:r>
          </a:p>
          <a:p>
            <a:r>
              <a:rPr lang="en-US" altLang="zh-TW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zh-TW" alt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三</a:t>
            </a:r>
            <a:r>
              <a:rPr lang="en-US" altLang="zh-TW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zh-TW" alt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大規模水災監測系統建立。</a:t>
            </a:r>
          </a:p>
        </p:txBody>
      </p:sp>
      <p:sp>
        <p:nvSpPr>
          <p:cNvPr id="55382" name="Rectangle 86"/>
          <p:cNvSpPr>
            <a:spLocks noChangeArrowheads="1"/>
          </p:cNvSpPr>
          <p:nvPr/>
        </p:nvSpPr>
        <p:spPr bwMode="auto">
          <a:xfrm>
            <a:off x="4721225" y="3921005"/>
            <a:ext cx="2686050" cy="54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pPr marL="360320" indent="-360320">
              <a:spcBef>
                <a:spcPct val="10000"/>
              </a:spcBef>
            </a:pPr>
            <a:r>
              <a:rPr lang="en-US" altLang="zh-TW" sz="1400" b="1">
                <a:solidFill>
                  <a:srgbClr val="660066"/>
                </a:solidFill>
                <a:latin typeface="標楷體" pitchFamily="65" charset="-120"/>
              </a:rPr>
              <a:t>(</a:t>
            </a:r>
            <a:r>
              <a:rPr lang="zh-TW" altLang="en-US" sz="1400" b="1">
                <a:solidFill>
                  <a:srgbClr val="660066"/>
                </a:solidFill>
                <a:latin typeface="標楷體" pitchFamily="65" charset="-120"/>
              </a:rPr>
              <a:t>四</a:t>
            </a:r>
            <a:r>
              <a:rPr lang="en-US" altLang="zh-TW" sz="1400" b="1">
                <a:solidFill>
                  <a:srgbClr val="660066"/>
                </a:solidFill>
                <a:latin typeface="標楷體" pitchFamily="65" charset="-120"/>
              </a:rPr>
              <a:t>)</a:t>
            </a:r>
            <a:r>
              <a:rPr lang="zh-TW" altLang="en-US" sz="1400" b="1">
                <a:solidFill>
                  <a:srgbClr val="660066"/>
                </a:solidFill>
                <a:latin typeface="標楷體" pitchFamily="65" charset="-120"/>
              </a:rPr>
              <a:t>選定地震災害防治強化地區 </a:t>
            </a:r>
          </a:p>
          <a:p>
            <a:pPr marL="360320" indent="-360320">
              <a:spcBef>
                <a:spcPct val="10000"/>
              </a:spcBef>
            </a:pPr>
            <a:r>
              <a:rPr lang="en-US" altLang="zh-TW" sz="1400" b="1">
                <a:solidFill>
                  <a:srgbClr val="660066"/>
                </a:solidFill>
                <a:latin typeface="標楷體" pitchFamily="65" charset="-120"/>
              </a:rPr>
              <a:t>(</a:t>
            </a:r>
            <a:r>
              <a:rPr lang="zh-TW" altLang="en-US" sz="1400" b="1">
                <a:solidFill>
                  <a:srgbClr val="660066"/>
                </a:solidFill>
                <a:latin typeface="標楷體" pitchFamily="65" charset="-120"/>
              </a:rPr>
              <a:t>五</a:t>
            </a:r>
            <a:r>
              <a:rPr lang="en-US" altLang="zh-TW" sz="1400" b="1">
                <a:solidFill>
                  <a:srgbClr val="660066"/>
                </a:solidFill>
                <a:latin typeface="標楷體" pitchFamily="65" charset="-120"/>
              </a:rPr>
              <a:t>)</a:t>
            </a:r>
            <a:r>
              <a:rPr lang="zh-TW" altLang="en-US" sz="1400" b="1">
                <a:solidFill>
                  <a:srgbClr val="660066"/>
                </a:solidFill>
                <a:latin typeface="標楷體" pitchFamily="65" charset="-120"/>
              </a:rPr>
              <a:t>推動強震即時警報系統</a:t>
            </a:r>
            <a:r>
              <a:rPr lang="zh-TW" altLang="en-US" sz="1400" b="1">
                <a:latin typeface="Times New Roman" pitchFamily="18" charset="0"/>
                <a:ea typeface="新細明體" pitchFamily="18" charset="-120"/>
              </a:rPr>
              <a:t> </a:t>
            </a:r>
          </a:p>
        </p:txBody>
      </p:sp>
      <p:pic>
        <p:nvPicPr>
          <p:cNvPr id="55383" name="Picture 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1" y="4419601"/>
            <a:ext cx="188912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84" name="Picture 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9839" y="4657725"/>
            <a:ext cx="2033587" cy="1477963"/>
          </a:xfrm>
          <a:prstGeom prst="rect">
            <a:avLst/>
          </a:prstGeom>
          <a:noFill/>
        </p:spPr>
      </p:pic>
      <p:sp>
        <p:nvSpPr>
          <p:cNvPr id="55385" name="Rectangle 89"/>
          <p:cNvSpPr>
            <a:spLocks noChangeArrowheads="1"/>
          </p:cNvSpPr>
          <p:nvPr/>
        </p:nvSpPr>
        <p:spPr bwMode="auto">
          <a:xfrm>
            <a:off x="4721225" y="6197706"/>
            <a:ext cx="3024188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pPr marL="360320" indent="-360320">
              <a:spcBef>
                <a:spcPct val="10000"/>
              </a:spcBef>
            </a:pPr>
            <a:r>
              <a:rPr lang="en-US" altLang="zh-TW" sz="1400" b="1">
                <a:solidFill>
                  <a:srgbClr val="800000"/>
                </a:solidFill>
                <a:latin typeface="標楷體" pitchFamily="65" charset="-120"/>
              </a:rPr>
              <a:t>(</a:t>
            </a:r>
            <a:r>
              <a:rPr lang="zh-TW" altLang="en-US" sz="1400" b="1">
                <a:solidFill>
                  <a:srgbClr val="800000"/>
                </a:solidFill>
                <a:latin typeface="標楷體" pitchFamily="65" charset="-120"/>
              </a:rPr>
              <a:t>六</a:t>
            </a:r>
            <a:r>
              <a:rPr lang="en-US" altLang="zh-TW" sz="1400" b="1">
                <a:solidFill>
                  <a:srgbClr val="800000"/>
                </a:solidFill>
                <a:latin typeface="標楷體" pitchFamily="65" charset="-120"/>
              </a:rPr>
              <a:t>)</a:t>
            </a:r>
            <a:r>
              <a:rPr lang="zh-TW" altLang="en-US" sz="1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建置全國防救災資訊交流平台</a:t>
            </a:r>
          </a:p>
        </p:txBody>
      </p:sp>
      <p:sp>
        <p:nvSpPr>
          <p:cNvPr id="55386" name="Text Box 90"/>
          <p:cNvSpPr txBox="1">
            <a:spLocks noChangeArrowheads="1"/>
          </p:cNvSpPr>
          <p:nvPr/>
        </p:nvSpPr>
        <p:spPr bwMode="auto">
          <a:xfrm>
            <a:off x="107504" y="467967"/>
            <a:ext cx="5929806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  <a:lvl2pPr>
              <a:defRPr sz="4400" b="1">
                <a:solidFill>
                  <a:srgbClr val="FFFFFF"/>
                </a:solidFill>
              </a:defRPr>
            </a:lvl2pPr>
            <a:lvl3pPr>
              <a:defRPr sz="4400" b="1">
                <a:solidFill>
                  <a:srgbClr val="FFFFFF"/>
                </a:solidFill>
              </a:defRPr>
            </a:lvl3pPr>
            <a:lvl4pPr>
              <a:defRPr sz="4400" b="1">
                <a:solidFill>
                  <a:srgbClr val="FFFFFF"/>
                </a:solidFill>
              </a:defRPr>
            </a:lvl4pPr>
            <a:lvl5pPr>
              <a:defRPr sz="4400" b="1">
                <a:solidFill>
                  <a:srgbClr val="FFFFFF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9pPr>
          </a:lstStyle>
          <a:p>
            <a:r>
              <a:rPr lang="zh-TW" altLang="zh-TW" sz="3200" dirty="0"/>
              <a:t>行政院災害防救專家諮詢委員會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1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78804" y="144288"/>
            <a:ext cx="902970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1580231689"/>
              </p:ext>
            </p:extLst>
          </p:nvPr>
        </p:nvGraphicFramePr>
        <p:xfrm>
          <a:off x="1259633" y="1767311"/>
          <a:ext cx="6546131" cy="4397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45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43" y="726901"/>
            <a:ext cx="234156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4" y="801514"/>
            <a:ext cx="2481263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43" y="2357264"/>
            <a:ext cx="212566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80" y="2928763"/>
            <a:ext cx="25193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2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005" y="4370213"/>
            <a:ext cx="23050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0"/>
          <p:cNvSpPr>
            <a:spLocks noChangeArrowheads="1"/>
          </p:cNvSpPr>
          <p:nvPr/>
        </p:nvSpPr>
        <p:spPr bwMode="auto">
          <a:xfrm>
            <a:off x="8033768" y="3873326"/>
            <a:ext cx="6924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90"/>
            <a:r>
              <a:rPr kumimoji="1"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新竹市</a:t>
            </a:r>
            <a:endParaRPr kumimoji="1" lang="zh-TW" altLang="en-US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1" name="Rectangle 31"/>
          <p:cNvSpPr>
            <a:spLocks noChangeArrowheads="1"/>
          </p:cNvSpPr>
          <p:nvPr/>
        </p:nvSpPr>
        <p:spPr bwMode="auto">
          <a:xfrm>
            <a:off x="812229" y="2496963"/>
            <a:ext cx="6924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90"/>
            <a:r>
              <a:rPr kumimoji="1"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台北市</a:t>
            </a:r>
            <a:endParaRPr kumimoji="1" lang="zh-TW" altLang="en-US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343917" y="4698826"/>
            <a:ext cx="6924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90"/>
            <a:r>
              <a:rPr kumimoji="1"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復興鄉</a:t>
            </a:r>
            <a:endParaRPr kumimoji="1" lang="zh-TW" altLang="en-US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8136954" y="5962476"/>
            <a:ext cx="6924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90"/>
            <a:r>
              <a:rPr kumimoji="1"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澤仁村</a:t>
            </a:r>
            <a:endParaRPr kumimoji="1" lang="zh-TW" altLang="en-US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5154" name="Picture 3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68" y="5167138"/>
            <a:ext cx="214471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175643" y="5719588"/>
            <a:ext cx="6924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90"/>
            <a:r>
              <a:rPr kumimoji="1"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花蓮三</a:t>
            </a:r>
            <a:endParaRPr kumimoji="1" lang="zh-TW" altLang="en-US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175643" y="5991051"/>
            <a:ext cx="6924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90"/>
            <a:r>
              <a:rPr kumimoji="1"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棧社區</a:t>
            </a:r>
            <a:endParaRPr kumimoji="1" lang="zh-TW" altLang="en-US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7" name="Rectangle 43"/>
          <p:cNvSpPr>
            <a:spLocks noChangeArrowheads="1"/>
          </p:cNvSpPr>
          <p:nvPr/>
        </p:nvSpPr>
        <p:spPr bwMode="auto">
          <a:xfrm>
            <a:off x="107504" y="395372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90"/>
            <a:r>
              <a:rPr kumimoji="1"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三級防災</a:t>
            </a:r>
            <a:endParaRPr kumimoji="1" lang="zh-TW" altLang="en-US" dirty="0">
              <a:solidFill>
                <a:srgbClr val="FFFF00"/>
              </a:solidFill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8" name="Rectangle 44"/>
          <p:cNvSpPr>
            <a:spLocks noChangeArrowheads="1"/>
          </p:cNvSpPr>
          <p:nvPr/>
        </p:nvSpPr>
        <p:spPr bwMode="auto">
          <a:xfrm>
            <a:off x="1403649" y="395372"/>
            <a:ext cx="3013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90"/>
            <a:r>
              <a:rPr kumimoji="1" lang="zh-TW" altLang="zh-TW" sz="2400" dirty="0">
                <a:solidFill>
                  <a:srgbClr val="FFFF00"/>
                </a:solidFill>
                <a:latin typeface="Wingdings" pitchFamily="2" charset="2"/>
                <a:ea typeface="新細明體" pitchFamily="18" charset="-120"/>
                <a:cs typeface="新細明體" pitchFamily="18" charset="-120"/>
              </a:rPr>
              <a:t>à</a:t>
            </a:r>
            <a:endParaRPr kumimoji="1" lang="zh-TW" altLang="zh-TW" dirty="0">
              <a:solidFill>
                <a:srgbClr val="FFFF00"/>
              </a:solidFill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1835697" y="395372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90"/>
            <a:r>
              <a:rPr kumimoji="1"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深耕基層</a:t>
            </a:r>
            <a:endParaRPr kumimoji="1" lang="zh-TW" altLang="en-US" dirty="0">
              <a:solidFill>
                <a:srgbClr val="FFFF00"/>
              </a:solidFill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3203847" y="361231"/>
            <a:ext cx="17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90"/>
            <a:r>
              <a:rPr kumimoji="1" lang="zh-TW" altLang="zh-TW" sz="2400" dirty="0">
                <a:solidFill>
                  <a:srgbClr val="FFFF00"/>
                </a:solidFill>
                <a:latin typeface="Arial"/>
                <a:ea typeface="標楷體" pitchFamily="65" charset="-120"/>
                <a:cs typeface="新細明體" pitchFamily="18" charset="-120"/>
              </a:rPr>
              <a:t>–</a:t>
            </a:r>
            <a:endParaRPr kumimoji="1" lang="zh-TW" altLang="zh-TW" dirty="0">
              <a:solidFill>
                <a:srgbClr val="FFFF00"/>
              </a:solidFill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1" name="Rectangle 47"/>
          <p:cNvSpPr>
            <a:spLocks noChangeArrowheads="1"/>
          </p:cNvSpPr>
          <p:nvPr/>
        </p:nvSpPr>
        <p:spPr bwMode="auto">
          <a:xfrm>
            <a:off x="3491880" y="395372"/>
            <a:ext cx="2462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90"/>
            <a:r>
              <a:rPr kumimoji="1"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應變指揮系統整備</a:t>
            </a:r>
            <a:endParaRPr kumimoji="1" lang="zh-TW" altLang="en-US" dirty="0">
              <a:solidFill>
                <a:srgbClr val="FFFF00"/>
              </a:solidFill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2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資料庫圖表 46"/>
          <p:cNvGraphicFramePr/>
          <p:nvPr>
            <p:extLst>
              <p:ext uri="{D42A27DB-BD31-4B8C-83A1-F6EECF244321}">
                <p14:modId xmlns:p14="http://schemas.microsoft.com/office/powerpoint/2010/main" val="2023892977"/>
              </p:ext>
            </p:extLst>
          </p:nvPr>
        </p:nvGraphicFramePr>
        <p:xfrm>
          <a:off x="611560" y="2055342"/>
          <a:ext cx="8013328" cy="4561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7522" name="AutoShape 2"/>
          <p:cNvSpPr>
            <a:spLocks noChangeAspect="1" noChangeArrowheads="1" noTextEdit="1"/>
          </p:cNvSpPr>
          <p:nvPr/>
        </p:nvSpPr>
        <p:spPr bwMode="auto">
          <a:xfrm>
            <a:off x="0" y="0"/>
            <a:ext cx="9040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31510"/>
            <a:ext cx="2304256" cy="154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334" y="803518"/>
            <a:ext cx="2858155" cy="154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198090" y="548680"/>
            <a:ext cx="3077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防救災資源、資訊整備</a:t>
            </a:r>
          </a:p>
        </p:txBody>
      </p:sp>
      <p:grpSp>
        <p:nvGrpSpPr>
          <p:cNvPr id="107532" name="Group 12"/>
          <p:cNvGrpSpPr>
            <a:grpSpLocks/>
          </p:cNvGrpSpPr>
          <p:nvPr/>
        </p:nvGrpSpPr>
        <p:grpSpPr bwMode="auto">
          <a:xfrm>
            <a:off x="107504" y="2564904"/>
            <a:ext cx="8809038" cy="3487738"/>
            <a:chOff x="116" y="2123"/>
            <a:chExt cx="5549" cy="2197"/>
          </a:xfrm>
        </p:grpSpPr>
        <p:pic>
          <p:nvPicPr>
            <p:cNvPr id="107534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" y="3176"/>
              <a:ext cx="1721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5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" y="2123"/>
              <a:ext cx="136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6" name="Picture 1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" y="3231"/>
              <a:ext cx="1357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7" name="Picture 1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" y="2190"/>
              <a:ext cx="1406" cy="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1520" y="1109058"/>
            <a:ext cx="8640960" cy="563231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1252388" indent="-1252388" algn="just"/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第  </a:t>
            </a:r>
            <a:r>
              <a:rPr lang="en-US" altLang="zh-TW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7  </a:t>
            </a:r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條  </a:t>
            </a:r>
            <a:r>
              <a:rPr lang="en-US" altLang="zh-TW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…</a:t>
            </a:r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為執行中央災害防救會報核定之災害防救政策，推動重大災害防救任務與措施，行政院設中央災害防救委員會，置主任委員一人，由行政院副院長兼任，並設</a:t>
            </a:r>
            <a:r>
              <a:rPr lang="zh-TW" altLang="en-US" sz="2400" b="1" dirty="0">
                <a:solidFill>
                  <a:srgbClr val="C00000"/>
                </a:solidFill>
                <a:latin typeface="+mn-lt"/>
                <a:ea typeface="標楷體" pitchFamily="65" charset="-120"/>
              </a:rPr>
              <a:t>行政院災害防救辦公室</a:t>
            </a:r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，置專職人員，處理有關業務；其組織由行政院定之。</a:t>
            </a:r>
            <a:endParaRPr lang="en-US" altLang="zh-TW" sz="2400" b="1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  <a:p>
            <a:pPr marL="1252388" indent="-1252388"/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第  </a:t>
            </a:r>
            <a:r>
              <a:rPr lang="en-US" altLang="zh-TW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9  </a:t>
            </a:r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條  </a:t>
            </a:r>
            <a:r>
              <a:rPr lang="zh-TW" altLang="en-US" sz="2400" b="1" dirty="0">
                <a:solidFill>
                  <a:srgbClr val="C00000"/>
                </a:solidFill>
                <a:latin typeface="+mn-lt"/>
                <a:ea typeface="標楷體" pitchFamily="65" charset="-120"/>
              </a:rPr>
              <a:t>直轄市、縣（市）災害防救辦公室</a:t>
            </a:r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執行直轄市、縣（市）災害防救會報事務；其組織由直轄市、縣（市）政府定之。</a:t>
            </a:r>
          </a:p>
          <a:p>
            <a:pPr marL="1252388" indent="-1252388"/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第 </a:t>
            </a:r>
            <a:r>
              <a:rPr lang="en-US" altLang="zh-TW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11 </a:t>
            </a:r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條  </a:t>
            </a:r>
            <a:r>
              <a:rPr lang="zh-TW" altLang="en-US" sz="2400" b="1" dirty="0">
                <a:solidFill>
                  <a:srgbClr val="C00000"/>
                </a:solidFill>
                <a:latin typeface="+mn-lt"/>
                <a:ea typeface="標楷體" pitchFamily="65" charset="-120"/>
              </a:rPr>
              <a:t>鄉（鎮、市）災害防救辦公室</a:t>
            </a:r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執行鄉（鎮、市）災害防救會報事務；其組織由鄉（鎮、市）公所定之。</a:t>
            </a:r>
          </a:p>
          <a:p>
            <a:pPr marL="1252388" indent="-1252388"/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                區得比照前條及前二項規定，成立災害防救會報及災害防救辦公室。</a:t>
            </a:r>
            <a:endParaRPr lang="en-US" altLang="zh-TW" sz="2400" b="1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  <a:p>
            <a:pPr marL="1252388" indent="-1252388"/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第 </a:t>
            </a:r>
            <a:r>
              <a:rPr lang="en-US" altLang="zh-TW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26 </a:t>
            </a:r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條  各級政府及相關公共事業應置專職人員，</a:t>
            </a:r>
            <a:r>
              <a:rPr lang="zh-TW" altLang="en-US" sz="2400" b="1" u="sng" dirty="0">
                <a:solidFill>
                  <a:srgbClr val="C00000"/>
                </a:solidFill>
                <a:latin typeface="+mn-lt"/>
                <a:ea typeface="標楷體" pitchFamily="65" charset="-120"/>
              </a:rPr>
              <a:t>鄉（鎮、市、區）公所於未置專職人員前，得置兼職人員，執行災害預防各項工作。</a:t>
            </a:r>
            <a:r>
              <a:rPr lang="zh-TW" altLang="en-US" sz="2400" b="1" dirty="0">
                <a:solidFill>
                  <a:srgbClr val="000000"/>
                </a:solidFill>
                <a:latin typeface="+mn-lt"/>
                <a:ea typeface="標楷體" pitchFamily="65" charset="-120"/>
              </a:rPr>
              <a:t> </a:t>
            </a:r>
          </a:p>
        </p:txBody>
      </p:sp>
      <p:sp>
        <p:nvSpPr>
          <p:cNvPr id="5" name="矩形 4"/>
          <p:cNvSpPr/>
          <p:nvPr/>
        </p:nvSpPr>
        <p:spPr>
          <a:xfrm>
            <a:off x="142731" y="476677"/>
            <a:ext cx="1620934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專職人員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2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57" name="AutoShape 13"/>
          <p:cNvSpPr>
            <a:spLocks noChangeArrowheads="1"/>
          </p:cNvSpPr>
          <p:nvPr/>
        </p:nvSpPr>
        <p:spPr bwMode="auto">
          <a:xfrm>
            <a:off x="152400" y="2109652"/>
            <a:ext cx="7086600" cy="198083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06410"/>
            <a:ext cx="5648186" cy="64632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spcBef>
                <a:spcPts val="600"/>
              </a:spcBef>
            </a:pPr>
            <a:r>
              <a:rPr lang="zh-TW" altLang="en-US" sz="3600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災害防救計畫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1"/>
            <a:ext cx="7620000" cy="53435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第一章  總則 </a:t>
            </a:r>
          </a:p>
          <a:p>
            <a:pPr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第二章  災害防救組織</a:t>
            </a:r>
          </a:p>
          <a:p>
            <a:pPr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4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第三章  災害防救計畫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zh-TW" altLang="en-US" sz="2400" b="1" dirty="0">
                <a:solidFill>
                  <a:srgbClr val="267620"/>
                </a:solidFill>
                <a:latin typeface="標楷體" pitchFamily="65" charset="-120"/>
                <a:ea typeface="標楷體" pitchFamily="65" charset="-120"/>
              </a:rPr>
              <a:t>災害防救基本計畫之擬訂及檢討</a:t>
            </a:r>
            <a:r>
              <a:rPr lang="zh-TW" altLang="en-US" sz="2000" b="1" dirty="0">
                <a:solidFill>
                  <a:srgbClr val="267620"/>
                </a:solidFill>
                <a:latin typeface="標楷體" pitchFamily="65" charset="-120"/>
                <a:ea typeface="標楷體" pitchFamily="65" charset="-120"/>
              </a:rPr>
              <a:t>（第十七條）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zh-TW" altLang="en-US" sz="2400" b="1" dirty="0">
                <a:solidFill>
                  <a:srgbClr val="267620"/>
                </a:solidFill>
                <a:latin typeface="標楷體" pitchFamily="65" charset="-120"/>
                <a:ea typeface="標楷體" pitchFamily="65" charset="-120"/>
              </a:rPr>
              <a:t>災害防救基本計畫之內容</a:t>
            </a:r>
            <a:r>
              <a:rPr lang="zh-TW" altLang="en-US" sz="2000" b="1" dirty="0">
                <a:solidFill>
                  <a:srgbClr val="267620"/>
                </a:solidFill>
                <a:latin typeface="標楷體" pitchFamily="65" charset="-120"/>
                <a:ea typeface="標楷體" pitchFamily="65" charset="-120"/>
              </a:rPr>
              <a:t>（第十八條）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zh-TW" altLang="en-US" sz="2400" b="1" dirty="0">
                <a:solidFill>
                  <a:srgbClr val="267620"/>
                </a:solidFill>
                <a:latin typeface="標楷體" pitchFamily="65" charset="-120"/>
                <a:ea typeface="標楷體" pitchFamily="65" charset="-120"/>
              </a:rPr>
              <a:t>公共事業災害防救業務計畫之擬訂</a:t>
            </a:r>
            <a:r>
              <a:rPr lang="zh-TW" altLang="en-US" sz="2000" b="1" dirty="0">
                <a:solidFill>
                  <a:srgbClr val="267620"/>
                </a:solidFill>
                <a:latin typeface="標楷體" pitchFamily="65" charset="-120"/>
                <a:ea typeface="標楷體" pitchFamily="65" charset="-120"/>
              </a:rPr>
              <a:t>（第十九條）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zh-TW" altLang="en-US" sz="2400" b="1" dirty="0">
                <a:solidFill>
                  <a:srgbClr val="267620"/>
                </a:solidFill>
                <a:latin typeface="標楷體" pitchFamily="65" charset="-120"/>
                <a:ea typeface="標楷體" pitchFamily="65" charset="-120"/>
              </a:rPr>
              <a:t>各地區災害防救業務計畫之擬定</a:t>
            </a:r>
            <a:r>
              <a:rPr lang="zh-TW" altLang="en-US" sz="2000" b="1" dirty="0">
                <a:solidFill>
                  <a:srgbClr val="267620"/>
                </a:solidFill>
                <a:latin typeface="標楷體" pitchFamily="65" charset="-120"/>
                <a:ea typeface="標楷體" pitchFamily="65" charset="-120"/>
              </a:rPr>
              <a:t>（第二十條）</a:t>
            </a:r>
          </a:p>
          <a:p>
            <a:pPr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第四章  災害預防</a:t>
            </a:r>
          </a:p>
          <a:p>
            <a:pPr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第五章  災害應變措施 </a:t>
            </a:r>
          </a:p>
          <a:p>
            <a:pPr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第六章  災後復原重建</a:t>
            </a:r>
          </a:p>
          <a:p>
            <a:pPr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第七章  罰則</a:t>
            </a:r>
          </a:p>
          <a:p>
            <a:pPr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第八章  附則   </a:t>
            </a:r>
          </a:p>
        </p:txBody>
      </p:sp>
      <p:grpSp>
        <p:nvGrpSpPr>
          <p:cNvPr id="441362" name="Group 18"/>
          <p:cNvGrpSpPr>
            <a:grpSpLocks noChangeAspect="1"/>
          </p:cNvGrpSpPr>
          <p:nvPr/>
        </p:nvGrpSpPr>
        <p:grpSpPr bwMode="auto">
          <a:xfrm>
            <a:off x="6019801" y="3417888"/>
            <a:ext cx="3018692" cy="3516312"/>
            <a:chOff x="2362" y="3540"/>
            <a:chExt cx="3815" cy="4194"/>
          </a:xfrm>
        </p:grpSpPr>
        <p:sp>
          <p:nvSpPr>
            <p:cNvPr id="441363" name="AutoShape 19"/>
            <p:cNvSpPr>
              <a:spLocks noChangeAspect="1" noChangeArrowheads="1"/>
            </p:cNvSpPr>
            <p:nvPr/>
          </p:nvSpPr>
          <p:spPr bwMode="auto">
            <a:xfrm>
              <a:off x="2362" y="3540"/>
              <a:ext cx="3815" cy="4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441364" name="Picture 20" descr="下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" y="5155"/>
              <a:ext cx="3815" cy="2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1365" name="Picture 21" descr="中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" y="4762"/>
              <a:ext cx="2866" cy="1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1366" name="Picture 22" descr="上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3540"/>
              <a:ext cx="2126" cy="2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9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49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325825"/>
              </p:ext>
            </p:extLst>
          </p:nvPr>
        </p:nvGraphicFramePr>
        <p:xfrm>
          <a:off x="609600" y="1334984"/>
          <a:ext cx="7772400" cy="497433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219200"/>
                <a:gridCol w="3581400"/>
                <a:gridCol w="2971800"/>
              </a:tblGrid>
              <a:tr h="358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計畫名稱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主   要   內   容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訂   定   單   位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/>
                </a:tc>
              </a:tr>
              <a:tr h="13471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災害防救</a:t>
                      </a: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基本計畫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</a:schemeClr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整體性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之長期災害防救計畫</a:t>
                      </a:r>
                    </a:p>
                    <a:p>
                      <a:pPr marL="288925" marR="0" lvl="0" indent="-288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</a:schemeClr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災害防救業務計畫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及</a:t>
                      </a: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地區災害防救計畫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之重點事項</a:t>
                      </a:r>
                    </a:p>
                    <a:p>
                      <a:pPr marL="288925" marR="0" lvl="0" indent="-288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</a:schemeClr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其他中央災害防救會報認為必要之事項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762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擬定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：中央災害防救委員會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核定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：中央災害防救會報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762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/>
                </a:tc>
              </a:tr>
              <a:tr h="121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災害防救</a:t>
                      </a: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業務計畫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</a:schemeClr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關於所主管事務或業務應採行之災害防救事項</a:t>
                      </a:r>
                    </a:p>
                    <a:p>
                      <a:pPr marL="288925" marR="0" lvl="0" indent="-288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</a:schemeClr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關於所掌事務或業務之</a:t>
                      </a: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地區災害防救計畫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訂定基準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762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擬定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：中央災害防救業務主管機關、指定公共事業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核定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：中央災害防救會報、中央目的事業主管機關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762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/>
                </a:tc>
              </a:tr>
              <a:tr h="16991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地區</a:t>
                      </a: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災害防救</a:t>
                      </a: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計畫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該</a:t>
                      </a: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地區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有關防災措施、災害預防、情報蒐集傳達、預警、災害應變復舊對策等計畫及防救設施、設備、物資、基金之整備調度、分配、輸送、通訊等相關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計畫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762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擬定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：直轄市、縣</a:t>
                      </a:r>
                      <a:r>
                        <a:rPr kumimoji="1" lang="en-US" altLang="zh-TW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市</a:t>
                      </a:r>
                      <a:r>
                        <a:rPr kumimoji="1" lang="en-US" altLang="zh-TW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災害防救會報執行單位、鄉</a:t>
                      </a:r>
                      <a:r>
                        <a:rPr kumimoji="1" lang="en-US" altLang="zh-TW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鄉、市</a:t>
                      </a:r>
                      <a:r>
                        <a:rPr kumimoji="1" lang="en-US" altLang="zh-TW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公所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核定</a:t>
                      </a:r>
                      <a:r>
                        <a:rPr kumimoji="1" lang="zh-TW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762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：各級地方災害防救會報，並報所屬上級災害防救會報備查。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762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4846" name="Text Box 30"/>
          <p:cNvSpPr txBox="1">
            <a:spLocks noChangeArrowheads="1"/>
          </p:cNvSpPr>
          <p:nvPr/>
        </p:nvSpPr>
        <p:spPr bwMode="auto">
          <a:xfrm>
            <a:off x="146601" y="404670"/>
            <a:ext cx="3467594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  <a:lvl2pPr>
              <a:defRPr sz="4400" b="1">
                <a:solidFill>
                  <a:srgbClr val="FFFFFF"/>
                </a:solidFill>
              </a:defRPr>
            </a:lvl2pPr>
            <a:lvl3pPr>
              <a:defRPr sz="4400" b="1">
                <a:solidFill>
                  <a:srgbClr val="FFFFFF"/>
                </a:solidFill>
              </a:defRPr>
            </a:lvl3pPr>
            <a:lvl4pPr>
              <a:defRPr sz="4400" b="1">
                <a:solidFill>
                  <a:srgbClr val="FFFFFF"/>
                </a:solidFill>
              </a:defRPr>
            </a:lvl4pPr>
            <a:lvl5pPr>
              <a:defRPr sz="4400" b="1">
                <a:solidFill>
                  <a:srgbClr val="FFFFFF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9pPr>
          </a:lstStyle>
          <a:p>
            <a:r>
              <a:rPr lang="zh-TW" altLang="en-US" sz="3200" dirty="0"/>
              <a:t>各類災害防救計畫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1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8" y="476677"/>
            <a:ext cx="3474006" cy="52321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2800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災害防救計畫的擬定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96752"/>
            <a:ext cx="5963470" cy="52321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TW" sz="2800" b="1" kern="1200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lang="zh-TW" altLang="en-US" sz="2800" b="1" kern="1200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研擬與執行災害防救計畫之示意圖 </a:t>
            </a:r>
          </a:p>
        </p:txBody>
      </p:sp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4" y="1830041"/>
            <a:ext cx="7654450" cy="433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5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1331541" y="1279873"/>
            <a:ext cx="3529012" cy="400050"/>
            <a:chOff x="703" y="173"/>
            <a:chExt cx="2223" cy="252"/>
          </a:xfrm>
        </p:grpSpPr>
        <p:sp>
          <p:nvSpPr>
            <p:cNvPr id="29768" name="AutoShape 57"/>
            <p:cNvSpPr>
              <a:spLocks noChangeArrowheads="1"/>
            </p:cNvSpPr>
            <p:nvPr/>
          </p:nvSpPr>
          <p:spPr bwMode="auto">
            <a:xfrm>
              <a:off x="703" y="191"/>
              <a:ext cx="2223" cy="226"/>
            </a:xfrm>
            <a:prstGeom prst="roundRect">
              <a:avLst>
                <a:gd name="adj" fmla="val 5273"/>
              </a:avLst>
            </a:prstGeom>
            <a:solidFill>
              <a:srgbClr val="CC3300">
                <a:alpha val="5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69" name="Text Box 3"/>
            <p:cNvSpPr txBox="1">
              <a:spLocks noChangeArrowheads="1"/>
            </p:cNvSpPr>
            <p:nvPr/>
          </p:nvSpPr>
          <p:spPr bwMode="auto">
            <a:xfrm>
              <a:off x="703" y="173"/>
              <a:ext cx="2222" cy="25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7A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 b="1">
                  <a:solidFill>
                    <a:srgbClr val="600000"/>
                  </a:solidFill>
                  <a:latin typeface="標楷體" pitchFamily="65" charset="-120"/>
                  <a:ea typeface="標楷體" pitchFamily="65" charset="-120"/>
                </a:rPr>
                <a:t>不同災害類型與特性之設定</a:t>
              </a:r>
            </a:p>
          </p:txBody>
        </p:sp>
      </p:grp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1331541" y="1686274"/>
            <a:ext cx="3529012" cy="542925"/>
            <a:chOff x="703" y="429"/>
            <a:chExt cx="2223" cy="342"/>
          </a:xfrm>
        </p:grpSpPr>
        <p:sp>
          <p:nvSpPr>
            <p:cNvPr id="29765" name="AutoShape 58"/>
            <p:cNvSpPr>
              <a:spLocks noChangeArrowheads="1"/>
            </p:cNvSpPr>
            <p:nvPr/>
          </p:nvSpPr>
          <p:spPr bwMode="auto">
            <a:xfrm>
              <a:off x="703" y="535"/>
              <a:ext cx="2223" cy="226"/>
            </a:xfrm>
            <a:prstGeom prst="roundRect">
              <a:avLst>
                <a:gd name="adj" fmla="val 5273"/>
              </a:avLst>
            </a:prstGeom>
            <a:solidFill>
              <a:srgbClr val="FF9900">
                <a:alpha val="4196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66" name="Text Box 5"/>
            <p:cNvSpPr txBox="1">
              <a:spLocks noChangeArrowheads="1"/>
            </p:cNvSpPr>
            <p:nvPr/>
          </p:nvSpPr>
          <p:spPr bwMode="auto">
            <a:xfrm>
              <a:off x="741" y="519"/>
              <a:ext cx="2086" cy="25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7A5C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 b="1">
                  <a:solidFill>
                    <a:srgbClr val="663300"/>
                  </a:solidFill>
                  <a:latin typeface="標楷體" pitchFamily="65" charset="-120"/>
                  <a:ea typeface="標楷體" pitchFamily="65" charset="-120"/>
                </a:rPr>
                <a:t>地區現況分析</a:t>
              </a:r>
            </a:p>
          </p:txBody>
        </p:sp>
        <p:sp>
          <p:nvSpPr>
            <p:cNvPr id="29767" name="Line 6"/>
            <p:cNvSpPr>
              <a:spLocks noChangeShapeType="1"/>
            </p:cNvSpPr>
            <p:nvPr/>
          </p:nvSpPr>
          <p:spPr bwMode="auto">
            <a:xfrm>
              <a:off x="1788" y="429"/>
              <a:ext cx="0" cy="102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1309315" y="2205386"/>
            <a:ext cx="3578225" cy="1177925"/>
            <a:chOff x="689" y="756"/>
            <a:chExt cx="2254" cy="742"/>
          </a:xfrm>
        </p:grpSpPr>
        <p:sp>
          <p:nvSpPr>
            <p:cNvPr id="29762" name="AutoShape 59"/>
            <p:cNvSpPr>
              <a:spLocks noChangeArrowheads="1"/>
            </p:cNvSpPr>
            <p:nvPr/>
          </p:nvSpPr>
          <p:spPr bwMode="auto">
            <a:xfrm>
              <a:off x="703" y="855"/>
              <a:ext cx="2223" cy="643"/>
            </a:xfrm>
            <a:prstGeom prst="roundRect">
              <a:avLst>
                <a:gd name="adj" fmla="val 5273"/>
              </a:avLst>
            </a:prstGeom>
            <a:solidFill>
              <a:srgbClr val="FFCC00">
                <a:alpha val="3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63" name="Text Box 8"/>
            <p:cNvSpPr txBox="1">
              <a:spLocks noChangeArrowheads="1"/>
            </p:cNvSpPr>
            <p:nvPr/>
          </p:nvSpPr>
          <p:spPr bwMode="auto">
            <a:xfrm>
              <a:off x="689" y="878"/>
              <a:ext cx="2254" cy="58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995C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marL="96838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zh-TW" altLang="en-US" sz="2000" b="1" dirty="0">
                  <a:solidFill>
                    <a:srgbClr val="663300"/>
                  </a:solidFill>
                  <a:latin typeface="標楷體" pitchFamily="65" charset="-120"/>
                  <a:ea typeface="標楷體" pitchFamily="65" charset="-120"/>
                </a:rPr>
                <a:t>災情評估、模擬與設定</a:t>
              </a: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1800" b="1" dirty="0">
                  <a:solidFill>
                    <a:srgbClr val="663300"/>
                  </a:solidFill>
                  <a:latin typeface="標楷體" pitchFamily="65" charset="-120"/>
                  <a:ea typeface="標楷體" pitchFamily="65" charset="-120"/>
                </a:rPr>
                <a:t>‧</a:t>
              </a:r>
              <a:r>
                <a:rPr lang="zh-TW" altLang="en-US" sz="1800" b="1" dirty="0">
                  <a:solidFill>
                    <a:srgbClr val="663300"/>
                  </a:solidFill>
                  <a:latin typeface="標楷體" pitchFamily="65" charset="-120"/>
                  <a:ea typeface="標楷體" pitchFamily="65" charset="-120"/>
                </a:rPr>
                <a:t>災害潛勢分析  </a:t>
              </a:r>
              <a:r>
                <a:rPr lang="en-US" altLang="zh-TW" sz="1800" b="1" dirty="0">
                  <a:solidFill>
                    <a:srgbClr val="663300"/>
                  </a:solidFill>
                  <a:latin typeface="標楷體" pitchFamily="65" charset="-120"/>
                  <a:ea typeface="標楷體" pitchFamily="65" charset="-120"/>
                </a:rPr>
                <a:t>‧</a:t>
              </a:r>
              <a:r>
                <a:rPr lang="zh-TW" altLang="en-US" sz="1800" b="1" dirty="0">
                  <a:solidFill>
                    <a:srgbClr val="663300"/>
                  </a:solidFill>
                  <a:latin typeface="標楷體" pitchFamily="65" charset="-120"/>
                  <a:ea typeface="標楷體" pitchFamily="65" charset="-120"/>
                </a:rPr>
                <a:t>危險度評估</a:t>
              </a: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1800" b="1" dirty="0">
                  <a:solidFill>
                    <a:srgbClr val="663300"/>
                  </a:solidFill>
                  <a:latin typeface="標楷體" pitchFamily="65" charset="-120"/>
                  <a:ea typeface="標楷體" pitchFamily="65" charset="-120"/>
                </a:rPr>
                <a:t>‧</a:t>
              </a:r>
              <a:r>
                <a:rPr lang="zh-TW" altLang="en-US" sz="1800" b="1" dirty="0">
                  <a:solidFill>
                    <a:srgbClr val="663300"/>
                  </a:solidFill>
                  <a:latin typeface="標楷體" pitchFamily="65" charset="-120"/>
                  <a:ea typeface="標楷體" pitchFamily="65" charset="-120"/>
                </a:rPr>
                <a:t>災害境況模擬</a:t>
              </a:r>
            </a:p>
          </p:txBody>
        </p:sp>
        <p:sp>
          <p:nvSpPr>
            <p:cNvPr id="29764" name="Line 9"/>
            <p:cNvSpPr>
              <a:spLocks noChangeShapeType="1"/>
            </p:cNvSpPr>
            <p:nvPr/>
          </p:nvSpPr>
          <p:spPr bwMode="auto">
            <a:xfrm>
              <a:off x="1788" y="756"/>
              <a:ext cx="0" cy="102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1331541" y="3383310"/>
            <a:ext cx="3529012" cy="544513"/>
            <a:chOff x="703" y="1498"/>
            <a:chExt cx="2223" cy="343"/>
          </a:xfrm>
        </p:grpSpPr>
        <p:sp>
          <p:nvSpPr>
            <p:cNvPr id="29759" name="AutoShape 60"/>
            <p:cNvSpPr>
              <a:spLocks noChangeArrowheads="1"/>
            </p:cNvSpPr>
            <p:nvPr/>
          </p:nvSpPr>
          <p:spPr bwMode="auto">
            <a:xfrm>
              <a:off x="703" y="1612"/>
              <a:ext cx="2223" cy="226"/>
            </a:xfrm>
            <a:prstGeom prst="roundRect">
              <a:avLst>
                <a:gd name="adj" fmla="val 5273"/>
              </a:avLst>
            </a:prstGeom>
            <a:solidFill>
              <a:schemeClr val="folHlink">
                <a:alpha val="4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60" name="Text Box 11"/>
            <p:cNvSpPr txBox="1">
              <a:spLocks noChangeArrowheads="1"/>
            </p:cNvSpPr>
            <p:nvPr/>
          </p:nvSpPr>
          <p:spPr bwMode="auto">
            <a:xfrm>
              <a:off x="777" y="1589"/>
              <a:ext cx="2086" cy="25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7A995C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 b="1">
                  <a:solidFill>
                    <a:srgbClr val="003300"/>
                  </a:solidFill>
                  <a:latin typeface="標楷體" pitchFamily="65" charset="-120"/>
                  <a:ea typeface="標楷體" pitchFamily="65" charset="-120"/>
                </a:rPr>
                <a:t>各類災害防救對策之研擬</a:t>
              </a:r>
            </a:p>
          </p:txBody>
        </p:sp>
        <p:sp>
          <p:nvSpPr>
            <p:cNvPr id="29761" name="Line 12"/>
            <p:cNvSpPr>
              <a:spLocks noChangeShapeType="1"/>
            </p:cNvSpPr>
            <p:nvPr/>
          </p:nvSpPr>
          <p:spPr bwMode="auto">
            <a:xfrm>
              <a:off x="1788" y="1498"/>
              <a:ext cx="0" cy="102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80"/>
          <p:cNvGrpSpPr>
            <a:grpSpLocks/>
          </p:cNvGrpSpPr>
          <p:nvPr/>
        </p:nvGrpSpPr>
        <p:grpSpPr bwMode="auto">
          <a:xfrm>
            <a:off x="1331541" y="3937347"/>
            <a:ext cx="3529012" cy="539750"/>
            <a:chOff x="703" y="1847"/>
            <a:chExt cx="2223" cy="340"/>
          </a:xfrm>
        </p:grpSpPr>
        <p:sp>
          <p:nvSpPr>
            <p:cNvPr id="29756" name="AutoShape 61"/>
            <p:cNvSpPr>
              <a:spLocks noChangeArrowheads="1"/>
            </p:cNvSpPr>
            <p:nvPr/>
          </p:nvSpPr>
          <p:spPr bwMode="auto">
            <a:xfrm>
              <a:off x="703" y="1957"/>
              <a:ext cx="2223" cy="226"/>
            </a:xfrm>
            <a:prstGeom prst="roundRect">
              <a:avLst>
                <a:gd name="adj" fmla="val 5273"/>
              </a:avLst>
            </a:prstGeom>
            <a:solidFill>
              <a:srgbClr val="99CCFF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57" name="Text Box 14"/>
            <p:cNvSpPr txBox="1">
              <a:spLocks noChangeArrowheads="1"/>
            </p:cNvSpPr>
            <p:nvPr/>
          </p:nvSpPr>
          <p:spPr bwMode="auto">
            <a:xfrm>
              <a:off x="776" y="1935"/>
              <a:ext cx="2086" cy="25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7A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地區防災計畫之整合研擬</a:t>
              </a:r>
            </a:p>
          </p:txBody>
        </p:sp>
        <p:sp>
          <p:nvSpPr>
            <p:cNvPr id="29758" name="Line 15"/>
            <p:cNvSpPr>
              <a:spLocks noChangeShapeType="1"/>
            </p:cNvSpPr>
            <p:nvPr/>
          </p:nvSpPr>
          <p:spPr bwMode="auto">
            <a:xfrm>
              <a:off x="1788" y="1847"/>
              <a:ext cx="0" cy="102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" name="Group 81"/>
          <p:cNvGrpSpPr>
            <a:grpSpLocks/>
          </p:cNvGrpSpPr>
          <p:nvPr/>
        </p:nvGrpSpPr>
        <p:grpSpPr bwMode="auto">
          <a:xfrm>
            <a:off x="1331541" y="4469159"/>
            <a:ext cx="3529012" cy="527050"/>
            <a:chOff x="703" y="2182"/>
            <a:chExt cx="2223" cy="332"/>
          </a:xfrm>
        </p:grpSpPr>
        <p:sp>
          <p:nvSpPr>
            <p:cNvPr id="29753" name="AutoShape 62"/>
            <p:cNvSpPr>
              <a:spLocks noChangeArrowheads="1"/>
            </p:cNvSpPr>
            <p:nvPr/>
          </p:nvSpPr>
          <p:spPr bwMode="auto">
            <a:xfrm>
              <a:off x="703" y="2286"/>
              <a:ext cx="2223" cy="226"/>
            </a:xfrm>
            <a:prstGeom prst="roundRect">
              <a:avLst>
                <a:gd name="adj" fmla="val 5273"/>
              </a:avLst>
            </a:prstGeom>
            <a:solidFill>
              <a:srgbClr val="0099CC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54" name="Text Box 17"/>
            <p:cNvSpPr txBox="1">
              <a:spLocks noChangeArrowheads="1"/>
            </p:cNvSpPr>
            <p:nvPr/>
          </p:nvSpPr>
          <p:spPr bwMode="auto">
            <a:xfrm>
              <a:off x="776" y="2262"/>
              <a:ext cx="2086" cy="25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3D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優先順序</a:t>
              </a:r>
              <a:r>
                <a:rPr lang="en-US" altLang="zh-TW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/</a:t>
              </a:r>
              <a:r>
                <a:rPr lang="zh-TW" altLang="en-US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年度計畫之訂定</a:t>
              </a:r>
            </a:p>
          </p:txBody>
        </p:sp>
        <p:sp>
          <p:nvSpPr>
            <p:cNvPr id="29755" name="Line 18"/>
            <p:cNvSpPr>
              <a:spLocks noChangeShapeType="1"/>
            </p:cNvSpPr>
            <p:nvPr/>
          </p:nvSpPr>
          <p:spPr bwMode="auto">
            <a:xfrm>
              <a:off x="1788" y="2182"/>
              <a:ext cx="0" cy="102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8" name="Group 83"/>
          <p:cNvGrpSpPr>
            <a:grpSpLocks/>
          </p:cNvGrpSpPr>
          <p:nvPr/>
        </p:nvGrpSpPr>
        <p:grpSpPr bwMode="auto">
          <a:xfrm>
            <a:off x="1331541" y="4985096"/>
            <a:ext cx="3529012" cy="527050"/>
            <a:chOff x="703" y="2507"/>
            <a:chExt cx="2223" cy="332"/>
          </a:xfrm>
        </p:grpSpPr>
        <p:sp>
          <p:nvSpPr>
            <p:cNvPr id="29750" name="AutoShape 63"/>
            <p:cNvSpPr>
              <a:spLocks noChangeArrowheads="1"/>
            </p:cNvSpPr>
            <p:nvPr/>
          </p:nvSpPr>
          <p:spPr bwMode="auto">
            <a:xfrm>
              <a:off x="703" y="2607"/>
              <a:ext cx="2223" cy="226"/>
            </a:xfrm>
            <a:prstGeom prst="roundRect">
              <a:avLst>
                <a:gd name="adj" fmla="val 5273"/>
              </a:avLst>
            </a:prstGeom>
            <a:solidFill>
              <a:srgbClr val="CC99FF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51" name="Text Box 20"/>
            <p:cNvSpPr txBox="1">
              <a:spLocks noChangeArrowheads="1"/>
            </p:cNvSpPr>
            <p:nvPr/>
          </p:nvSpPr>
          <p:spPr bwMode="auto">
            <a:xfrm>
              <a:off x="780" y="2587"/>
              <a:ext cx="2086" cy="25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7A7A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 b="1">
                  <a:solidFill>
                    <a:srgbClr val="4C004C"/>
                  </a:solidFill>
                  <a:latin typeface="標楷體" pitchFamily="65" charset="-120"/>
                  <a:ea typeface="標楷體" pitchFamily="65" charset="-120"/>
                </a:rPr>
                <a:t>推動機制（單位）之研訂</a:t>
              </a:r>
            </a:p>
          </p:txBody>
        </p:sp>
        <p:sp>
          <p:nvSpPr>
            <p:cNvPr id="29752" name="Line 21"/>
            <p:cNvSpPr>
              <a:spLocks noChangeShapeType="1"/>
            </p:cNvSpPr>
            <p:nvPr/>
          </p:nvSpPr>
          <p:spPr bwMode="auto">
            <a:xfrm>
              <a:off x="1788" y="2507"/>
              <a:ext cx="0" cy="102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86"/>
          <p:cNvGrpSpPr>
            <a:grpSpLocks/>
          </p:cNvGrpSpPr>
          <p:nvPr/>
        </p:nvGrpSpPr>
        <p:grpSpPr bwMode="auto">
          <a:xfrm>
            <a:off x="2123703" y="5493101"/>
            <a:ext cx="1871663" cy="1055688"/>
            <a:chOff x="1202" y="2827"/>
            <a:chExt cx="1179" cy="665"/>
          </a:xfrm>
        </p:grpSpPr>
        <p:grpSp>
          <p:nvGrpSpPr>
            <p:cNvPr id="29742" name="Group 84"/>
            <p:cNvGrpSpPr>
              <a:grpSpLocks/>
            </p:cNvGrpSpPr>
            <p:nvPr/>
          </p:nvGrpSpPr>
          <p:grpSpPr bwMode="auto">
            <a:xfrm>
              <a:off x="1202" y="2827"/>
              <a:ext cx="1179" cy="344"/>
              <a:chOff x="1202" y="2827"/>
              <a:chExt cx="1179" cy="344"/>
            </a:xfrm>
          </p:grpSpPr>
          <p:sp>
            <p:nvSpPr>
              <p:cNvPr id="29747" name="AutoShape 64"/>
              <p:cNvSpPr>
                <a:spLocks noChangeArrowheads="1"/>
              </p:cNvSpPr>
              <p:nvPr/>
            </p:nvSpPr>
            <p:spPr bwMode="auto">
              <a:xfrm>
                <a:off x="1202" y="2936"/>
                <a:ext cx="1179" cy="226"/>
              </a:xfrm>
              <a:prstGeom prst="roundRect">
                <a:avLst>
                  <a:gd name="adj" fmla="val 5273"/>
                </a:avLst>
              </a:prstGeom>
              <a:solidFill>
                <a:srgbClr val="CC99FF">
                  <a:alpha val="4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 sz="2000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29748" name="Text Box 24"/>
              <p:cNvSpPr txBox="1">
                <a:spLocks noChangeArrowheads="1"/>
              </p:cNvSpPr>
              <p:nvPr/>
            </p:nvSpPr>
            <p:spPr bwMode="auto">
              <a:xfrm>
                <a:off x="1295" y="2919"/>
                <a:ext cx="1006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algn="ctr" eaLnBrk="1" hangingPunct="1"/>
                <a:r>
                  <a:rPr lang="zh-TW" altLang="en-US" sz="2000" b="1">
                    <a:solidFill>
                      <a:srgbClr val="4C004C"/>
                    </a:solidFill>
                    <a:latin typeface="標楷體" pitchFamily="65" charset="-120"/>
                    <a:ea typeface="標楷體" pitchFamily="65" charset="-120"/>
                  </a:rPr>
                  <a:t>訓練與演習</a:t>
                </a:r>
              </a:p>
            </p:txBody>
          </p:sp>
          <p:sp>
            <p:nvSpPr>
              <p:cNvPr id="29749" name="Line 25"/>
              <p:cNvSpPr>
                <a:spLocks noChangeShapeType="1"/>
              </p:cNvSpPr>
              <p:nvPr/>
            </p:nvSpPr>
            <p:spPr bwMode="auto">
              <a:xfrm>
                <a:off x="1788" y="2827"/>
                <a:ext cx="0" cy="102"/>
              </a:xfrm>
              <a:prstGeom prst="line">
                <a:avLst/>
              </a:prstGeom>
              <a:noFill/>
              <a:ln w="22225">
                <a:solidFill>
                  <a:srgbClr val="3333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9743" name="Group 85"/>
            <p:cNvGrpSpPr>
              <a:grpSpLocks/>
            </p:cNvGrpSpPr>
            <p:nvPr/>
          </p:nvGrpSpPr>
          <p:grpSpPr bwMode="auto">
            <a:xfrm>
              <a:off x="1202" y="3162"/>
              <a:ext cx="1179" cy="330"/>
              <a:chOff x="1202" y="3162"/>
              <a:chExt cx="1179" cy="330"/>
            </a:xfrm>
          </p:grpSpPr>
          <p:sp>
            <p:nvSpPr>
              <p:cNvPr id="29744" name="AutoShape 65"/>
              <p:cNvSpPr>
                <a:spLocks noChangeArrowheads="1"/>
              </p:cNvSpPr>
              <p:nvPr/>
            </p:nvSpPr>
            <p:spPr bwMode="auto">
              <a:xfrm>
                <a:off x="1202" y="3265"/>
                <a:ext cx="1179" cy="226"/>
              </a:xfrm>
              <a:prstGeom prst="roundRect">
                <a:avLst>
                  <a:gd name="adj" fmla="val 5273"/>
                </a:avLst>
              </a:prstGeom>
              <a:solidFill>
                <a:srgbClr val="CC99FF">
                  <a:alpha val="4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 sz="2000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29745" name="Text Box 23"/>
              <p:cNvSpPr txBox="1">
                <a:spLocks noChangeArrowheads="1"/>
              </p:cNvSpPr>
              <p:nvPr/>
            </p:nvSpPr>
            <p:spPr bwMode="auto">
              <a:xfrm>
                <a:off x="1289" y="3240"/>
                <a:ext cx="99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algn="ctr" eaLnBrk="1" hangingPunct="1"/>
                <a:r>
                  <a:rPr lang="zh-TW" altLang="en-US" sz="2000" b="1">
                    <a:solidFill>
                      <a:srgbClr val="4C004C"/>
                    </a:solidFill>
                    <a:latin typeface="標楷體" pitchFamily="65" charset="-120"/>
                    <a:ea typeface="標楷體" pitchFamily="65" charset="-120"/>
                  </a:rPr>
                  <a:t>應用執行</a:t>
                </a:r>
              </a:p>
            </p:txBody>
          </p:sp>
          <p:sp>
            <p:nvSpPr>
              <p:cNvPr id="29746" name="Line 26"/>
              <p:cNvSpPr>
                <a:spLocks noChangeShapeType="1"/>
              </p:cNvSpPr>
              <p:nvPr/>
            </p:nvSpPr>
            <p:spPr bwMode="auto">
              <a:xfrm>
                <a:off x="1788" y="3162"/>
                <a:ext cx="0" cy="102"/>
              </a:xfrm>
              <a:prstGeom prst="line">
                <a:avLst/>
              </a:prstGeom>
              <a:noFill/>
              <a:ln w="22225">
                <a:solidFill>
                  <a:srgbClr val="3333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2" name="Group 79"/>
          <p:cNvGrpSpPr>
            <a:grpSpLocks/>
          </p:cNvGrpSpPr>
          <p:nvPr/>
        </p:nvGrpSpPr>
        <p:grpSpPr bwMode="auto">
          <a:xfrm>
            <a:off x="3203202" y="2932460"/>
            <a:ext cx="5329238" cy="950913"/>
            <a:chOff x="1882" y="1214"/>
            <a:chExt cx="3357" cy="599"/>
          </a:xfrm>
        </p:grpSpPr>
        <p:sp>
          <p:nvSpPr>
            <p:cNvPr id="29739" name="AutoShape 70"/>
            <p:cNvSpPr>
              <a:spLocks noChangeArrowheads="1"/>
            </p:cNvSpPr>
            <p:nvPr/>
          </p:nvSpPr>
          <p:spPr bwMode="auto">
            <a:xfrm>
              <a:off x="3209" y="1214"/>
              <a:ext cx="2030" cy="599"/>
            </a:xfrm>
            <a:prstGeom prst="roundRect">
              <a:avLst>
                <a:gd name="adj" fmla="val 5273"/>
              </a:avLst>
            </a:prstGeom>
            <a:solidFill>
              <a:schemeClr val="folHlink">
                <a:alpha val="4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40" name="Text Box 28"/>
            <p:cNvSpPr txBox="1">
              <a:spLocks noChangeArrowheads="1"/>
            </p:cNvSpPr>
            <p:nvPr/>
          </p:nvSpPr>
          <p:spPr bwMode="auto">
            <a:xfrm>
              <a:off x="3229" y="1235"/>
              <a:ext cx="1996" cy="56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7A995C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10000"/>
                </a:spcBef>
              </a:pPr>
              <a:r>
                <a:rPr lang="en-US" altLang="zh-TW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‧</a:t>
              </a:r>
              <a:r>
                <a:rPr lang="zh-TW" altLang="en-US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參考災害防救基本計畫</a:t>
              </a:r>
            </a:p>
            <a:p>
              <a:pPr eaLnBrk="1" hangingPunct="1">
                <a:lnSpc>
                  <a:spcPct val="80000"/>
                </a:lnSpc>
                <a:spcBef>
                  <a:spcPct val="10000"/>
                </a:spcBef>
              </a:pPr>
              <a:r>
                <a:rPr lang="en-US" altLang="zh-TW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‧</a:t>
              </a:r>
              <a:r>
                <a:rPr lang="zh-TW" altLang="en-US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參考災害防救業務計畫</a:t>
              </a:r>
            </a:p>
            <a:p>
              <a:pPr eaLnBrk="1" hangingPunct="1">
                <a:lnSpc>
                  <a:spcPct val="80000"/>
                </a:lnSpc>
                <a:spcBef>
                  <a:spcPct val="10000"/>
                </a:spcBef>
              </a:pPr>
              <a:r>
                <a:rPr lang="en-US" altLang="zh-TW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‧</a:t>
              </a:r>
              <a:r>
                <a:rPr lang="zh-TW" altLang="en-US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參考國內外相關計畫</a:t>
              </a:r>
            </a:p>
          </p:txBody>
        </p:sp>
        <p:sp>
          <p:nvSpPr>
            <p:cNvPr id="29741" name="Line 29"/>
            <p:cNvSpPr>
              <a:spLocks noChangeShapeType="1"/>
            </p:cNvSpPr>
            <p:nvPr/>
          </p:nvSpPr>
          <p:spPr bwMode="auto">
            <a:xfrm flipH="1">
              <a:off x="1882" y="1550"/>
              <a:ext cx="1316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" name="Group 77"/>
          <p:cNvGrpSpPr>
            <a:grpSpLocks/>
          </p:cNvGrpSpPr>
          <p:nvPr/>
        </p:nvGrpSpPr>
        <p:grpSpPr bwMode="auto">
          <a:xfrm>
            <a:off x="4954216" y="2406998"/>
            <a:ext cx="3060700" cy="400050"/>
            <a:chOff x="2985" y="883"/>
            <a:chExt cx="1928" cy="252"/>
          </a:xfrm>
        </p:grpSpPr>
        <p:sp>
          <p:nvSpPr>
            <p:cNvPr id="29736" name="AutoShape 69"/>
            <p:cNvSpPr>
              <a:spLocks noChangeArrowheads="1"/>
            </p:cNvSpPr>
            <p:nvPr/>
          </p:nvSpPr>
          <p:spPr bwMode="auto">
            <a:xfrm>
              <a:off x="3209" y="905"/>
              <a:ext cx="1704" cy="226"/>
            </a:xfrm>
            <a:prstGeom prst="roundRect">
              <a:avLst>
                <a:gd name="adj" fmla="val 5273"/>
              </a:avLst>
            </a:prstGeom>
            <a:solidFill>
              <a:srgbClr val="FFCC00">
                <a:alpha val="3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37" name="Text Box 31"/>
            <p:cNvSpPr txBox="1">
              <a:spLocks noChangeArrowheads="1"/>
            </p:cNvSpPr>
            <p:nvPr/>
          </p:nvSpPr>
          <p:spPr bwMode="auto">
            <a:xfrm>
              <a:off x="3302" y="883"/>
              <a:ext cx="1542" cy="25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995C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 b="1">
                  <a:solidFill>
                    <a:srgbClr val="663300"/>
                  </a:solidFill>
                  <a:latin typeface="標楷體" pitchFamily="65" charset="-120"/>
                  <a:ea typeface="標楷體" pitchFamily="65" charset="-120"/>
                </a:rPr>
                <a:t>評估、模擬方法開發</a:t>
              </a:r>
            </a:p>
          </p:txBody>
        </p:sp>
        <p:sp>
          <p:nvSpPr>
            <p:cNvPr id="29738" name="Line 32"/>
            <p:cNvSpPr>
              <a:spLocks noChangeShapeType="1"/>
            </p:cNvSpPr>
            <p:nvPr/>
          </p:nvSpPr>
          <p:spPr bwMode="auto">
            <a:xfrm flipH="1">
              <a:off x="2985" y="1009"/>
              <a:ext cx="227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4" name="Group 75"/>
          <p:cNvGrpSpPr>
            <a:grpSpLocks/>
          </p:cNvGrpSpPr>
          <p:nvPr/>
        </p:nvGrpSpPr>
        <p:grpSpPr bwMode="auto">
          <a:xfrm>
            <a:off x="4954216" y="1833910"/>
            <a:ext cx="3060700" cy="400050"/>
            <a:chOff x="2985" y="522"/>
            <a:chExt cx="1928" cy="252"/>
          </a:xfrm>
        </p:grpSpPr>
        <p:sp>
          <p:nvSpPr>
            <p:cNvPr id="29733" name="AutoShape 68"/>
            <p:cNvSpPr>
              <a:spLocks noChangeArrowheads="1"/>
            </p:cNvSpPr>
            <p:nvPr/>
          </p:nvSpPr>
          <p:spPr bwMode="auto">
            <a:xfrm>
              <a:off x="3209" y="535"/>
              <a:ext cx="1704" cy="226"/>
            </a:xfrm>
            <a:prstGeom prst="roundRect">
              <a:avLst>
                <a:gd name="adj" fmla="val 5273"/>
              </a:avLst>
            </a:prstGeom>
            <a:solidFill>
              <a:srgbClr val="FF9900">
                <a:alpha val="4196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34" name="Text Box 34"/>
            <p:cNvSpPr txBox="1">
              <a:spLocks noChangeArrowheads="1"/>
            </p:cNvSpPr>
            <p:nvPr/>
          </p:nvSpPr>
          <p:spPr bwMode="auto">
            <a:xfrm>
              <a:off x="3281" y="522"/>
              <a:ext cx="1542" cy="25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7A5C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 b="1">
                  <a:solidFill>
                    <a:srgbClr val="663300"/>
                  </a:solidFill>
                  <a:latin typeface="標楷體" pitchFamily="65" charset="-120"/>
                  <a:ea typeface="標楷體" pitchFamily="65" charset="-120"/>
                </a:rPr>
                <a:t>輸入地區基本資料</a:t>
              </a:r>
            </a:p>
          </p:txBody>
        </p:sp>
        <p:sp>
          <p:nvSpPr>
            <p:cNvPr id="29735" name="Line 35"/>
            <p:cNvSpPr>
              <a:spLocks noChangeShapeType="1"/>
            </p:cNvSpPr>
            <p:nvPr/>
          </p:nvSpPr>
          <p:spPr bwMode="auto">
            <a:xfrm flipH="1">
              <a:off x="2985" y="651"/>
              <a:ext cx="227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" name="Group 87"/>
          <p:cNvGrpSpPr>
            <a:grpSpLocks/>
          </p:cNvGrpSpPr>
          <p:nvPr/>
        </p:nvGrpSpPr>
        <p:grpSpPr bwMode="auto">
          <a:xfrm>
            <a:off x="4931990" y="3735735"/>
            <a:ext cx="3600450" cy="1619250"/>
            <a:chOff x="2971" y="1720"/>
            <a:chExt cx="2268" cy="1020"/>
          </a:xfrm>
        </p:grpSpPr>
        <p:sp>
          <p:nvSpPr>
            <p:cNvPr id="29724" name="AutoShape 71"/>
            <p:cNvSpPr>
              <a:spLocks noChangeArrowheads="1"/>
            </p:cNvSpPr>
            <p:nvPr/>
          </p:nvSpPr>
          <p:spPr bwMode="auto">
            <a:xfrm>
              <a:off x="3209" y="1947"/>
              <a:ext cx="2030" cy="599"/>
            </a:xfrm>
            <a:prstGeom prst="roundRect">
              <a:avLst>
                <a:gd name="adj" fmla="val 5273"/>
              </a:avLst>
            </a:prstGeom>
            <a:solidFill>
              <a:srgbClr val="99CCFF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25" name="Text Box 37"/>
            <p:cNvSpPr txBox="1">
              <a:spLocks noChangeArrowheads="1"/>
            </p:cNvSpPr>
            <p:nvPr/>
          </p:nvSpPr>
          <p:spPr bwMode="auto">
            <a:xfrm>
              <a:off x="3309" y="1979"/>
              <a:ext cx="1814" cy="52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7A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zh-TW" altLang="en-US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相關單位之溝通整合</a:t>
              </a:r>
              <a:br>
                <a:rPr lang="zh-TW" altLang="en-US" sz="20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</a:br>
              <a:r>
                <a:rPr lang="en-US" altLang="zh-TW" sz="18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lang="zh-TW" altLang="en-US" sz="18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應用科技研發成果</a:t>
              </a:r>
            </a:p>
            <a:p>
              <a:pPr algn="ctr" eaLnBrk="1" hangingPunct="1">
                <a:lnSpc>
                  <a:spcPct val="85000"/>
                </a:lnSpc>
              </a:pPr>
              <a:r>
                <a:rPr lang="zh-TW" altLang="en-US" sz="18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與業務計畫協調</a:t>
              </a:r>
              <a:r>
                <a:rPr lang="en-US" altLang="zh-TW" sz="1800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)</a:t>
              </a:r>
            </a:p>
          </p:txBody>
        </p:sp>
        <p:grpSp>
          <p:nvGrpSpPr>
            <p:cNvPr id="29726" name="Group 66"/>
            <p:cNvGrpSpPr>
              <a:grpSpLocks/>
            </p:cNvGrpSpPr>
            <p:nvPr/>
          </p:nvGrpSpPr>
          <p:grpSpPr bwMode="auto">
            <a:xfrm>
              <a:off x="2971" y="1720"/>
              <a:ext cx="234" cy="1020"/>
              <a:chOff x="2971" y="1720"/>
              <a:chExt cx="234" cy="1020"/>
            </a:xfrm>
          </p:grpSpPr>
          <p:sp>
            <p:nvSpPr>
              <p:cNvPr id="29727" name="Line 38"/>
              <p:cNvSpPr>
                <a:spLocks noChangeShapeType="1"/>
              </p:cNvSpPr>
              <p:nvPr/>
            </p:nvSpPr>
            <p:spPr bwMode="auto">
              <a:xfrm>
                <a:off x="2978" y="1730"/>
                <a:ext cx="91" cy="0"/>
              </a:xfrm>
              <a:prstGeom prst="line">
                <a:avLst/>
              </a:prstGeom>
              <a:noFill/>
              <a:ln w="22225">
                <a:solidFill>
                  <a:srgbClr val="333333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728" name="Line 39"/>
              <p:cNvSpPr>
                <a:spLocks noChangeShapeType="1"/>
              </p:cNvSpPr>
              <p:nvPr/>
            </p:nvSpPr>
            <p:spPr bwMode="auto">
              <a:xfrm>
                <a:off x="2978" y="2075"/>
                <a:ext cx="91" cy="0"/>
              </a:xfrm>
              <a:prstGeom prst="line">
                <a:avLst/>
              </a:prstGeom>
              <a:noFill/>
              <a:ln w="22225">
                <a:solidFill>
                  <a:srgbClr val="333333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729" name="Line 40"/>
              <p:cNvSpPr>
                <a:spLocks noChangeShapeType="1"/>
              </p:cNvSpPr>
              <p:nvPr/>
            </p:nvSpPr>
            <p:spPr bwMode="auto">
              <a:xfrm>
                <a:off x="2971" y="2390"/>
                <a:ext cx="91" cy="0"/>
              </a:xfrm>
              <a:prstGeom prst="line">
                <a:avLst/>
              </a:prstGeom>
              <a:noFill/>
              <a:ln w="22225">
                <a:solidFill>
                  <a:srgbClr val="333333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730" name="Line 41"/>
              <p:cNvSpPr>
                <a:spLocks noChangeShapeType="1"/>
              </p:cNvSpPr>
              <p:nvPr/>
            </p:nvSpPr>
            <p:spPr bwMode="auto">
              <a:xfrm>
                <a:off x="2971" y="2738"/>
                <a:ext cx="91" cy="0"/>
              </a:xfrm>
              <a:prstGeom prst="line">
                <a:avLst/>
              </a:prstGeom>
              <a:noFill/>
              <a:ln w="22225">
                <a:solidFill>
                  <a:srgbClr val="333333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731" name="Line 42"/>
              <p:cNvSpPr>
                <a:spLocks noChangeShapeType="1"/>
              </p:cNvSpPr>
              <p:nvPr/>
            </p:nvSpPr>
            <p:spPr bwMode="auto">
              <a:xfrm>
                <a:off x="3069" y="1720"/>
                <a:ext cx="0" cy="1020"/>
              </a:xfrm>
              <a:prstGeom prst="line">
                <a:avLst/>
              </a:prstGeom>
              <a:noFill/>
              <a:ln w="222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732" name="Line 43"/>
              <p:cNvSpPr>
                <a:spLocks noChangeShapeType="1"/>
              </p:cNvSpPr>
              <p:nvPr/>
            </p:nvSpPr>
            <p:spPr bwMode="auto">
              <a:xfrm>
                <a:off x="3069" y="2247"/>
                <a:ext cx="136" cy="0"/>
              </a:xfrm>
              <a:prstGeom prst="line">
                <a:avLst/>
              </a:prstGeom>
              <a:noFill/>
              <a:ln w="222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7" name="Group 73"/>
          <p:cNvGrpSpPr>
            <a:grpSpLocks/>
          </p:cNvGrpSpPr>
          <p:nvPr/>
        </p:nvGrpSpPr>
        <p:grpSpPr bwMode="auto">
          <a:xfrm>
            <a:off x="4954215" y="1268760"/>
            <a:ext cx="3073400" cy="400050"/>
            <a:chOff x="2985" y="166"/>
            <a:chExt cx="1936" cy="252"/>
          </a:xfrm>
        </p:grpSpPr>
        <p:sp>
          <p:nvSpPr>
            <p:cNvPr id="29721" name="AutoShape 67"/>
            <p:cNvSpPr>
              <a:spLocks noChangeArrowheads="1"/>
            </p:cNvSpPr>
            <p:nvPr/>
          </p:nvSpPr>
          <p:spPr bwMode="auto">
            <a:xfrm>
              <a:off x="3217" y="191"/>
              <a:ext cx="1704" cy="226"/>
            </a:xfrm>
            <a:prstGeom prst="roundRect">
              <a:avLst>
                <a:gd name="adj" fmla="val 5273"/>
              </a:avLst>
            </a:prstGeom>
            <a:solidFill>
              <a:srgbClr val="CC3300">
                <a:alpha val="5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00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9722" name="Text Box 45"/>
            <p:cNvSpPr txBox="1">
              <a:spLocks noChangeArrowheads="1"/>
            </p:cNvSpPr>
            <p:nvPr/>
          </p:nvSpPr>
          <p:spPr bwMode="auto">
            <a:xfrm>
              <a:off x="3267" y="166"/>
              <a:ext cx="1554" cy="25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7A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 b="1">
                  <a:solidFill>
                    <a:srgbClr val="600000"/>
                  </a:solidFill>
                  <a:latin typeface="標楷體" pitchFamily="65" charset="-120"/>
                  <a:ea typeface="標楷體" pitchFamily="65" charset="-120"/>
                </a:rPr>
                <a:t>應用科技研發成果</a:t>
              </a:r>
            </a:p>
          </p:txBody>
        </p:sp>
        <p:sp>
          <p:nvSpPr>
            <p:cNvPr id="29723" name="Line 46"/>
            <p:cNvSpPr>
              <a:spLocks noChangeShapeType="1"/>
            </p:cNvSpPr>
            <p:nvPr/>
          </p:nvSpPr>
          <p:spPr bwMode="auto">
            <a:xfrm flipH="1">
              <a:off x="2985" y="309"/>
              <a:ext cx="227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8" name="Group 89"/>
          <p:cNvGrpSpPr>
            <a:grpSpLocks/>
          </p:cNvGrpSpPr>
          <p:nvPr/>
        </p:nvGrpSpPr>
        <p:grpSpPr bwMode="auto">
          <a:xfrm>
            <a:off x="491778" y="1495774"/>
            <a:ext cx="1631950" cy="4911725"/>
            <a:chOff x="174" y="309"/>
            <a:chExt cx="1028" cy="3094"/>
          </a:xfrm>
        </p:grpSpPr>
        <p:sp>
          <p:nvSpPr>
            <p:cNvPr id="29713" name="Text Box 48"/>
            <p:cNvSpPr txBox="1">
              <a:spLocks noChangeArrowheads="1"/>
            </p:cNvSpPr>
            <p:nvPr/>
          </p:nvSpPr>
          <p:spPr bwMode="auto">
            <a:xfrm>
              <a:off x="174" y="1125"/>
              <a:ext cx="194" cy="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 b="1">
                  <a:solidFill>
                    <a:srgbClr val="333333"/>
                  </a:solidFill>
                  <a:latin typeface="標楷體" pitchFamily="65" charset="-120"/>
                  <a:ea typeface="標楷體" pitchFamily="65" charset="-120"/>
                </a:rPr>
                <a:t>檢討、修正</a:t>
              </a:r>
            </a:p>
          </p:txBody>
        </p:sp>
        <p:sp>
          <p:nvSpPr>
            <p:cNvPr id="29714" name="Line 49"/>
            <p:cNvSpPr>
              <a:spLocks noChangeShapeType="1"/>
            </p:cNvSpPr>
            <p:nvPr/>
          </p:nvSpPr>
          <p:spPr bwMode="auto">
            <a:xfrm flipH="1">
              <a:off x="431" y="3403"/>
              <a:ext cx="771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715" name="Line 50"/>
            <p:cNvSpPr>
              <a:spLocks noChangeShapeType="1"/>
            </p:cNvSpPr>
            <p:nvPr/>
          </p:nvSpPr>
          <p:spPr bwMode="auto">
            <a:xfrm flipV="1">
              <a:off x="431" y="309"/>
              <a:ext cx="0" cy="3094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716" name="Line 51"/>
            <p:cNvSpPr>
              <a:spLocks noChangeShapeType="1"/>
            </p:cNvSpPr>
            <p:nvPr/>
          </p:nvSpPr>
          <p:spPr bwMode="auto">
            <a:xfrm>
              <a:off x="431" y="309"/>
              <a:ext cx="181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717" name="Line 52"/>
            <p:cNvSpPr>
              <a:spLocks noChangeShapeType="1"/>
            </p:cNvSpPr>
            <p:nvPr/>
          </p:nvSpPr>
          <p:spPr bwMode="auto">
            <a:xfrm>
              <a:off x="431" y="637"/>
              <a:ext cx="181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718" name="Line 53"/>
            <p:cNvSpPr>
              <a:spLocks noChangeShapeType="1"/>
            </p:cNvSpPr>
            <p:nvPr/>
          </p:nvSpPr>
          <p:spPr bwMode="auto">
            <a:xfrm>
              <a:off x="431" y="1167"/>
              <a:ext cx="181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719" name="Line 54"/>
            <p:cNvSpPr>
              <a:spLocks noChangeShapeType="1"/>
            </p:cNvSpPr>
            <p:nvPr/>
          </p:nvSpPr>
          <p:spPr bwMode="auto">
            <a:xfrm>
              <a:off x="434" y="1718"/>
              <a:ext cx="181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720" name="Line 55"/>
            <p:cNvSpPr>
              <a:spLocks noChangeShapeType="1"/>
            </p:cNvSpPr>
            <p:nvPr/>
          </p:nvSpPr>
          <p:spPr bwMode="auto">
            <a:xfrm>
              <a:off x="431" y="2069"/>
              <a:ext cx="181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2760" name="Text Box 56"/>
          <p:cNvSpPr txBox="1">
            <a:spLocks noChangeArrowheads="1"/>
          </p:cNvSpPr>
          <p:nvPr/>
        </p:nvSpPr>
        <p:spPr bwMode="auto">
          <a:xfrm>
            <a:off x="150469" y="476677"/>
            <a:ext cx="457046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sz="28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  <a:lvl2pPr>
              <a:defRPr sz="4400" b="1">
                <a:solidFill>
                  <a:srgbClr val="FFFFFF"/>
                </a:solidFill>
              </a:defRPr>
            </a:lvl2pPr>
            <a:lvl3pPr>
              <a:defRPr sz="4400" b="1">
                <a:solidFill>
                  <a:srgbClr val="FFFFFF"/>
                </a:solidFill>
              </a:defRPr>
            </a:lvl3pPr>
            <a:lvl4pPr>
              <a:defRPr sz="4400" b="1">
                <a:solidFill>
                  <a:srgbClr val="FFFFFF"/>
                </a:solidFill>
              </a:defRPr>
            </a:lvl4pPr>
            <a:lvl5pPr>
              <a:defRPr sz="4400" b="1">
                <a:solidFill>
                  <a:srgbClr val="FFFFFF"/>
                </a:solidFill>
              </a:defRPr>
            </a:lvl5pPr>
            <a:lvl6pPr marL="457145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6pPr>
            <a:lvl7pPr marL="91429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7pPr>
            <a:lvl8pPr marL="1371435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8pPr>
            <a:lvl9pPr marL="1828581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9pPr>
          </a:lstStyle>
          <a:p>
            <a:r>
              <a:rPr lang="zh-TW" altLang="en-US" dirty="0"/>
              <a:t>地區災害防救計畫研擬流程</a:t>
            </a: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7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211466" y="1321604"/>
            <a:ext cx="7309992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sz="2800" b="1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altLang="zh-TW" dirty="0" smtClean="0"/>
              <a:t>※</a:t>
            </a:r>
            <a:r>
              <a:rPr lang="zh-TW" altLang="en-US" dirty="0" smtClean="0"/>
              <a:t>地區</a:t>
            </a:r>
            <a:r>
              <a:rPr lang="zh-TW" altLang="en-US" dirty="0"/>
              <a:t>災害防救計畫相關災害對策研擬流程圖</a:t>
            </a:r>
          </a:p>
        </p:txBody>
      </p:sp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149504" y="457513"/>
            <a:ext cx="4204975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sz="2800" b="1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  <a:lvl2pPr>
              <a:defRPr sz="4400" b="1">
                <a:solidFill>
                  <a:srgbClr val="FFFFFF"/>
                </a:solidFill>
              </a:defRPr>
            </a:lvl2pPr>
            <a:lvl3pPr>
              <a:defRPr sz="4400" b="1">
                <a:solidFill>
                  <a:srgbClr val="FFFFFF"/>
                </a:solidFill>
              </a:defRPr>
            </a:lvl3pPr>
            <a:lvl4pPr>
              <a:defRPr sz="4400" b="1">
                <a:solidFill>
                  <a:srgbClr val="FFFFFF"/>
                </a:solidFill>
              </a:defRPr>
            </a:lvl4pPr>
            <a:lvl5pPr>
              <a:defRPr sz="4400" b="1">
                <a:solidFill>
                  <a:srgbClr val="FFFFFF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9pPr>
          </a:lstStyle>
          <a:p>
            <a:r>
              <a:rPr lang="zh-TW" altLang="en-US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各種災害對策之研擬流程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048819" y="2132857"/>
            <a:ext cx="5026025" cy="930275"/>
            <a:chOff x="1299" y="862"/>
            <a:chExt cx="3166" cy="586"/>
          </a:xfrm>
        </p:grpSpPr>
        <p:grpSp>
          <p:nvGrpSpPr>
            <p:cNvPr id="30750" name="Group 29"/>
            <p:cNvGrpSpPr>
              <a:grpSpLocks/>
            </p:cNvGrpSpPr>
            <p:nvPr/>
          </p:nvGrpSpPr>
          <p:grpSpPr bwMode="auto">
            <a:xfrm>
              <a:off x="1317" y="862"/>
              <a:ext cx="3148" cy="586"/>
              <a:chOff x="2971" y="845"/>
              <a:chExt cx="3148" cy="586"/>
            </a:xfrm>
          </p:grpSpPr>
          <p:sp>
            <p:nvSpPr>
              <p:cNvPr id="30752" name="AutoShape 28"/>
              <p:cNvSpPr>
                <a:spLocks noChangeArrowheads="1"/>
              </p:cNvSpPr>
              <p:nvPr/>
            </p:nvSpPr>
            <p:spPr bwMode="auto">
              <a:xfrm>
                <a:off x="2989" y="866"/>
                <a:ext cx="3130" cy="565"/>
              </a:xfrm>
              <a:prstGeom prst="downArrowCallout">
                <a:avLst>
                  <a:gd name="adj1" fmla="val 122492"/>
                  <a:gd name="adj2" fmla="val 101948"/>
                  <a:gd name="adj3" fmla="val 22653"/>
                  <a:gd name="adj4" fmla="val 66667"/>
                </a:avLst>
              </a:prstGeom>
              <a:solidFill>
                <a:srgbClr val="69B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30753" name="AutoShape 17"/>
              <p:cNvSpPr>
                <a:spLocks noChangeArrowheads="1"/>
              </p:cNvSpPr>
              <p:nvPr/>
            </p:nvSpPr>
            <p:spPr bwMode="auto">
              <a:xfrm>
                <a:off x="2971" y="845"/>
                <a:ext cx="3130" cy="565"/>
              </a:xfrm>
              <a:prstGeom prst="downArrowCallout">
                <a:avLst>
                  <a:gd name="adj1" fmla="val 122492"/>
                  <a:gd name="adj2" fmla="val 101948"/>
                  <a:gd name="adj3" fmla="val 22653"/>
                  <a:gd name="adj4" fmla="val 66667"/>
                </a:avLst>
              </a:prstGeom>
              <a:solidFill>
                <a:srgbClr val="AF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sp>
          <p:nvSpPr>
            <p:cNvPr id="30751" name="Text Box 15"/>
            <p:cNvSpPr txBox="1">
              <a:spLocks noChangeArrowheads="1"/>
            </p:cNvSpPr>
            <p:nvPr/>
          </p:nvSpPr>
          <p:spPr bwMode="auto">
            <a:xfrm>
              <a:off x="1299" y="866"/>
              <a:ext cx="3147" cy="29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7A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b="1" dirty="0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縣市潛勢等之分析、災害規模設定</a:t>
              </a:r>
            </a:p>
          </p:txBody>
        </p: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2021831" y="3145682"/>
            <a:ext cx="5040312" cy="511175"/>
            <a:chOff x="1289" y="1423"/>
            <a:chExt cx="3175" cy="322"/>
          </a:xfrm>
        </p:grpSpPr>
        <p:grpSp>
          <p:nvGrpSpPr>
            <p:cNvPr id="30746" name="Group 31"/>
            <p:cNvGrpSpPr>
              <a:grpSpLocks/>
            </p:cNvGrpSpPr>
            <p:nvPr/>
          </p:nvGrpSpPr>
          <p:grpSpPr bwMode="auto">
            <a:xfrm>
              <a:off x="1289" y="1427"/>
              <a:ext cx="3175" cy="318"/>
              <a:chOff x="3780" y="1668"/>
              <a:chExt cx="2240" cy="248"/>
            </a:xfrm>
          </p:grpSpPr>
          <p:sp>
            <p:nvSpPr>
              <p:cNvPr id="30748" name="AutoShape 30"/>
              <p:cNvSpPr>
                <a:spLocks noChangeArrowheads="1"/>
              </p:cNvSpPr>
              <p:nvPr/>
            </p:nvSpPr>
            <p:spPr bwMode="auto">
              <a:xfrm>
                <a:off x="3797" y="1690"/>
                <a:ext cx="2223" cy="226"/>
              </a:xfrm>
              <a:prstGeom prst="roundRect">
                <a:avLst>
                  <a:gd name="adj" fmla="val 5273"/>
                </a:avLst>
              </a:prstGeom>
              <a:solidFill>
                <a:srgbClr val="69B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30749" name="AutoShape 22"/>
              <p:cNvSpPr>
                <a:spLocks noChangeArrowheads="1"/>
              </p:cNvSpPr>
              <p:nvPr/>
            </p:nvSpPr>
            <p:spPr bwMode="auto">
              <a:xfrm>
                <a:off x="3780" y="1668"/>
                <a:ext cx="2223" cy="226"/>
              </a:xfrm>
              <a:prstGeom prst="roundRect">
                <a:avLst>
                  <a:gd name="adj" fmla="val 5273"/>
                </a:avLst>
              </a:prstGeom>
              <a:solidFill>
                <a:srgbClr val="AF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sp>
          <p:nvSpPr>
            <p:cNvPr id="30747" name="Text Box 18"/>
            <p:cNvSpPr txBox="1">
              <a:spLocks noChangeArrowheads="1"/>
            </p:cNvSpPr>
            <p:nvPr/>
          </p:nvSpPr>
          <p:spPr bwMode="auto">
            <a:xfrm>
              <a:off x="1509" y="1423"/>
              <a:ext cx="2812" cy="29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7A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找出較嚴重之地區（鄉鎮市區）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683569" y="3728295"/>
            <a:ext cx="7535863" cy="1450975"/>
            <a:chOff x="446" y="1790"/>
            <a:chExt cx="4747" cy="914"/>
          </a:xfrm>
        </p:grpSpPr>
        <p:grpSp>
          <p:nvGrpSpPr>
            <p:cNvPr id="30732" name="Group 33"/>
            <p:cNvGrpSpPr>
              <a:grpSpLocks/>
            </p:cNvGrpSpPr>
            <p:nvPr/>
          </p:nvGrpSpPr>
          <p:grpSpPr bwMode="auto">
            <a:xfrm>
              <a:off x="1816" y="1790"/>
              <a:ext cx="565" cy="293"/>
              <a:chOff x="2555" y="1776"/>
              <a:chExt cx="565" cy="293"/>
            </a:xfrm>
          </p:grpSpPr>
          <p:sp>
            <p:nvSpPr>
              <p:cNvPr id="30744" name="AutoShape 32"/>
              <p:cNvSpPr>
                <a:spLocks noChangeArrowheads="1"/>
              </p:cNvSpPr>
              <p:nvPr/>
            </p:nvSpPr>
            <p:spPr bwMode="auto">
              <a:xfrm>
                <a:off x="2575" y="1797"/>
                <a:ext cx="545" cy="272"/>
              </a:xfrm>
              <a:prstGeom prst="downArrow">
                <a:avLst>
                  <a:gd name="adj1" fmla="val 52065"/>
                  <a:gd name="adj2" fmla="val 45579"/>
                </a:avLst>
              </a:prstGeom>
              <a:solidFill>
                <a:srgbClr val="69B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30745" name="AutoShape 25"/>
              <p:cNvSpPr>
                <a:spLocks noChangeArrowheads="1"/>
              </p:cNvSpPr>
              <p:nvPr/>
            </p:nvSpPr>
            <p:spPr bwMode="auto">
              <a:xfrm>
                <a:off x="2555" y="1776"/>
                <a:ext cx="545" cy="272"/>
              </a:xfrm>
              <a:prstGeom prst="downArrow">
                <a:avLst>
                  <a:gd name="adj1" fmla="val 52065"/>
                  <a:gd name="adj2" fmla="val 45579"/>
                </a:avLst>
              </a:prstGeom>
              <a:solidFill>
                <a:srgbClr val="AF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grpSp>
          <p:nvGrpSpPr>
            <p:cNvPr id="30733" name="Group 34"/>
            <p:cNvGrpSpPr>
              <a:grpSpLocks/>
            </p:cNvGrpSpPr>
            <p:nvPr/>
          </p:nvGrpSpPr>
          <p:grpSpPr bwMode="auto">
            <a:xfrm>
              <a:off x="3379" y="1790"/>
              <a:ext cx="565" cy="293"/>
              <a:chOff x="2555" y="1776"/>
              <a:chExt cx="565" cy="293"/>
            </a:xfrm>
          </p:grpSpPr>
          <p:sp>
            <p:nvSpPr>
              <p:cNvPr id="30742" name="AutoShape 35"/>
              <p:cNvSpPr>
                <a:spLocks noChangeArrowheads="1"/>
              </p:cNvSpPr>
              <p:nvPr/>
            </p:nvSpPr>
            <p:spPr bwMode="auto">
              <a:xfrm>
                <a:off x="2575" y="1797"/>
                <a:ext cx="545" cy="272"/>
              </a:xfrm>
              <a:prstGeom prst="downArrow">
                <a:avLst>
                  <a:gd name="adj1" fmla="val 52065"/>
                  <a:gd name="adj2" fmla="val 45579"/>
                </a:avLst>
              </a:prstGeom>
              <a:solidFill>
                <a:srgbClr val="69B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30743" name="AutoShape 36"/>
              <p:cNvSpPr>
                <a:spLocks noChangeArrowheads="1"/>
              </p:cNvSpPr>
              <p:nvPr/>
            </p:nvSpPr>
            <p:spPr bwMode="auto">
              <a:xfrm>
                <a:off x="2555" y="1776"/>
                <a:ext cx="545" cy="272"/>
              </a:xfrm>
              <a:prstGeom prst="downArrow">
                <a:avLst>
                  <a:gd name="adj1" fmla="val 52065"/>
                  <a:gd name="adj2" fmla="val 45579"/>
                </a:avLst>
              </a:prstGeom>
              <a:solidFill>
                <a:srgbClr val="AF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grpSp>
          <p:nvGrpSpPr>
            <p:cNvPr id="30734" name="Group 37"/>
            <p:cNvGrpSpPr>
              <a:grpSpLocks/>
            </p:cNvGrpSpPr>
            <p:nvPr/>
          </p:nvGrpSpPr>
          <p:grpSpPr bwMode="auto">
            <a:xfrm>
              <a:off x="446" y="2118"/>
              <a:ext cx="2178" cy="586"/>
              <a:chOff x="2971" y="845"/>
              <a:chExt cx="3148" cy="586"/>
            </a:xfrm>
          </p:grpSpPr>
          <p:sp>
            <p:nvSpPr>
              <p:cNvPr id="30740" name="AutoShape 38"/>
              <p:cNvSpPr>
                <a:spLocks noChangeArrowheads="1"/>
              </p:cNvSpPr>
              <p:nvPr/>
            </p:nvSpPr>
            <p:spPr bwMode="auto">
              <a:xfrm>
                <a:off x="2989" y="866"/>
                <a:ext cx="3130" cy="565"/>
              </a:xfrm>
              <a:prstGeom prst="downArrowCallout">
                <a:avLst>
                  <a:gd name="adj1" fmla="val 122492"/>
                  <a:gd name="adj2" fmla="val 101948"/>
                  <a:gd name="adj3" fmla="val 22653"/>
                  <a:gd name="adj4" fmla="val 66667"/>
                </a:avLst>
              </a:prstGeom>
              <a:solidFill>
                <a:srgbClr val="69B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30741" name="AutoShape 39"/>
              <p:cNvSpPr>
                <a:spLocks noChangeArrowheads="1"/>
              </p:cNvSpPr>
              <p:nvPr/>
            </p:nvSpPr>
            <p:spPr bwMode="auto">
              <a:xfrm>
                <a:off x="2971" y="845"/>
                <a:ext cx="3130" cy="565"/>
              </a:xfrm>
              <a:prstGeom prst="downArrowCallout">
                <a:avLst>
                  <a:gd name="adj1" fmla="val 122492"/>
                  <a:gd name="adj2" fmla="val 101948"/>
                  <a:gd name="adj3" fmla="val 22653"/>
                  <a:gd name="adj4" fmla="val 66667"/>
                </a:avLst>
              </a:prstGeom>
              <a:solidFill>
                <a:srgbClr val="AF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grpSp>
          <p:nvGrpSpPr>
            <p:cNvPr id="30735" name="Group 40"/>
            <p:cNvGrpSpPr>
              <a:grpSpLocks/>
            </p:cNvGrpSpPr>
            <p:nvPr/>
          </p:nvGrpSpPr>
          <p:grpSpPr bwMode="auto">
            <a:xfrm>
              <a:off x="2714" y="2118"/>
              <a:ext cx="2479" cy="586"/>
              <a:chOff x="2971" y="845"/>
              <a:chExt cx="3148" cy="586"/>
            </a:xfrm>
          </p:grpSpPr>
          <p:sp>
            <p:nvSpPr>
              <p:cNvPr id="30738" name="AutoShape 41"/>
              <p:cNvSpPr>
                <a:spLocks noChangeArrowheads="1"/>
              </p:cNvSpPr>
              <p:nvPr/>
            </p:nvSpPr>
            <p:spPr bwMode="auto">
              <a:xfrm>
                <a:off x="2989" y="866"/>
                <a:ext cx="3130" cy="565"/>
              </a:xfrm>
              <a:prstGeom prst="downArrowCallout">
                <a:avLst>
                  <a:gd name="adj1" fmla="val 122492"/>
                  <a:gd name="adj2" fmla="val 101948"/>
                  <a:gd name="adj3" fmla="val 22653"/>
                  <a:gd name="adj4" fmla="val 66667"/>
                </a:avLst>
              </a:prstGeom>
              <a:solidFill>
                <a:srgbClr val="69B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30739" name="AutoShape 42"/>
              <p:cNvSpPr>
                <a:spLocks noChangeArrowheads="1"/>
              </p:cNvSpPr>
              <p:nvPr/>
            </p:nvSpPr>
            <p:spPr bwMode="auto">
              <a:xfrm>
                <a:off x="2971" y="845"/>
                <a:ext cx="3130" cy="565"/>
              </a:xfrm>
              <a:prstGeom prst="downArrowCallout">
                <a:avLst>
                  <a:gd name="adj1" fmla="val 122492"/>
                  <a:gd name="adj2" fmla="val 101948"/>
                  <a:gd name="adj3" fmla="val 22653"/>
                  <a:gd name="adj4" fmla="val 66667"/>
                </a:avLst>
              </a:prstGeom>
              <a:solidFill>
                <a:srgbClr val="AF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sp>
          <p:nvSpPr>
            <p:cNvPr id="30736" name="Text Box 19"/>
            <p:cNvSpPr txBox="1">
              <a:spLocks noChangeArrowheads="1"/>
            </p:cNvSpPr>
            <p:nvPr/>
          </p:nvSpPr>
          <p:spPr bwMode="auto">
            <a:xfrm>
              <a:off x="462" y="2156"/>
              <a:ext cx="2165" cy="29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7A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思考縣市整體對策議題</a:t>
              </a:r>
            </a:p>
          </p:txBody>
        </p:sp>
        <p:sp>
          <p:nvSpPr>
            <p:cNvPr id="30737" name="Text Box 20"/>
            <p:cNvSpPr txBox="1">
              <a:spLocks noChangeArrowheads="1"/>
            </p:cNvSpPr>
            <p:nvPr/>
          </p:nvSpPr>
          <p:spPr bwMode="auto">
            <a:xfrm>
              <a:off x="2796" y="2160"/>
              <a:ext cx="2331" cy="29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7A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思考嚴重地區個別對策方案</a:t>
              </a:r>
            </a:p>
          </p:txBody>
        </p:sp>
      </p:grpSp>
      <p:grpSp>
        <p:nvGrpSpPr>
          <p:cNvPr id="11" name="Group 55"/>
          <p:cNvGrpSpPr>
            <a:grpSpLocks/>
          </p:cNvGrpSpPr>
          <p:nvPr/>
        </p:nvGrpSpPr>
        <p:grpSpPr bwMode="auto">
          <a:xfrm>
            <a:off x="2021831" y="5263406"/>
            <a:ext cx="5040312" cy="504825"/>
            <a:chOff x="1289" y="2934"/>
            <a:chExt cx="3175" cy="318"/>
          </a:xfrm>
        </p:grpSpPr>
        <p:grpSp>
          <p:nvGrpSpPr>
            <p:cNvPr id="30728" name="Group 46"/>
            <p:cNvGrpSpPr>
              <a:grpSpLocks/>
            </p:cNvGrpSpPr>
            <p:nvPr/>
          </p:nvGrpSpPr>
          <p:grpSpPr bwMode="auto">
            <a:xfrm>
              <a:off x="1289" y="2934"/>
              <a:ext cx="3175" cy="318"/>
              <a:chOff x="3780" y="1668"/>
              <a:chExt cx="2240" cy="248"/>
            </a:xfrm>
          </p:grpSpPr>
          <p:sp>
            <p:nvSpPr>
              <p:cNvPr id="30730" name="AutoShape 47"/>
              <p:cNvSpPr>
                <a:spLocks noChangeArrowheads="1"/>
              </p:cNvSpPr>
              <p:nvPr/>
            </p:nvSpPr>
            <p:spPr bwMode="auto">
              <a:xfrm>
                <a:off x="3797" y="1690"/>
                <a:ext cx="2223" cy="226"/>
              </a:xfrm>
              <a:prstGeom prst="roundRect">
                <a:avLst>
                  <a:gd name="adj" fmla="val 5273"/>
                </a:avLst>
              </a:prstGeom>
              <a:solidFill>
                <a:srgbClr val="69B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30731" name="AutoShape 48"/>
              <p:cNvSpPr>
                <a:spLocks noChangeArrowheads="1"/>
              </p:cNvSpPr>
              <p:nvPr/>
            </p:nvSpPr>
            <p:spPr bwMode="auto">
              <a:xfrm>
                <a:off x="3780" y="1668"/>
                <a:ext cx="2223" cy="226"/>
              </a:xfrm>
              <a:prstGeom prst="roundRect">
                <a:avLst>
                  <a:gd name="adj" fmla="val 5273"/>
                </a:avLst>
              </a:prstGeom>
              <a:solidFill>
                <a:srgbClr val="AF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sp>
          <p:nvSpPr>
            <p:cNvPr id="30729" name="Text Box 21"/>
            <p:cNvSpPr txBox="1">
              <a:spLocks noChangeArrowheads="1"/>
            </p:cNvSpPr>
            <p:nvPr/>
          </p:nvSpPr>
          <p:spPr bwMode="auto">
            <a:xfrm>
              <a:off x="2134" y="2938"/>
              <a:ext cx="1558" cy="29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7A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b="1">
                  <a:solidFill>
                    <a:srgbClr val="003366"/>
                  </a:solidFill>
                  <a:latin typeface="標楷體" pitchFamily="65" charset="-120"/>
                  <a:ea typeface="標楷體" pitchFamily="65" charset="-120"/>
                </a:rPr>
                <a:t>彙整整體對策</a:t>
              </a:r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" y="1030297"/>
            <a:ext cx="9133359" cy="513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650488" y="323946"/>
            <a:ext cx="4378099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截至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6/22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日，已有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10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個國家規模超過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7.0</a:t>
            </a:r>
          </a:p>
          <a:p>
            <a:pPr eaLnBrk="1" hangingPunct="1">
              <a:defRPr/>
            </a:pP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                             </a:t>
            </a:r>
            <a:r>
              <a:rPr lang="en-US" altLang="zh-TW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70</a:t>
            </a:r>
            <a:r>
              <a:rPr lang="zh-TW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個國家規模</a:t>
            </a:r>
            <a:r>
              <a:rPr lang="zh-TW" alt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超過</a:t>
            </a:r>
            <a:r>
              <a:rPr lang="en-US" altLang="zh-TW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6.0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</a:rPr>
              <a:t>)</a:t>
            </a:r>
            <a:endParaRPr lang="en-US" altLang="zh-TW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5536" y="332656"/>
            <a:ext cx="3887788" cy="400099"/>
          </a:xfrm>
          <a:prstGeom prst="rect">
            <a:avLst/>
          </a:prstGeom>
          <a:gradFill flip="none" rotWithShape="1">
            <a:gsLst>
              <a:gs pos="0">
                <a:srgbClr val="0000CC">
                  <a:tint val="66000"/>
                  <a:satMod val="160000"/>
                </a:srgbClr>
              </a:gs>
              <a:gs pos="50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9" tIns="45715" rIns="91429" bIns="45715">
            <a:spAutoFit/>
          </a:bodyPr>
          <a:lstStyle/>
          <a:p>
            <a:pPr algn="ctr">
              <a:defRPr/>
            </a:pPr>
            <a:r>
              <a:rPr kumimoji="1" lang="en-US" altLang="zh-TW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2013</a:t>
            </a:r>
            <a:r>
              <a:rPr kumimoji="1" lang="zh-TW" altLang="en-US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國際重大地震災害</a:t>
            </a:r>
            <a:r>
              <a:rPr kumimoji="1" lang="en-US" altLang="zh-TW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(M&gt;6.0)</a:t>
            </a:r>
            <a:endParaRPr kumimoji="1" lang="zh-TW" altLang="en-US" sz="20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9221" name="直線單箭頭接點 4"/>
          <p:cNvCxnSpPr>
            <a:cxnSpLocks noChangeShapeType="1"/>
          </p:cNvCxnSpPr>
          <p:nvPr/>
        </p:nvCxnSpPr>
        <p:spPr bwMode="auto">
          <a:xfrm flipH="1" flipV="1">
            <a:off x="5292080" y="1844824"/>
            <a:ext cx="1440158" cy="171279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2" name="文字方塊 7"/>
          <p:cNvSpPr txBox="1">
            <a:spLocks noChangeArrowheads="1"/>
          </p:cNvSpPr>
          <p:nvPr/>
        </p:nvSpPr>
        <p:spPr bwMode="auto">
          <a:xfrm>
            <a:off x="4104804" y="1412776"/>
            <a:ext cx="2411413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0602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臺灣南投仁愛</a:t>
            </a:r>
          </a:p>
        </p:txBody>
      </p:sp>
      <p:sp>
        <p:nvSpPr>
          <p:cNvPr id="9223" name="圓角矩形 10"/>
          <p:cNvSpPr>
            <a:spLocks noChangeArrowheads="1"/>
          </p:cNvSpPr>
          <p:nvPr/>
        </p:nvSpPr>
        <p:spPr bwMode="auto">
          <a:xfrm>
            <a:off x="-1586" y="5084763"/>
            <a:ext cx="2125315" cy="1080541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5" rIns="91429" bIns="45715"/>
          <a:lstStyle/>
          <a:p>
            <a:endParaRPr kumimoji="1" lang="zh-TW" altLang="en-US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圓角矩形 1"/>
          <p:cNvSpPr/>
          <p:nvPr/>
        </p:nvSpPr>
        <p:spPr bwMode="auto">
          <a:xfrm>
            <a:off x="-1586" y="1781176"/>
            <a:ext cx="2125315" cy="207665"/>
          </a:xfrm>
          <a:prstGeom prst="roundRect">
            <a:avLst/>
          </a:prstGeom>
          <a:noFill/>
          <a:ln w="28575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5" rIns="91429" bIns="45715"/>
          <a:lstStyle/>
          <a:p>
            <a:endParaRPr kumimoji="1" lang="zh-TW" alt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50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332657"/>
            <a:ext cx="8229600" cy="697433"/>
          </a:xfr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r>
              <a:rPr lang="zh-TW" altLang="en-US" kern="1200" dirty="0" smtClean="0">
                <a:latin typeface="微軟正黑體" pitchFamily="34" charset="-120"/>
              </a:rPr>
              <a:t>四、災害防救運作</a:t>
            </a:r>
            <a:endParaRPr lang="zh-TW" altLang="en-US" kern="1200" dirty="0">
              <a:latin typeface="微軟正黑體" pitchFamily="34" charset="-12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628" y="1362546"/>
            <a:ext cx="8351837" cy="473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355557" indent="-355557">
              <a:spcBef>
                <a:spcPct val="30000"/>
              </a:spcBef>
              <a:buNone/>
            </a:pPr>
            <a:r>
              <a:rPr lang="zh-TW" altLang="en-US" b="1" dirty="0" smtClean="0">
                <a:latin typeface="Arial" pitchFamily="34" charset="0"/>
                <a:ea typeface="標楷體" pitchFamily="65" charset="-120"/>
                <a:cs typeface="Arial" pitchFamily="34" charset="0"/>
              </a:rPr>
              <a:t>運作架構與基本概念</a:t>
            </a:r>
          </a:p>
          <a:p>
            <a:pPr marL="355557" indent="-355557">
              <a:spcBef>
                <a:spcPct val="30000"/>
              </a:spcBef>
              <a:buNone/>
            </a:pPr>
            <a:r>
              <a:rPr lang="en-US" altLang="zh-TW" sz="28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1.</a:t>
            </a:r>
            <a:r>
              <a:rPr lang="zh-TW" altLang="en-US" sz="28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中央、縣市、鄉鎮等</a:t>
            </a:r>
            <a:r>
              <a:rPr lang="zh-TW" altLang="en-US" sz="2800" b="1" dirty="0">
                <a:solidFill>
                  <a:srgbClr val="C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三個主要層級</a:t>
            </a:r>
            <a:r>
              <a:rPr lang="zh-TW" altLang="en-US" sz="28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，並輔以</a:t>
            </a:r>
            <a:r>
              <a:rPr lang="zh-TW" altLang="en-US" sz="2800" b="1" dirty="0">
                <a:solidFill>
                  <a:srgbClr val="0066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民間</a:t>
            </a:r>
            <a:r>
              <a:rPr lang="zh-TW" altLang="en-US" sz="28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zh-TW" altLang="en-US" sz="2800" b="1" dirty="0">
                <a:solidFill>
                  <a:srgbClr val="0066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社區</a:t>
            </a:r>
            <a:r>
              <a:rPr lang="zh-TW" altLang="en-US" sz="28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zh-TW" altLang="en-US" sz="2800" b="1" dirty="0">
                <a:solidFill>
                  <a:srgbClr val="0066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民防</a:t>
            </a:r>
            <a:r>
              <a:rPr lang="zh-TW" altLang="en-US" sz="28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、</a:t>
            </a:r>
            <a:r>
              <a:rPr lang="zh-TW" altLang="en-US" sz="2800" b="1" dirty="0">
                <a:solidFill>
                  <a:srgbClr val="0066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國軍支 援</a:t>
            </a:r>
            <a:r>
              <a:rPr lang="zh-TW" altLang="en-US" sz="28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等運作系統。</a:t>
            </a:r>
          </a:p>
          <a:p>
            <a:pPr marL="355557" indent="-355557">
              <a:buNone/>
            </a:pPr>
            <a:r>
              <a:rPr lang="en-US" altLang="zh-TW" sz="28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2.</a:t>
            </a:r>
            <a:r>
              <a:rPr lang="zh-TW" altLang="en-US" sz="28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災害管理工作以</a:t>
            </a:r>
            <a:r>
              <a:rPr lang="zh-TW" altLang="en-US" sz="2800" b="1" dirty="0">
                <a:solidFill>
                  <a:srgbClr val="0066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減災、整備、應變與復原重建</a:t>
            </a:r>
            <a:r>
              <a:rPr lang="zh-TW" altLang="en-US" sz="28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等四大階段來進行各種防救規劃與執行。</a:t>
            </a:r>
            <a:endParaRPr lang="en-US" altLang="zh-TW" sz="2800" b="1" dirty="0">
              <a:solidFill>
                <a:srgbClr val="003366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355557" indent="-355557">
              <a:spcBef>
                <a:spcPct val="30000"/>
              </a:spcBef>
              <a:buNone/>
            </a:pPr>
            <a:r>
              <a:rPr lang="zh-TW" altLang="en-US" b="1" dirty="0" smtClean="0">
                <a:latin typeface="Arial" pitchFamily="34" charset="0"/>
                <a:ea typeface="標楷體" pitchFamily="65" charset="-120"/>
                <a:cs typeface="Arial" pitchFamily="34" charset="0"/>
              </a:rPr>
              <a:t>災害管理週期的防救運作 </a:t>
            </a:r>
          </a:p>
          <a:p>
            <a:pPr marL="626988" lvl="1" indent="-449209">
              <a:buFont typeface="Wingdings" pitchFamily="2" charset="2"/>
              <a:buChar char="u"/>
            </a:pPr>
            <a:r>
              <a:rPr lang="zh-TW" altLang="en-US" b="1" dirty="0" smtClean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平時運作</a:t>
            </a:r>
            <a:r>
              <a:rPr lang="en-US" altLang="zh-TW" sz="24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(</a:t>
            </a:r>
            <a:r>
              <a:rPr lang="zh-TW" altLang="en-US" sz="24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減災、整備</a:t>
            </a:r>
            <a:r>
              <a:rPr lang="en-US" altLang="zh-TW" sz="24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)</a:t>
            </a:r>
            <a:endParaRPr lang="zh-TW" altLang="en-US" sz="2400" b="1" dirty="0">
              <a:solidFill>
                <a:srgbClr val="0000CC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626988" lvl="1" indent="-449209">
              <a:buFont typeface="Wingdings" pitchFamily="2" charset="2"/>
              <a:buChar char="u"/>
            </a:pPr>
            <a:r>
              <a:rPr lang="zh-TW" altLang="en-US" b="1" dirty="0" smtClean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災時運作</a:t>
            </a:r>
            <a:r>
              <a:rPr lang="en-US" altLang="zh-TW" sz="24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(</a:t>
            </a:r>
            <a:r>
              <a:rPr lang="zh-TW" altLang="en-US" sz="24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應變</a:t>
            </a:r>
            <a:r>
              <a:rPr lang="en-US" altLang="zh-TW" sz="24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)</a:t>
            </a:r>
            <a:endParaRPr lang="zh-TW" altLang="en-US" sz="2400" b="1" dirty="0">
              <a:solidFill>
                <a:srgbClr val="0000CC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626988" lvl="1" indent="-449209">
              <a:buFont typeface="Wingdings" pitchFamily="2" charset="2"/>
              <a:buChar char="u"/>
            </a:pPr>
            <a:r>
              <a:rPr lang="zh-TW" altLang="en-US" b="1" dirty="0" smtClean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災後運作</a:t>
            </a:r>
            <a:r>
              <a:rPr lang="en-US" altLang="zh-TW" sz="24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(</a:t>
            </a:r>
            <a:r>
              <a:rPr lang="zh-TW" altLang="en-US" sz="24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復原重建</a:t>
            </a:r>
            <a:r>
              <a:rPr lang="en-US" altLang="zh-TW" sz="24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)</a:t>
            </a:r>
            <a:endParaRPr lang="zh-TW" altLang="en-US" sz="2400" b="1" dirty="0">
              <a:solidFill>
                <a:srgbClr val="0000CC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355557" indent="-355557">
              <a:buNone/>
            </a:pPr>
            <a:r>
              <a:rPr lang="zh-TW" altLang="en-US" sz="2800" dirty="0">
                <a:latin typeface="Arial" pitchFamily="34" charset="0"/>
                <a:ea typeface="標楷體" pitchFamily="65" charset="-120"/>
                <a:cs typeface="Arial" pitchFamily="34" charset="0"/>
              </a:rPr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5" y="1196752"/>
            <a:ext cx="8856983" cy="2952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30000"/>
              </a:spcBef>
              <a:buNone/>
            </a:pPr>
            <a:r>
              <a:rPr lang="zh-TW" altLang="en-US" sz="2800" b="1" dirty="0">
                <a:latin typeface="Arial" pitchFamily="34" charset="0"/>
                <a:ea typeface="標楷體" pitchFamily="65" charset="-120"/>
                <a:cs typeface="Arial" pitchFamily="34" charset="0"/>
              </a:rPr>
              <a:t>就災害管理週期而言，如果災害尚未發生前，主要的防救運作應偏重在執行減災、整備等工作，其重點如下：</a:t>
            </a:r>
            <a:endParaRPr lang="zh-TW" altLang="en-US" b="1" dirty="0" smtClean="0"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449209" indent="-449209">
              <a:buFont typeface="Wingdings" pitchFamily="2" charset="2"/>
              <a:buChar char="u"/>
            </a:pPr>
            <a:r>
              <a:rPr lang="zh-TW" altLang="en-US" sz="2400" b="1" dirty="0">
                <a:solidFill>
                  <a:srgbClr val="C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減災</a:t>
            </a:r>
            <a:r>
              <a:rPr lang="zh-TW" altLang="en-US" sz="2400" b="1" dirty="0">
                <a:solidFill>
                  <a:srgbClr val="0066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：以持續性的行動，進行減低或消除各項災害可能對生命財產造成之風險。</a:t>
            </a:r>
            <a:endParaRPr lang="en-US" altLang="zh-TW" sz="2400" b="1" dirty="0">
              <a:solidFill>
                <a:srgbClr val="0066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449209" indent="-449209">
              <a:buFont typeface="Wingdings" pitchFamily="2" charset="2"/>
              <a:buChar char="u"/>
            </a:pPr>
            <a:r>
              <a:rPr lang="zh-TW" altLang="en-US" sz="2400" b="1" dirty="0">
                <a:solidFill>
                  <a:srgbClr val="C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整備</a:t>
            </a:r>
            <a:r>
              <a:rPr lang="zh-TW" altLang="en-US" sz="2400" b="1" dirty="0">
                <a:solidFill>
                  <a:srgbClr val="0066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：對可能引發災害的因素進行偵測，並培養、強化危機處理的能力與能量，以有效因應災害所引致的各種緊急狀況，進行合適的處置。</a:t>
            </a:r>
          </a:p>
        </p:txBody>
      </p:sp>
      <p:sp>
        <p:nvSpPr>
          <p:cNvPr id="2" name="矩形 1"/>
          <p:cNvSpPr/>
          <p:nvPr/>
        </p:nvSpPr>
        <p:spPr>
          <a:xfrm>
            <a:off x="107504" y="467967"/>
            <a:ext cx="2236487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平時的運作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3"/>
            <a:ext cx="2592991" cy="347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775235" y="4292426"/>
            <a:ext cx="677086" cy="216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600" b="1" dirty="0">
                <a:solidFill>
                  <a:srgbClr val="8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避難收容場所規劃</a:t>
            </a:r>
          </a:p>
          <a:p>
            <a:pPr eaLnBrk="1" hangingPunct="1"/>
            <a:r>
              <a:rPr lang="zh-TW" altLang="en-US" sz="1600" b="1" dirty="0">
                <a:solidFill>
                  <a:srgbClr val="80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安全為先決條件！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2051721" y="4711700"/>
            <a:ext cx="1944216" cy="1021545"/>
          </a:xfrm>
          <a:prstGeom prst="roundRect">
            <a:avLst>
              <a:gd name="adj" fmla="val 16667"/>
            </a:avLst>
          </a:prstGeom>
          <a:solidFill>
            <a:srgbClr val="99CC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zh-TW" altLang="en-US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納莉颱風期間</a:t>
            </a:r>
          </a:p>
          <a:p>
            <a:pPr algn="ctr"/>
            <a:r>
              <a:rPr lang="zh-TW" altLang="en-US" b="1" dirty="0" smtClean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臺北市</a:t>
            </a:r>
            <a:r>
              <a:rPr lang="zh-TW" altLang="en-US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淹水災情</a:t>
            </a:r>
          </a:p>
          <a:p>
            <a:pPr algn="ctr"/>
            <a:r>
              <a:rPr lang="zh-TW" altLang="en-US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與避難地點檢討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http://www.nownews.com/newspic/1602/i1602477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5888"/>
            <a:ext cx="3894137" cy="292100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1791842" y="3067027"/>
            <a:ext cx="1210566" cy="4000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pPr algn="ctr" eaLnBrk="0" hangingPunct="0"/>
            <a:r>
              <a:rPr lang="zh-TW" altLang="en-US" sz="20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高雄大學</a:t>
            </a:r>
          </a:p>
        </p:txBody>
      </p:sp>
      <p:pic>
        <p:nvPicPr>
          <p:cNvPr id="67588" name="Picture 6" descr="C999202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5889"/>
            <a:ext cx="3887788" cy="2890837"/>
          </a:xfrm>
          <a:prstGeom prst="rect">
            <a:avLst/>
          </a:prstGeom>
          <a:noFill/>
          <a:ln w="25400" algn="ctr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Rectangle 7"/>
          <p:cNvSpPr>
            <a:spLocks noChangeArrowheads="1"/>
          </p:cNvSpPr>
          <p:nvPr/>
        </p:nvSpPr>
        <p:spPr bwMode="auto">
          <a:xfrm>
            <a:off x="6293993" y="3067027"/>
            <a:ext cx="1210566" cy="4000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pPr algn="ctr" eaLnBrk="0" hangingPunct="0"/>
            <a:r>
              <a:rPr lang="zh-TW" altLang="en-US" sz="20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東華大學</a:t>
            </a:r>
          </a:p>
        </p:txBody>
      </p:sp>
      <p:sp>
        <p:nvSpPr>
          <p:cNvPr id="67590" name="Rectangle 9"/>
          <p:cNvSpPr>
            <a:spLocks noChangeArrowheads="1"/>
          </p:cNvSpPr>
          <p:nvPr/>
        </p:nvSpPr>
        <p:spPr bwMode="auto">
          <a:xfrm>
            <a:off x="1185219" y="6415064"/>
            <a:ext cx="2236487" cy="4000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pPr algn="ctr" eaLnBrk="0" hangingPunct="0"/>
            <a:r>
              <a:rPr lang="zh-TW" altLang="en-US" sz="20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嘉南藥理科技大學</a:t>
            </a:r>
          </a:p>
        </p:txBody>
      </p:sp>
      <p:pic>
        <p:nvPicPr>
          <p:cNvPr id="67591" name="Picture 10" descr="C999210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573463"/>
            <a:ext cx="3962400" cy="2808287"/>
          </a:xfrm>
          <a:prstGeom prst="rect">
            <a:avLst/>
          </a:prstGeom>
          <a:noFill/>
          <a:ln w="25400" algn="ctr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2" name="Rectangle 11"/>
          <p:cNvSpPr>
            <a:spLocks noChangeArrowheads="1"/>
          </p:cNvSpPr>
          <p:nvPr/>
        </p:nvSpPr>
        <p:spPr bwMode="auto">
          <a:xfrm>
            <a:off x="6134350" y="6380139"/>
            <a:ext cx="1723527" cy="4000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pPr algn="ctr" eaLnBrk="0" hangingPunct="0"/>
            <a:r>
              <a:rPr lang="zh-TW" altLang="en-US" sz="20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文藻外語學院</a:t>
            </a:r>
          </a:p>
        </p:txBody>
      </p:sp>
      <p:pic>
        <p:nvPicPr>
          <p:cNvPr id="67594" name="Picture 13" descr="C99922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3573463"/>
            <a:ext cx="2576512" cy="2808287"/>
          </a:xfrm>
          <a:prstGeom prst="rect">
            <a:avLst/>
          </a:prstGeom>
          <a:noFill/>
          <a:ln w="25400" algn="ctr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圓角矩形 16"/>
          <p:cNvSpPr>
            <a:spLocks noChangeArrowheads="1"/>
          </p:cNvSpPr>
          <p:nvPr/>
        </p:nvSpPr>
        <p:spPr bwMode="auto">
          <a:xfrm>
            <a:off x="1619672" y="5157366"/>
            <a:ext cx="5867400" cy="1223962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9" tIns="45715" rIns="91429" bIns="45715"/>
          <a:lstStyle/>
          <a:p>
            <a:pPr marL="274605" indent="-274605">
              <a:spcBef>
                <a:spcPts val="600"/>
              </a:spcBef>
            </a:pPr>
            <a:r>
              <a:rPr lang="en-US" altLang="zh-TW" b="1">
                <a:solidFill>
                  <a:srgbClr val="C00000"/>
                </a:solidFill>
                <a:latin typeface="Arial" pitchFamily="34" charset="0"/>
                <a:ea typeface="標楷體" pitchFamily="65" charset="-120"/>
              </a:rPr>
              <a:t>※</a:t>
            </a:r>
            <a:r>
              <a:rPr lang="zh-TW" altLang="en-US" b="1">
                <a:solidFill>
                  <a:srgbClr val="C00000"/>
                </a:solidFill>
                <a:latin typeface="Arial" pitchFamily="34" charset="0"/>
                <a:ea typeface="標楷體" pitchFamily="65" charset="-120"/>
              </a:rPr>
              <a:t>啟發</a:t>
            </a:r>
            <a:endParaRPr lang="en-US" altLang="zh-TW" b="1">
              <a:solidFill>
                <a:srgbClr val="C00000"/>
              </a:solidFill>
              <a:latin typeface="Arial" pitchFamily="34" charset="0"/>
              <a:ea typeface="標楷體" pitchFamily="65" charset="-120"/>
            </a:endParaRPr>
          </a:p>
          <a:p>
            <a:pPr marL="274605" indent="-274605">
              <a:spcBef>
                <a:spcPts val="600"/>
              </a:spcBef>
              <a:buFont typeface="Wingdings" pitchFamily="2" charset="2"/>
              <a:buChar char="Ø"/>
            </a:pPr>
            <a:r>
              <a:rPr lang="zh-TW" altLang="en-US" sz="2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因應風水災各校應</a:t>
            </a:r>
            <a:r>
              <a:rPr lang="zh-TW" altLang="en-US" sz="2000" b="1" u="sng">
                <a:solidFill>
                  <a:srgbClr val="003300"/>
                </a:solidFill>
                <a:latin typeface="Arial" pitchFamily="34" charset="0"/>
                <a:ea typeface="標楷體" pitchFamily="65" charset="-120"/>
              </a:rPr>
              <a:t>檢討將重要設施與器材重新配置於建築物二樓以上空間</a:t>
            </a:r>
            <a:r>
              <a:rPr lang="zh-TW" altLang="en-US" sz="2000" b="1">
                <a:solidFill>
                  <a:srgbClr val="003300"/>
                </a:solidFill>
                <a:latin typeface="Arial" pitchFamily="34" charset="0"/>
                <a:ea typeface="標楷體" pitchFamily="65" charset="-120"/>
              </a:rPr>
              <a:t>。</a:t>
            </a:r>
            <a:r>
              <a:rPr lang="zh-TW" altLang="en-US" sz="2000" b="1" u="sng">
                <a:solidFill>
                  <a:srgbClr val="003300"/>
                </a:solidFill>
                <a:latin typeface="Arial" pitchFamily="34" charset="0"/>
                <a:ea typeface="標楷體" pitchFamily="65" charset="-120"/>
              </a:rPr>
              <a:t> </a:t>
            </a:r>
          </a:p>
        </p:txBody>
      </p:sp>
      <p:sp>
        <p:nvSpPr>
          <p:cNvPr id="67593" name="Rectangle 12"/>
          <p:cNvSpPr>
            <a:spLocks noChangeArrowheads="1"/>
          </p:cNvSpPr>
          <p:nvPr/>
        </p:nvSpPr>
        <p:spPr bwMode="auto">
          <a:xfrm>
            <a:off x="3563890" y="2924945"/>
            <a:ext cx="2016224" cy="954097"/>
          </a:xfrm>
          <a:prstGeom prst="rect">
            <a:avLst/>
          </a:prstGeom>
          <a:solidFill>
            <a:srgbClr val="993366"/>
          </a:solidFill>
          <a:ln>
            <a:noFill/>
          </a:ln>
          <a:effectLst>
            <a:prstShdw prst="shdw17" dist="17961" dir="2700000">
              <a:srgbClr val="5C1F3D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altLang="zh-TW" sz="2800" b="1">
                <a:solidFill>
                  <a:schemeClr val="tx1">
                    <a:lumMod val="20000"/>
                    <a:lumOff val="80000"/>
                  </a:schemeClr>
                </a:solidFill>
                <a:ea typeface="標楷體" pitchFamily="65" charset="-120"/>
              </a:rPr>
              <a:t>99</a:t>
            </a:r>
            <a:r>
              <a:rPr lang="zh-TW" altLang="en-US" sz="2800" b="1" dirty="0">
                <a:solidFill>
                  <a:schemeClr val="tx1">
                    <a:lumMod val="20000"/>
                    <a:lumOff val="80000"/>
                  </a:schemeClr>
                </a:solidFill>
                <a:ea typeface="標楷體" pitchFamily="65" charset="-120"/>
              </a:rPr>
              <a:t>年凡那比</a:t>
            </a:r>
          </a:p>
          <a:p>
            <a:pPr algn="ctr"/>
            <a:r>
              <a:rPr lang="zh-TW" altLang="en-US" sz="2800" b="1" dirty="0">
                <a:solidFill>
                  <a:schemeClr val="tx1">
                    <a:lumMod val="20000"/>
                    <a:lumOff val="80000"/>
                  </a:schemeClr>
                </a:solidFill>
                <a:ea typeface="標楷體" pitchFamily="65" charset="-120"/>
              </a:rPr>
              <a:t>風災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104A5C-F9E4-439B-8072-AD63189F92BC}" type="slidenum">
              <a:rPr lang="zh-TW" altLang="en-US" smtClean="0"/>
              <a:pPr/>
              <a:t>62</a:t>
            </a:fld>
            <a:r>
              <a:rPr lang="en-US" altLang="zh-TW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8291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Line 2"/>
          <p:cNvSpPr>
            <a:spLocks noChangeShapeType="1"/>
          </p:cNvSpPr>
          <p:nvPr/>
        </p:nvSpPr>
        <p:spPr bwMode="auto">
          <a:xfrm flipH="1">
            <a:off x="1476375" y="4005264"/>
            <a:ext cx="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39864" y="1700214"/>
            <a:ext cx="2232025" cy="1584325"/>
            <a:chOff x="907" y="1071"/>
            <a:chExt cx="1406" cy="953"/>
          </a:xfrm>
        </p:grpSpPr>
        <p:sp>
          <p:nvSpPr>
            <p:cNvPr id="38929" name="Line 4"/>
            <p:cNvSpPr>
              <a:spLocks noChangeShapeType="1"/>
            </p:cNvSpPr>
            <p:nvPr/>
          </p:nvSpPr>
          <p:spPr bwMode="auto">
            <a:xfrm flipV="1">
              <a:off x="907" y="1253"/>
              <a:ext cx="0" cy="7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930" name="Line 5"/>
            <p:cNvSpPr>
              <a:spLocks noChangeShapeType="1"/>
            </p:cNvSpPr>
            <p:nvPr/>
          </p:nvSpPr>
          <p:spPr bwMode="auto">
            <a:xfrm>
              <a:off x="907" y="1253"/>
              <a:ext cx="1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931" name="Line 6"/>
            <p:cNvSpPr>
              <a:spLocks noChangeShapeType="1"/>
            </p:cNvSpPr>
            <p:nvPr/>
          </p:nvSpPr>
          <p:spPr bwMode="auto">
            <a:xfrm>
              <a:off x="2313" y="125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932" name="Line 7"/>
            <p:cNvSpPr>
              <a:spLocks noChangeShapeType="1"/>
            </p:cNvSpPr>
            <p:nvPr/>
          </p:nvSpPr>
          <p:spPr bwMode="auto">
            <a:xfrm>
              <a:off x="1633" y="1071"/>
              <a:ext cx="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88136" name="Line 8"/>
          <p:cNvSpPr>
            <a:spLocks noChangeShapeType="1"/>
          </p:cNvSpPr>
          <p:nvPr/>
        </p:nvSpPr>
        <p:spPr bwMode="auto">
          <a:xfrm flipH="1">
            <a:off x="3708400" y="4041775"/>
            <a:ext cx="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pic>
        <p:nvPicPr>
          <p:cNvPr id="688137" name="Picture 9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49500"/>
            <a:ext cx="216058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8138" name="Picture 10" descr="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0"/>
          <a:stretch>
            <a:fillRect/>
          </a:stretch>
        </p:blipFill>
        <p:spPr bwMode="auto">
          <a:xfrm>
            <a:off x="6588125" y="1125538"/>
            <a:ext cx="21605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8139" name="Picture 11" descr="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/>
          <a:stretch>
            <a:fillRect/>
          </a:stretch>
        </p:blipFill>
        <p:spPr bwMode="auto">
          <a:xfrm>
            <a:off x="6804025" y="3500439"/>
            <a:ext cx="2160588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8140" name="Picture 12" descr="各編組機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4292601"/>
            <a:ext cx="25479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8141" name="Picture 13" descr="行政院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1209675"/>
            <a:ext cx="13144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8143" name="Picture 15" descr="指揮官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3249613"/>
            <a:ext cx="20193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8144" name="Picture 16" descr="中央災害應變中心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2141538"/>
            <a:ext cx="2011362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8145" name="Picture 17" descr="中央災害應變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5121275"/>
            <a:ext cx="248285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8146" name="Line 18"/>
          <p:cNvSpPr>
            <a:spLocks noChangeShapeType="1"/>
          </p:cNvSpPr>
          <p:nvPr/>
        </p:nvSpPr>
        <p:spPr bwMode="auto">
          <a:xfrm flipH="1">
            <a:off x="3708400" y="2997200"/>
            <a:ext cx="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38927" name="Text Box 19"/>
          <p:cNvSpPr txBox="1">
            <a:spLocks noChangeArrowheads="1"/>
          </p:cNvSpPr>
          <p:nvPr/>
        </p:nvSpPr>
        <p:spPr bwMode="auto">
          <a:xfrm>
            <a:off x="2843213" y="628948"/>
            <a:ext cx="3889027" cy="46165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zh-TW" altLang="en-US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中央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災害應變中心常時</a:t>
            </a:r>
            <a:r>
              <a:rPr kumimoji="0" lang="zh-TW" altLang="en-US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開設</a:t>
            </a:r>
            <a:endParaRPr kumimoji="0" lang="en-US" altLang="zh-TW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28" name="Rectangle 20"/>
          <p:cNvSpPr>
            <a:spLocks noChangeArrowheads="1"/>
          </p:cNvSpPr>
          <p:nvPr/>
        </p:nvSpPr>
        <p:spPr bwMode="auto">
          <a:xfrm>
            <a:off x="2916238" y="5084764"/>
            <a:ext cx="5903912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>
              <a:spcBef>
                <a:spcPct val="30000"/>
              </a:spcBef>
            </a:pPr>
            <a:r>
              <a:rPr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中央災害防救委員會結合</a:t>
            </a:r>
            <a:r>
              <a:rPr lang="zh-TW" altLang="en-US" sz="20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行政院國家搜救指揮中心</a:t>
            </a:r>
            <a:r>
              <a:rPr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0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行政院衛生署空中緊急醫療救護諮詢中心</a:t>
            </a:r>
            <a:r>
              <a:rPr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及</a:t>
            </a:r>
            <a:r>
              <a:rPr lang="zh-TW" altLang="en-US" sz="20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內政部消防署</a:t>
            </a:r>
            <a:r>
              <a:rPr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，共同運作，常時三級開設。重大災害發生或有發生之虞時，提升為一、二級開設，動員各相關部會派員進駐。</a:t>
            </a:r>
          </a:p>
        </p:txBody>
      </p:sp>
      <p:sp>
        <p:nvSpPr>
          <p:cNvPr id="3" name="矩形 2"/>
          <p:cNvSpPr/>
          <p:nvPr/>
        </p:nvSpPr>
        <p:spPr>
          <a:xfrm>
            <a:off x="107504" y="467967"/>
            <a:ext cx="2236487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災時的運作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圓角矩形 3"/>
          <p:cNvSpPr/>
          <p:nvPr/>
        </p:nvSpPr>
        <p:spPr bwMode="auto">
          <a:xfrm>
            <a:off x="665956" y="3285084"/>
            <a:ext cx="1601788" cy="71998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algn="ctr" defTabSz="914290"/>
            <a:r>
              <a:rPr lang="zh-TW" alt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中央災害</a:t>
            </a:r>
            <a:endParaRPr lang="en-US" altLang="zh-TW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914290"/>
            <a:r>
              <a:rPr lang="zh-TW" alt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防救委員會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8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8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8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8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68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8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688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688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8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8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8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30" grpId="0" animBg="1"/>
      <p:bldP spid="688136" grpId="0" animBg="1"/>
      <p:bldP spid="688146" grpId="0" animBg="1"/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76675"/>
            <a:ext cx="6300192" cy="242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413" y="476677"/>
            <a:ext cx="4493516" cy="523210"/>
          </a:xfr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中央災害應變中心開設時機</a:t>
            </a:r>
          </a:p>
        </p:txBody>
      </p:sp>
      <p:sp>
        <p:nvSpPr>
          <p:cNvPr id="2" name="矩形 1"/>
          <p:cNvSpPr/>
          <p:nvPr/>
        </p:nvSpPr>
        <p:spPr>
          <a:xfrm>
            <a:off x="611560" y="3429000"/>
            <a:ext cx="7884368" cy="309315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eaLnBrk="1" hangingPunct="1">
              <a:lnSpc>
                <a:spcPct val="95000"/>
              </a:lnSpc>
              <a:spcBef>
                <a:spcPct val="10000"/>
              </a:spcBef>
              <a:buFont typeface="Wingdings" pitchFamily="2" charset="2"/>
              <a:buChar char="Ø"/>
            </a:pPr>
            <a:r>
              <a:rPr lang="zh-TW" altLang="en-US" sz="2400" b="1" dirty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風災</a:t>
            </a:r>
          </a:p>
          <a:p>
            <a:pPr lvl="1" eaLnBrk="1" hangingPunct="1">
              <a:lnSpc>
                <a:spcPct val="95000"/>
              </a:lnSpc>
              <a:spcBef>
                <a:spcPct val="10000"/>
              </a:spcBef>
              <a:buFont typeface="Wingdings" pitchFamily="2" charset="2"/>
              <a:buChar char="ü"/>
            </a:pPr>
            <a:r>
              <a:rPr lang="zh-TW" altLang="en-US" sz="2000" b="1" dirty="0">
                <a:solidFill>
                  <a:srgbClr val="267620"/>
                </a:solidFill>
                <a:latin typeface="Arial" pitchFamily="34" charset="0"/>
                <a:ea typeface="標楷體" pitchFamily="65" charset="-120"/>
              </a:rPr>
              <a:t>二級</a:t>
            </a:r>
            <a:r>
              <a:rPr lang="zh-TW" altLang="en-US" sz="2000" b="1" dirty="0">
                <a:solidFill>
                  <a:srgbClr val="460C02"/>
                </a:solidFill>
                <a:latin typeface="Arial" pitchFamily="34" charset="0"/>
                <a:ea typeface="標楷體" pitchFamily="65" charset="-120"/>
              </a:rPr>
              <a:t>開設：</a:t>
            </a:r>
            <a:r>
              <a:rPr lang="zh-TW" altLang="en-US" sz="2000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中央氣象局發布海上陸上颱風警報後，經內政部</a:t>
            </a:r>
          </a:p>
          <a:p>
            <a:pPr lvl="1" eaLnBrk="1" hangingPunct="1">
              <a:lnSpc>
                <a:spcPct val="95000"/>
              </a:lnSpc>
              <a:spcBef>
                <a:spcPct val="10000"/>
              </a:spcBef>
              <a:buFont typeface="Wingdings" pitchFamily="2" charset="2"/>
              <a:buNone/>
            </a:pPr>
            <a:r>
              <a:rPr lang="zh-TW" altLang="en-US" sz="2000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                      研判</a:t>
            </a:r>
            <a:r>
              <a:rPr lang="zh-TW" altLang="en-US" sz="20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有開設必要者。</a:t>
            </a:r>
          </a:p>
          <a:p>
            <a:pPr lvl="1" eaLnBrk="1" hangingPunct="1">
              <a:lnSpc>
                <a:spcPct val="95000"/>
              </a:lnSpc>
              <a:spcBef>
                <a:spcPct val="10000"/>
              </a:spcBef>
              <a:buFont typeface="Wingdings" pitchFamily="2" charset="2"/>
              <a:buChar char="ü"/>
            </a:pPr>
            <a:r>
              <a:rPr lang="zh-TW" altLang="en-US" sz="2000" b="1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一級</a:t>
            </a:r>
            <a:r>
              <a:rPr lang="zh-TW" altLang="en-US" sz="2000" b="1" dirty="0">
                <a:solidFill>
                  <a:srgbClr val="460C02"/>
                </a:solidFill>
                <a:latin typeface="Arial" pitchFamily="34" charset="0"/>
                <a:ea typeface="標楷體" pitchFamily="65" charset="-120"/>
              </a:rPr>
              <a:t>開設：</a:t>
            </a:r>
            <a:r>
              <a:rPr lang="zh-TW" altLang="en-US" sz="2000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中央氣象局發布海上陸上颱風警報後，</a:t>
            </a:r>
            <a:r>
              <a:rPr lang="zh-TW" altLang="en-US" sz="20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預測颱風</a:t>
            </a:r>
          </a:p>
          <a:p>
            <a:pPr lvl="1" eaLnBrk="1" hangingPunct="1">
              <a:lnSpc>
                <a:spcPct val="95000"/>
              </a:lnSpc>
              <a:spcBef>
                <a:spcPct val="10000"/>
              </a:spcBef>
              <a:buFont typeface="Wingdings" pitchFamily="2" charset="2"/>
              <a:buNone/>
            </a:pPr>
            <a:r>
              <a:rPr lang="zh-TW" altLang="en-US" sz="20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                     暴風圈將於</a:t>
            </a:r>
            <a:r>
              <a:rPr lang="zh-TW" altLang="en-US" sz="2000" b="1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六小時後或即將接觸陸地者</a:t>
            </a:r>
            <a:r>
              <a:rPr lang="zh-TW" altLang="en-US" sz="2000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。</a:t>
            </a:r>
            <a:r>
              <a:rPr lang="zh-TW" altLang="en-US" sz="2000" b="1" dirty="0">
                <a:solidFill>
                  <a:schemeClr val="hlink"/>
                </a:solidFill>
                <a:latin typeface="Arial" pitchFamily="34" charset="0"/>
                <a:ea typeface="標楷體" pitchFamily="65" charset="-120"/>
              </a:rPr>
              <a:t> 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buFont typeface="Wingdings" pitchFamily="2" charset="2"/>
              <a:buChar char="Ø"/>
            </a:pPr>
            <a:r>
              <a:rPr lang="zh-TW" altLang="en-US" sz="2400" b="1" dirty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震災</a:t>
            </a:r>
          </a:p>
          <a:p>
            <a:pPr lvl="1" eaLnBrk="1" hangingPunct="1">
              <a:lnSpc>
                <a:spcPct val="95000"/>
              </a:lnSpc>
              <a:spcBef>
                <a:spcPct val="10000"/>
              </a:spcBef>
              <a:buFont typeface="Wingdings" pitchFamily="2" charset="2"/>
              <a:buChar char="ü"/>
            </a:pPr>
            <a:r>
              <a:rPr lang="zh-TW" altLang="en-US" sz="2000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有下列情形之一，經內政部研判有開設必要者：</a:t>
            </a:r>
          </a:p>
          <a:p>
            <a:pPr lvl="2" eaLnBrk="1" hangingPunct="1">
              <a:lnSpc>
                <a:spcPct val="95000"/>
              </a:lnSpc>
              <a:spcBef>
                <a:spcPct val="10000"/>
              </a:spcBef>
              <a:buFont typeface="Wingdings" pitchFamily="2" charset="2"/>
              <a:buChar char="n"/>
            </a:pPr>
            <a:r>
              <a:rPr lang="zh-TW" altLang="en-US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氣象局發布之</a:t>
            </a:r>
            <a:r>
              <a:rPr lang="zh-TW" altLang="en-US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地震強度達六級以上</a:t>
            </a:r>
            <a:r>
              <a:rPr lang="zh-TW" altLang="en-US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者。</a:t>
            </a:r>
          </a:p>
          <a:p>
            <a:pPr lvl="2" eaLnBrk="1" hangingPunct="1">
              <a:lnSpc>
                <a:spcPct val="95000"/>
              </a:lnSpc>
              <a:spcBef>
                <a:spcPct val="10000"/>
              </a:spcBef>
              <a:buFont typeface="Wingdings" pitchFamily="2" charset="2"/>
              <a:buChar char="n"/>
            </a:pPr>
            <a:r>
              <a:rPr lang="zh-TW" altLang="en-US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估計有十五人以上傷亡、失蹤</a:t>
            </a:r>
            <a:r>
              <a:rPr lang="zh-TW" altLang="en-US" b="1" dirty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，且災情嚴重，亟待救助。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296101"/>
              </p:ext>
            </p:extLst>
          </p:nvPr>
        </p:nvGraphicFramePr>
        <p:xfrm>
          <a:off x="611188" y="1245071"/>
          <a:ext cx="7875587" cy="484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Visio" r:id="rId3" imgW="12019788" imgH="7950136" progId="Visio.Drawing.11">
                  <p:embed/>
                </p:oleObj>
              </mc:Choice>
              <mc:Fallback>
                <p:oleObj name="Visio" r:id="rId3" imgW="12019788" imgH="795013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t="13034"/>
                      <a:stretch>
                        <a:fillRect/>
                      </a:stretch>
                    </p:blipFill>
                    <p:spPr bwMode="auto">
                      <a:xfrm>
                        <a:off x="611188" y="1245071"/>
                        <a:ext cx="7875587" cy="484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Shape 486420"/>
          <p:cNvSpPr>
            <a:spLocks noChangeArrowheads="1"/>
          </p:cNvSpPr>
          <p:nvPr/>
        </p:nvSpPr>
        <p:spPr bwMode="auto">
          <a:xfrm>
            <a:off x="252413" y="6165452"/>
            <a:ext cx="8640762" cy="4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/>
          <a:p>
            <a:pPr algn="ctr" eaLnBrk="0" hangingPunct="0"/>
            <a:r>
              <a:rPr lang="zh-TW" altLang="en-US" sz="2400" b="1" dirty="0">
                <a:solidFill>
                  <a:srgbClr val="660066"/>
                </a:solidFill>
                <a:ea typeface="標楷體" pitchFamily="65" charset="-120"/>
              </a:rPr>
              <a:t>中央災害應變中心組織架構圖</a:t>
            </a:r>
            <a:endParaRPr lang="zh-TW" altLang="en-US" sz="1400" b="1" dirty="0">
              <a:solidFill>
                <a:srgbClr val="660066"/>
              </a:solidFill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7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67544" y="6428184"/>
            <a:ext cx="8153400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中央災害應變中心作業階段</a:t>
            </a:r>
            <a:r>
              <a:rPr lang="en-US" altLang="zh-TW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以風災為例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16683" y="38100"/>
            <a:ext cx="8840787" cy="647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721226" y="0"/>
            <a:ext cx="4387279" cy="6477000"/>
          </a:xfrm>
          <a:prstGeom prst="rect">
            <a:avLst/>
          </a:prstGeom>
          <a:gradFill rotWithShape="0">
            <a:gsLst>
              <a:gs pos="0">
                <a:srgbClr val="112729"/>
              </a:gs>
              <a:gs pos="100000">
                <a:srgbClr val="24545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 flipH="1">
            <a:off x="977900" y="-152399"/>
            <a:ext cx="12700" cy="7216775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1905000" y="-152400"/>
            <a:ext cx="6350" cy="7245350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2743200" y="-304800"/>
            <a:ext cx="6350" cy="7550150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3581400" y="-304800"/>
            <a:ext cx="6350" cy="7550150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4495800" y="-152400"/>
            <a:ext cx="6350" cy="7245350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H="1">
            <a:off x="5321300" y="-304799"/>
            <a:ext cx="12700" cy="7521575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 flipH="1">
            <a:off x="6235700" y="-228599"/>
            <a:ext cx="12700" cy="7369175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 flipH="1">
            <a:off x="7073900" y="-228599"/>
            <a:ext cx="12700" cy="7369175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93" name="Line 13"/>
          <p:cNvSpPr>
            <a:spLocks noChangeShapeType="1"/>
          </p:cNvSpPr>
          <p:nvPr/>
        </p:nvSpPr>
        <p:spPr bwMode="auto">
          <a:xfrm flipH="1">
            <a:off x="7912100" y="-228599"/>
            <a:ext cx="12700" cy="7369175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 flipH="1">
            <a:off x="8750300" y="-228599"/>
            <a:ext cx="12700" cy="7369175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95" name="Line 15"/>
          <p:cNvSpPr>
            <a:spLocks noChangeShapeType="1"/>
          </p:cNvSpPr>
          <p:nvPr/>
        </p:nvSpPr>
        <p:spPr bwMode="auto">
          <a:xfrm>
            <a:off x="1" y="762000"/>
            <a:ext cx="9442450" cy="26988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96" name="Line 16"/>
          <p:cNvSpPr>
            <a:spLocks noChangeShapeType="1"/>
          </p:cNvSpPr>
          <p:nvPr/>
        </p:nvSpPr>
        <p:spPr bwMode="auto">
          <a:xfrm>
            <a:off x="-1332358" y="1762224"/>
            <a:ext cx="10280650" cy="26988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-1066799" y="2438400"/>
            <a:ext cx="10509250" cy="26988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-990599" y="3276600"/>
            <a:ext cx="10433050" cy="26988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>
            <a:off x="-1752599" y="4038600"/>
            <a:ext cx="11195050" cy="103188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-914400" y="4876801"/>
            <a:ext cx="11874500" cy="53975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-2514600" y="5638801"/>
            <a:ext cx="15074900" cy="206375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>
            <a:off x="-2133600" y="6477001"/>
            <a:ext cx="14312900" cy="206375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grpSp>
        <p:nvGrpSpPr>
          <p:cNvPr id="46103" name="Group 23"/>
          <p:cNvGrpSpPr>
            <a:grpSpLocks/>
          </p:cNvGrpSpPr>
          <p:nvPr/>
        </p:nvGrpSpPr>
        <p:grpSpPr bwMode="auto">
          <a:xfrm>
            <a:off x="4776788" y="371475"/>
            <a:ext cx="2233612" cy="660400"/>
            <a:chOff x="2565" y="310"/>
            <a:chExt cx="1552" cy="416"/>
          </a:xfrm>
        </p:grpSpPr>
        <p:grpSp>
          <p:nvGrpSpPr>
            <p:cNvPr id="46206" name="Group 24"/>
            <p:cNvGrpSpPr>
              <a:grpSpLocks/>
            </p:cNvGrpSpPr>
            <p:nvPr/>
          </p:nvGrpSpPr>
          <p:grpSpPr bwMode="auto">
            <a:xfrm>
              <a:off x="2565" y="310"/>
              <a:ext cx="1552" cy="416"/>
              <a:chOff x="1760" y="801"/>
              <a:chExt cx="1552" cy="416"/>
            </a:xfrm>
          </p:grpSpPr>
          <p:sp>
            <p:nvSpPr>
              <p:cNvPr id="46208" name="Freeform 25"/>
              <p:cNvSpPr>
                <a:spLocks/>
              </p:cNvSpPr>
              <p:nvPr/>
            </p:nvSpPr>
            <p:spPr bwMode="auto">
              <a:xfrm>
                <a:off x="1777" y="815"/>
                <a:ext cx="1535" cy="402"/>
              </a:xfrm>
              <a:custGeom>
                <a:avLst/>
                <a:gdLst>
                  <a:gd name="T0" fmla="*/ 343 w 872"/>
                  <a:gd name="T1" fmla="*/ 0 h 381"/>
                  <a:gd name="T2" fmla="*/ 266 w 872"/>
                  <a:gd name="T3" fmla="*/ 1 h 381"/>
                  <a:gd name="T4" fmla="*/ 201 w 872"/>
                  <a:gd name="T5" fmla="*/ 4 h 381"/>
                  <a:gd name="T6" fmla="*/ 143 w 872"/>
                  <a:gd name="T7" fmla="*/ 8 h 381"/>
                  <a:gd name="T8" fmla="*/ 99 w 872"/>
                  <a:gd name="T9" fmla="*/ 17 h 381"/>
                  <a:gd name="T10" fmla="*/ 49 w 872"/>
                  <a:gd name="T11" fmla="*/ 24 h 381"/>
                  <a:gd name="T12" fmla="*/ 21 w 872"/>
                  <a:gd name="T13" fmla="*/ 34 h 381"/>
                  <a:gd name="T14" fmla="*/ 12 w 872"/>
                  <a:gd name="T15" fmla="*/ 43 h 381"/>
                  <a:gd name="T16" fmla="*/ 0 w 872"/>
                  <a:gd name="T17" fmla="*/ 424 h 381"/>
                  <a:gd name="T18" fmla="*/ 12 w 872"/>
                  <a:gd name="T19" fmla="*/ 433 h 381"/>
                  <a:gd name="T20" fmla="*/ 28 w 872"/>
                  <a:gd name="T21" fmla="*/ 444 h 381"/>
                  <a:gd name="T22" fmla="*/ 65 w 872"/>
                  <a:gd name="T23" fmla="*/ 452 h 381"/>
                  <a:gd name="T24" fmla="*/ 123 w 872"/>
                  <a:gd name="T25" fmla="*/ 458 h 381"/>
                  <a:gd name="T26" fmla="*/ 174 w 872"/>
                  <a:gd name="T27" fmla="*/ 465 h 381"/>
                  <a:gd name="T28" fmla="*/ 239 w 872"/>
                  <a:gd name="T29" fmla="*/ 468 h 381"/>
                  <a:gd name="T30" fmla="*/ 306 w 872"/>
                  <a:gd name="T31" fmla="*/ 471 h 381"/>
                  <a:gd name="T32" fmla="*/ 382 w 872"/>
                  <a:gd name="T33" fmla="*/ 472 h 381"/>
                  <a:gd name="T34" fmla="*/ 8036 w 872"/>
                  <a:gd name="T35" fmla="*/ 472 h 381"/>
                  <a:gd name="T36" fmla="*/ 8106 w 872"/>
                  <a:gd name="T37" fmla="*/ 470 h 381"/>
                  <a:gd name="T38" fmla="*/ 8171 w 872"/>
                  <a:gd name="T39" fmla="*/ 467 h 381"/>
                  <a:gd name="T40" fmla="*/ 8230 w 872"/>
                  <a:gd name="T41" fmla="*/ 463 h 381"/>
                  <a:gd name="T42" fmla="*/ 8286 w 872"/>
                  <a:gd name="T43" fmla="*/ 454 h 381"/>
                  <a:gd name="T44" fmla="*/ 8323 w 872"/>
                  <a:gd name="T45" fmla="*/ 447 h 381"/>
                  <a:gd name="T46" fmla="*/ 8351 w 872"/>
                  <a:gd name="T47" fmla="*/ 440 h 381"/>
                  <a:gd name="T48" fmla="*/ 8372 w 872"/>
                  <a:gd name="T49" fmla="*/ 428 h 381"/>
                  <a:gd name="T50" fmla="*/ 8372 w 872"/>
                  <a:gd name="T51" fmla="*/ 46 h 381"/>
                  <a:gd name="T52" fmla="*/ 8363 w 872"/>
                  <a:gd name="T53" fmla="*/ 39 h 381"/>
                  <a:gd name="T54" fmla="*/ 8346 w 872"/>
                  <a:gd name="T55" fmla="*/ 28 h 381"/>
                  <a:gd name="T56" fmla="*/ 8314 w 872"/>
                  <a:gd name="T57" fmla="*/ 21 h 381"/>
                  <a:gd name="T58" fmla="*/ 8270 w 872"/>
                  <a:gd name="T59" fmla="*/ 15 h 381"/>
                  <a:gd name="T60" fmla="*/ 8200 w 872"/>
                  <a:gd name="T61" fmla="*/ 6 h 381"/>
                  <a:gd name="T62" fmla="*/ 8143 w 872"/>
                  <a:gd name="T63" fmla="*/ 2 h 381"/>
                  <a:gd name="T64" fmla="*/ 8073 w 872"/>
                  <a:gd name="T65" fmla="*/ 0 h 381"/>
                  <a:gd name="T66" fmla="*/ 7992 w 872"/>
                  <a:gd name="T67" fmla="*/ 0 h 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2"/>
                  <a:gd name="T103" fmla="*/ 0 h 381"/>
                  <a:gd name="T104" fmla="*/ 872 w 872"/>
                  <a:gd name="T105" fmla="*/ 381 h 38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2" h="381">
                    <a:moveTo>
                      <a:pt x="40" y="0"/>
                    </a:move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0" y="38"/>
                    </a:lnTo>
                    <a:lnTo>
                      <a:pt x="0" y="342"/>
                    </a:lnTo>
                    <a:lnTo>
                      <a:pt x="1" y="346"/>
                    </a:lnTo>
                    <a:lnTo>
                      <a:pt x="1" y="350"/>
                    </a:lnTo>
                    <a:lnTo>
                      <a:pt x="2" y="354"/>
                    </a:lnTo>
                    <a:lnTo>
                      <a:pt x="3" y="358"/>
                    </a:lnTo>
                    <a:lnTo>
                      <a:pt x="5" y="361"/>
                    </a:lnTo>
                    <a:lnTo>
                      <a:pt x="7" y="365"/>
                    </a:lnTo>
                    <a:lnTo>
                      <a:pt x="10" y="367"/>
                    </a:lnTo>
                    <a:lnTo>
                      <a:pt x="13" y="370"/>
                    </a:lnTo>
                    <a:lnTo>
                      <a:pt x="15" y="373"/>
                    </a:lnTo>
                    <a:lnTo>
                      <a:pt x="18" y="375"/>
                    </a:lnTo>
                    <a:lnTo>
                      <a:pt x="21" y="377"/>
                    </a:lnTo>
                    <a:lnTo>
                      <a:pt x="25" y="378"/>
                    </a:lnTo>
                    <a:lnTo>
                      <a:pt x="28" y="379"/>
                    </a:lnTo>
                    <a:lnTo>
                      <a:pt x="32" y="380"/>
                    </a:lnTo>
                    <a:lnTo>
                      <a:pt x="36" y="381"/>
                    </a:lnTo>
                    <a:lnTo>
                      <a:pt x="40" y="381"/>
                    </a:lnTo>
                    <a:lnTo>
                      <a:pt x="832" y="381"/>
                    </a:lnTo>
                    <a:lnTo>
                      <a:pt x="837" y="381"/>
                    </a:lnTo>
                    <a:lnTo>
                      <a:pt x="841" y="380"/>
                    </a:lnTo>
                    <a:lnTo>
                      <a:pt x="844" y="379"/>
                    </a:lnTo>
                    <a:lnTo>
                      <a:pt x="848" y="378"/>
                    </a:lnTo>
                    <a:lnTo>
                      <a:pt x="851" y="377"/>
                    </a:lnTo>
                    <a:lnTo>
                      <a:pt x="854" y="375"/>
                    </a:lnTo>
                    <a:lnTo>
                      <a:pt x="857" y="373"/>
                    </a:lnTo>
                    <a:lnTo>
                      <a:pt x="861" y="370"/>
                    </a:lnTo>
                    <a:lnTo>
                      <a:pt x="863" y="367"/>
                    </a:lnTo>
                    <a:lnTo>
                      <a:pt x="866" y="365"/>
                    </a:lnTo>
                    <a:lnTo>
                      <a:pt x="867" y="361"/>
                    </a:lnTo>
                    <a:lnTo>
                      <a:pt x="869" y="358"/>
                    </a:lnTo>
                    <a:lnTo>
                      <a:pt x="870" y="354"/>
                    </a:lnTo>
                    <a:lnTo>
                      <a:pt x="871" y="350"/>
                    </a:lnTo>
                    <a:lnTo>
                      <a:pt x="872" y="346"/>
                    </a:lnTo>
                    <a:lnTo>
                      <a:pt x="872" y="342"/>
                    </a:lnTo>
                    <a:lnTo>
                      <a:pt x="872" y="38"/>
                    </a:lnTo>
                    <a:lnTo>
                      <a:pt x="872" y="35"/>
                    </a:lnTo>
                    <a:lnTo>
                      <a:pt x="871" y="31"/>
                    </a:lnTo>
                    <a:lnTo>
                      <a:pt x="870" y="27"/>
                    </a:lnTo>
                    <a:lnTo>
                      <a:pt x="869" y="24"/>
                    </a:lnTo>
                    <a:lnTo>
                      <a:pt x="867" y="20"/>
                    </a:lnTo>
                    <a:lnTo>
                      <a:pt x="866" y="17"/>
                    </a:lnTo>
                    <a:lnTo>
                      <a:pt x="863" y="13"/>
                    </a:lnTo>
                    <a:lnTo>
                      <a:pt x="861" y="11"/>
                    </a:lnTo>
                    <a:lnTo>
                      <a:pt x="857" y="8"/>
                    </a:lnTo>
                    <a:lnTo>
                      <a:pt x="854" y="6"/>
                    </a:lnTo>
                    <a:lnTo>
                      <a:pt x="851" y="4"/>
                    </a:lnTo>
                    <a:lnTo>
                      <a:pt x="848" y="2"/>
                    </a:lnTo>
                    <a:lnTo>
                      <a:pt x="844" y="1"/>
                    </a:lnTo>
                    <a:lnTo>
                      <a:pt x="841" y="0"/>
                    </a:lnTo>
                    <a:lnTo>
                      <a:pt x="837" y="0"/>
                    </a:lnTo>
                    <a:lnTo>
                      <a:pt x="832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989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46209" name="Group 26"/>
              <p:cNvGrpSpPr>
                <a:grpSpLocks/>
              </p:cNvGrpSpPr>
              <p:nvPr/>
            </p:nvGrpSpPr>
            <p:grpSpPr bwMode="auto">
              <a:xfrm>
                <a:off x="1760" y="801"/>
                <a:ext cx="1534" cy="399"/>
                <a:chOff x="1760" y="801"/>
                <a:chExt cx="1534" cy="399"/>
              </a:xfrm>
            </p:grpSpPr>
            <p:sp>
              <p:nvSpPr>
                <p:cNvPr id="46210" name="Freeform 27"/>
                <p:cNvSpPr>
                  <a:spLocks/>
                </p:cNvSpPr>
                <p:nvPr/>
              </p:nvSpPr>
              <p:spPr bwMode="auto">
                <a:xfrm>
                  <a:off x="1760" y="801"/>
                  <a:ext cx="1520" cy="351"/>
                </a:xfrm>
                <a:custGeom>
                  <a:avLst/>
                  <a:gdLst>
                    <a:gd name="T0" fmla="*/ 335 w 872"/>
                    <a:gd name="T1" fmla="*/ 0 h 381"/>
                    <a:gd name="T2" fmla="*/ 258 w 872"/>
                    <a:gd name="T3" fmla="*/ 1 h 381"/>
                    <a:gd name="T4" fmla="*/ 195 w 872"/>
                    <a:gd name="T5" fmla="*/ 4 h 381"/>
                    <a:gd name="T6" fmla="*/ 136 w 872"/>
                    <a:gd name="T7" fmla="*/ 6 h 381"/>
                    <a:gd name="T8" fmla="*/ 91 w 872"/>
                    <a:gd name="T9" fmla="*/ 9 h 381"/>
                    <a:gd name="T10" fmla="*/ 49 w 872"/>
                    <a:gd name="T11" fmla="*/ 15 h 381"/>
                    <a:gd name="T12" fmla="*/ 16 w 872"/>
                    <a:gd name="T13" fmla="*/ 19 h 381"/>
                    <a:gd name="T14" fmla="*/ 9 w 872"/>
                    <a:gd name="T15" fmla="*/ 25 h 381"/>
                    <a:gd name="T16" fmla="*/ 0 w 872"/>
                    <a:gd name="T17" fmla="*/ 246 h 381"/>
                    <a:gd name="T18" fmla="*/ 9 w 872"/>
                    <a:gd name="T19" fmla="*/ 252 h 381"/>
                    <a:gd name="T20" fmla="*/ 28 w 872"/>
                    <a:gd name="T21" fmla="*/ 258 h 381"/>
                    <a:gd name="T22" fmla="*/ 64 w 872"/>
                    <a:gd name="T23" fmla="*/ 263 h 381"/>
                    <a:gd name="T24" fmla="*/ 122 w 872"/>
                    <a:gd name="T25" fmla="*/ 266 h 381"/>
                    <a:gd name="T26" fmla="*/ 164 w 872"/>
                    <a:gd name="T27" fmla="*/ 270 h 381"/>
                    <a:gd name="T28" fmla="*/ 234 w 872"/>
                    <a:gd name="T29" fmla="*/ 273 h 381"/>
                    <a:gd name="T30" fmla="*/ 298 w 872"/>
                    <a:gd name="T31" fmla="*/ 274 h 381"/>
                    <a:gd name="T32" fmla="*/ 371 w 872"/>
                    <a:gd name="T33" fmla="*/ 275 h 381"/>
                    <a:gd name="T34" fmla="*/ 7727 w 872"/>
                    <a:gd name="T35" fmla="*/ 275 h 381"/>
                    <a:gd name="T36" fmla="*/ 7790 w 872"/>
                    <a:gd name="T37" fmla="*/ 274 h 381"/>
                    <a:gd name="T38" fmla="*/ 7854 w 872"/>
                    <a:gd name="T39" fmla="*/ 272 h 381"/>
                    <a:gd name="T40" fmla="*/ 7912 w 872"/>
                    <a:gd name="T41" fmla="*/ 269 h 381"/>
                    <a:gd name="T42" fmla="*/ 7966 w 872"/>
                    <a:gd name="T43" fmla="*/ 264 h 381"/>
                    <a:gd name="T44" fmla="*/ 8003 w 872"/>
                    <a:gd name="T45" fmla="*/ 261 h 381"/>
                    <a:gd name="T46" fmla="*/ 8034 w 872"/>
                    <a:gd name="T47" fmla="*/ 254 h 381"/>
                    <a:gd name="T48" fmla="*/ 8051 w 872"/>
                    <a:gd name="T49" fmla="*/ 250 h 381"/>
                    <a:gd name="T50" fmla="*/ 8051 w 872"/>
                    <a:gd name="T51" fmla="*/ 27 h 381"/>
                    <a:gd name="T52" fmla="*/ 8039 w 872"/>
                    <a:gd name="T53" fmla="*/ 23 h 381"/>
                    <a:gd name="T54" fmla="*/ 8025 w 872"/>
                    <a:gd name="T55" fmla="*/ 17 h 381"/>
                    <a:gd name="T56" fmla="*/ 7997 w 872"/>
                    <a:gd name="T57" fmla="*/ 13 h 381"/>
                    <a:gd name="T58" fmla="*/ 7949 w 872"/>
                    <a:gd name="T59" fmla="*/ 7 h 381"/>
                    <a:gd name="T60" fmla="*/ 7888 w 872"/>
                    <a:gd name="T61" fmla="*/ 6 h 381"/>
                    <a:gd name="T62" fmla="*/ 7827 w 872"/>
                    <a:gd name="T63" fmla="*/ 2 h 381"/>
                    <a:gd name="T64" fmla="*/ 7764 w 872"/>
                    <a:gd name="T65" fmla="*/ 0 h 381"/>
                    <a:gd name="T66" fmla="*/ 7682 w 872"/>
                    <a:gd name="T67" fmla="*/ 0 h 38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2"/>
                    <a:gd name="T103" fmla="*/ 0 h 381"/>
                    <a:gd name="T104" fmla="*/ 872 w 872"/>
                    <a:gd name="T105" fmla="*/ 381 h 38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2" h="381">
                      <a:moveTo>
                        <a:pt x="40" y="0"/>
                      </a:move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1" y="4"/>
                      </a:lnTo>
                      <a:lnTo>
                        <a:pt x="18" y="6"/>
                      </a:lnTo>
                      <a:lnTo>
                        <a:pt x="15" y="8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7" y="17"/>
                      </a:lnTo>
                      <a:lnTo>
                        <a:pt x="5" y="20"/>
                      </a:lnTo>
                      <a:lnTo>
                        <a:pt x="3" y="24"/>
                      </a:lnTo>
                      <a:lnTo>
                        <a:pt x="2" y="27"/>
                      </a:lnTo>
                      <a:lnTo>
                        <a:pt x="1" y="31"/>
                      </a:lnTo>
                      <a:lnTo>
                        <a:pt x="1" y="35"/>
                      </a:lnTo>
                      <a:lnTo>
                        <a:pt x="0" y="38"/>
                      </a:lnTo>
                      <a:lnTo>
                        <a:pt x="0" y="342"/>
                      </a:lnTo>
                      <a:lnTo>
                        <a:pt x="1" y="346"/>
                      </a:lnTo>
                      <a:lnTo>
                        <a:pt x="1" y="350"/>
                      </a:lnTo>
                      <a:lnTo>
                        <a:pt x="2" y="354"/>
                      </a:lnTo>
                      <a:lnTo>
                        <a:pt x="3" y="358"/>
                      </a:lnTo>
                      <a:lnTo>
                        <a:pt x="5" y="361"/>
                      </a:lnTo>
                      <a:lnTo>
                        <a:pt x="7" y="365"/>
                      </a:lnTo>
                      <a:lnTo>
                        <a:pt x="10" y="367"/>
                      </a:lnTo>
                      <a:lnTo>
                        <a:pt x="13" y="370"/>
                      </a:lnTo>
                      <a:lnTo>
                        <a:pt x="15" y="373"/>
                      </a:lnTo>
                      <a:lnTo>
                        <a:pt x="18" y="375"/>
                      </a:lnTo>
                      <a:lnTo>
                        <a:pt x="21" y="377"/>
                      </a:lnTo>
                      <a:lnTo>
                        <a:pt x="25" y="378"/>
                      </a:lnTo>
                      <a:lnTo>
                        <a:pt x="28" y="379"/>
                      </a:lnTo>
                      <a:lnTo>
                        <a:pt x="32" y="380"/>
                      </a:lnTo>
                      <a:lnTo>
                        <a:pt x="36" y="381"/>
                      </a:lnTo>
                      <a:lnTo>
                        <a:pt x="40" y="381"/>
                      </a:lnTo>
                      <a:lnTo>
                        <a:pt x="832" y="381"/>
                      </a:lnTo>
                      <a:lnTo>
                        <a:pt x="837" y="381"/>
                      </a:lnTo>
                      <a:lnTo>
                        <a:pt x="841" y="380"/>
                      </a:lnTo>
                      <a:lnTo>
                        <a:pt x="844" y="379"/>
                      </a:lnTo>
                      <a:lnTo>
                        <a:pt x="848" y="378"/>
                      </a:lnTo>
                      <a:lnTo>
                        <a:pt x="851" y="377"/>
                      </a:lnTo>
                      <a:lnTo>
                        <a:pt x="854" y="375"/>
                      </a:lnTo>
                      <a:lnTo>
                        <a:pt x="857" y="373"/>
                      </a:lnTo>
                      <a:lnTo>
                        <a:pt x="861" y="370"/>
                      </a:lnTo>
                      <a:lnTo>
                        <a:pt x="863" y="367"/>
                      </a:lnTo>
                      <a:lnTo>
                        <a:pt x="866" y="365"/>
                      </a:lnTo>
                      <a:lnTo>
                        <a:pt x="867" y="361"/>
                      </a:lnTo>
                      <a:lnTo>
                        <a:pt x="869" y="358"/>
                      </a:lnTo>
                      <a:lnTo>
                        <a:pt x="870" y="354"/>
                      </a:lnTo>
                      <a:lnTo>
                        <a:pt x="871" y="350"/>
                      </a:lnTo>
                      <a:lnTo>
                        <a:pt x="872" y="346"/>
                      </a:lnTo>
                      <a:lnTo>
                        <a:pt x="872" y="342"/>
                      </a:lnTo>
                      <a:lnTo>
                        <a:pt x="872" y="38"/>
                      </a:lnTo>
                      <a:lnTo>
                        <a:pt x="872" y="35"/>
                      </a:lnTo>
                      <a:lnTo>
                        <a:pt x="871" y="31"/>
                      </a:lnTo>
                      <a:lnTo>
                        <a:pt x="870" y="27"/>
                      </a:lnTo>
                      <a:lnTo>
                        <a:pt x="869" y="24"/>
                      </a:lnTo>
                      <a:lnTo>
                        <a:pt x="867" y="20"/>
                      </a:lnTo>
                      <a:lnTo>
                        <a:pt x="866" y="17"/>
                      </a:lnTo>
                      <a:lnTo>
                        <a:pt x="863" y="13"/>
                      </a:lnTo>
                      <a:lnTo>
                        <a:pt x="861" y="11"/>
                      </a:lnTo>
                      <a:lnTo>
                        <a:pt x="857" y="8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8" y="2"/>
                      </a:lnTo>
                      <a:lnTo>
                        <a:pt x="844" y="1"/>
                      </a:lnTo>
                      <a:lnTo>
                        <a:pt x="841" y="0"/>
                      </a:lnTo>
                      <a:lnTo>
                        <a:pt x="837" y="0"/>
                      </a:lnTo>
                      <a:lnTo>
                        <a:pt x="832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211" name="Freeform 28"/>
                <p:cNvSpPr>
                  <a:spLocks/>
                </p:cNvSpPr>
                <p:nvPr/>
              </p:nvSpPr>
              <p:spPr bwMode="auto">
                <a:xfrm>
                  <a:off x="1769" y="808"/>
                  <a:ext cx="1525" cy="392"/>
                </a:xfrm>
                <a:custGeom>
                  <a:avLst/>
                  <a:gdLst>
                    <a:gd name="T0" fmla="*/ 330 w 870"/>
                    <a:gd name="T1" fmla="*/ 0 h 383"/>
                    <a:gd name="T2" fmla="*/ 252 w 870"/>
                    <a:gd name="T3" fmla="*/ 1 h 383"/>
                    <a:gd name="T4" fmla="*/ 188 w 870"/>
                    <a:gd name="T5" fmla="*/ 4 h 383"/>
                    <a:gd name="T6" fmla="*/ 135 w 870"/>
                    <a:gd name="T7" fmla="*/ 9 h 383"/>
                    <a:gd name="T8" fmla="*/ 77 w 870"/>
                    <a:gd name="T9" fmla="*/ 15 h 383"/>
                    <a:gd name="T10" fmla="*/ 37 w 870"/>
                    <a:gd name="T11" fmla="*/ 21 h 383"/>
                    <a:gd name="T12" fmla="*/ 12 w 870"/>
                    <a:gd name="T13" fmla="*/ 31 h 383"/>
                    <a:gd name="T14" fmla="*/ 0 w 870"/>
                    <a:gd name="T15" fmla="*/ 40 h 383"/>
                    <a:gd name="T16" fmla="*/ 0 w 870"/>
                    <a:gd name="T17" fmla="*/ 376 h 383"/>
                    <a:gd name="T18" fmla="*/ 12 w 870"/>
                    <a:gd name="T19" fmla="*/ 385 h 383"/>
                    <a:gd name="T20" fmla="*/ 28 w 870"/>
                    <a:gd name="T21" fmla="*/ 393 h 383"/>
                    <a:gd name="T22" fmla="*/ 58 w 870"/>
                    <a:gd name="T23" fmla="*/ 401 h 383"/>
                    <a:gd name="T24" fmla="*/ 102 w 870"/>
                    <a:gd name="T25" fmla="*/ 406 h 383"/>
                    <a:gd name="T26" fmla="*/ 151 w 870"/>
                    <a:gd name="T27" fmla="*/ 412 h 383"/>
                    <a:gd name="T28" fmla="*/ 216 w 870"/>
                    <a:gd name="T29" fmla="*/ 417 h 383"/>
                    <a:gd name="T30" fmla="*/ 293 w 870"/>
                    <a:gd name="T31" fmla="*/ 419 h 383"/>
                    <a:gd name="T32" fmla="*/ 366 w 870"/>
                    <a:gd name="T33" fmla="*/ 420 h 383"/>
                    <a:gd name="T34" fmla="*/ 7884 w 870"/>
                    <a:gd name="T35" fmla="*/ 419 h 383"/>
                    <a:gd name="T36" fmla="*/ 7962 w 870"/>
                    <a:gd name="T37" fmla="*/ 418 h 383"/>
                    <a:gd name="T38" fmla="*/ 8035 w 870"/>
                    <a:gd name="T39" fmla="*/ 415 h 383"/>
                    <a:gd name="T40" fmla="*/ 8090 w 870"/>
                    <a:gd name="T41" fmla="*/ 409 h 383"/>
                    <a:gd name="T42" fmla="*/ 8139 w 870"/>
                    <a:gd name="T43" fmla="*/ 404 h 383"/>
                    <a:gd name="T44" fmla="*/ 8175 w 870"/>
                    <a:gd name="T45" fmla="*/ 398 h 383"/>
                    <a:gd name="T46" fmla="*/ 8203 w 870"/>
                    <a:gd name="T47" fmla="*/ 390 h 383"/>
                    <a:gd name="T48" fmla="*/ 8212 w 870"/>
                    <a:gd name="T49" fmla="*/ 381 h 383"/>
                    <a:gd name="T50" fmla="*/ 8212 w 870"/>
                    <a:gd name="T51" fmla="*/ 44 h 383"/>
                    <a:gd name="T52" fmla="*/ 8212 w 870"/>
                    <a:gd name="T53" fmla="*/ 35 h 383"/>
                    <a:gd name="T54" fmla="*/ 8186 w 870"/>
                    <a:gd name="T55" fmla="*/ 28 h 383"/>
                    <a:gd name="T56" fmla="*/ 8154 w 870"/>
                    <a:gd name="T57" fmla="*/ 17 h 383"/>
                    <a:gd name="T58" fmla="*/ 8112 w 870"/>
                    <a:gd name="T59" fmla="*/ 12 h 383"/>
                    <a:gd name="T60" fmla="*/ 8063 w 870"/>
                    <a:gd name="T61" fmla="*/ 6 h 383"/>
                    <a:gd name="T62" fmla="*/ 7988 w 870"/>
                    <a:gd name="T63" fmla="*/ 3 h 383"/>
                    <a:gd name="T64" fmla="*/ 7921 w 870"/>
                    <a:gd name="T65" fmla="*/ 1 h 383"/>
                    <a:gd name="T66" fmla="*/ 7853 w 870"/>
                    <a:gd name="T67" fmla="*/ 0 h 38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0"/>
                    <a:gd name="T103" fmla="*/ 0 h 383"/>
                    <a:gd name="T104" fmla="*/ 870 w 870"/>
                    <a:gd name="T105" fmla="*/ 383 h 38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0" h="383">
                      <a:moveTo>
                        <a:pt x="39" y="0"/>
                      </a:moveTo>
                      <a:lnTo>
                        <a:pt x="35" y="0"/>
                      </a:lnTo>
                      <a:lnTo>
                        <a:pt x="31" y="1"/>
                      </a:lnTo>
                      <a:lnTo>
                        <a:pt x="27" y="1"/>
                      </a:lnTo>
                      <a:lnTo>
                        <a:pt x="23" y="3"/>
                      </a:lnTo>
                      <a:lnTo>
                        <a:pt x="20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4" y="21"/>
                      </a:lnTo>
                      <a:lnTo>
                        <a:pt x="3" y="24"/>
                      </a:lnTo>
                      <a:lnTo>
                        <a:pt x="1" y="27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343"/>
                      </a:lnTo>
                      <a:lnTo>
                        <a:pt x="0" y="347"/>
                      </a:lnTo>
                      <a:lnTo>
                        <a:pt x="1" y="351"/>
                      </a:lnTo>
                      <a:lnTo>
                        <a:pt x="1" y="355"/>
                      </a:lnTo>
                      <a:lnTo>
                        <a:pt x="3" y="358"/>
                      </a:lnTo>
                      <a:lnTo>
                        <a:pt x="4" y="362"/>
                      </a:lnTo>
                      <a:lnTo>
                        <a:pt x="6" y="365"/>
                      </a:lnTo>
                      <a:lnTo>
                        <a:pt x="8" y="368"/>
                      </a:lnTo>
                      <a:lnTo>
                        <a:pt x="11" y="370"/>
                      </a:lnTo>
                      <a:lnTo>
                        <a:pt x="14" y="373"/>
                      </a:lnTo>
                      <a:lnTo>
                        <a:pt x="16" y="376"/>
                      </a:lnTo>
                      <a:lnTo>
                        <a:pt x="20" y="378"/>
                      </a:lnTo>
                      <a:lnTo>
                        <a:pt x="23" y="380"/>
                      </a:lnTo>
                      <a:lnTo>
                        <a:pt x="27" y="381"/>
                      </a:lnTo>
                      <a:lnTo>
                        <a:pt x="31" y="382"/>
                      </a:lnTo>
                      <a:lnTo>
                        <a:pt x="35" y="382"/>
                      </a:lnTo>
                      <a:lnTo>
                        <a:pt x="39" y="383"/>
                      </a:lnTo>
                      <a:lnTo>
                        <a:pt x="832" y="383"/>
                      </a:lnTo>
                      <a:lnTo>
                        <a:pt x="835" y="382"/>
                      </a:lnTo>
                      <a:lnTo>
                        <a:pt x="839" y="382"/>
                      </a:lnTo>
                      <a:lnTo>
                        <a:pt x="843" y="381"/>
                      </a:lnTo>
                      <a:lnTo>
                        <a:pt x="846" y="380"/>
                      </a:lnTo>
                      <a:lnTo>
                        <a:pt x="851" y="378"/>
                      </a:lnTo>
                      <a:lnTo>
                        <a:pt x="854" y="376"/>
                      </a:lnTo>
                      <a:lnTo>
                        <a:pt x="857" y="373"/>
                      </a:lnTo>
                      <a:lnTo>
                        <a:pt x="859" y="370"/>
                      </a:lnTo>
                      <a:lnTo>
                        <a:pt x="862" y="368"/>
                      </a:lnTo>
                      <a:lnTo>
                        <a:pt x="864" y="365"/>
                      </a:lnTo>
                      <a:lnTo>
                        <a:pt x="866" y="362"/>
                      </a:lnTo>
                      <a:lnTo>
                        <a:pt x="867" y="358"/>
                      </a:lnTo>
                      <a:lnTo>
                        <a:pt x="869" y="355"/>
                      </a:lnTo>
                      <a:lnTo>
                        <a:pt x="870" y="351"/>
                      </a:lnTo>
                      <a:lnTo>
                        <a:pt x="870" y="347"/>
                      </a:lnTo>
                      <a:lnTo>
                        <a:pt x="870" y="343"/>
                      </a:lnTo>
                      <a:lnTo>
                        <a:pt x="870" y="40"/>
                      </a:lnTo>
                      <a:lnTo>
                        <a:pt x="870" y="36"/>
                      </a:lnTo>
                      <a:lnTo>
                        <a:pt x="870" y="31"/>
                      </a:lnTo>
                      <a:lnTo>
                        <a:pt x="869" y="27"/>
                      </a:lnTo>
                      <a:lnTo>
                        <a:pt x="867" y="24"/>
                      </a:lnTo>
                      <a:lnTo>
                        <a:pt x="866" y="21"/>
                      </a:lnTo>
                      <a:lnTo>
                        <a:pt x="864" y="17"/>
                      </a:lnTo>
                      <a:lnTo>
                        <a:pt x="862" y="15"/>
                      </a:lnTo>
                      <a:lnTo>
                        <a:pt x="859" y="12"/>
                      </a:lnTo>
                      <a:lnTo>
                        <a:pt x="857" y="9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6" y="3"/>
                      </a:lnTo>
                      <a:lnTo>
                        <a:pt x="843" y="1"/>
                      </a:lnTo>
                      <a:lnTo>
                        <a:pt x="839" y="1"/>
                      </a:lnTo>
                      <a:lnTo>
                        <a:pt x="835" y="0"/>
                      </a:lnTo>
                      <a:lnTo>
                        <a:pt x="8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46207" name="Rectangle 29"/>
            <p:cNvSpPr>
              <a:spLocks noChangeArrowheads="1"/>
            </p:cNvSpPr>
            <p:nvPr/>
          </p:nvSpPr>
          <p:spPr bwMode="auto">
            <a:xfrm>
              <a:off x="2573" y="432"/>
              <a:ext cx="15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平時作業</a:t>
              </a:r>
            </a:p>
          </p:txBody>
        </p:sp>
      </p:grpSp>
      <p:grpSp>
        <p:nvGrpSpPr>
          <p:cNvPr id="46104" name="Group 30"/>
          <p:cNvGrpSpPr>
            <a:grpSpLocks/>
          </p:cNvGrpSpPr>
          <p:nvPr/>
        </p:nvGrpSpPr>
        <p:grpSpPr bwMode="auto">
          <a:xfrm>
            <a:off x="4795839" y="1362075"/>
            <a:ext cx="2233612" cy="660400"/>
            <a:chOff x="2565" y="1134"/>
            <a:chExt cx="1552" cy="416"/>
          </a:xfrm>
        </p:grpSpPr>
        <p:grpSp>
          <p:nvGrpSpPr>
            <p:cNvPr id="46200" name="Group 31"/>
            <p:cNvGrpSpPr>
              <a:grpSpLocks/>
            </p:cNvGrpSpPr>
            <p:nvPr/>
          </p:nvGrpSpPr>
          <p:grpSpPr bwMode="auto">
            <a:xfrm>
              <a:off x="2565" y="1134"/>
              <a:ext cx="1552" cy="416"/>
              <a:chOff x="1760" y="801"/>
              <a:chExt cx="1552" cy="416"/>
            </a:xfrm>
          </p:grpSpPr>
          <p:sp>
            <p:nvSpPr>
              <p:cNvPr id="46202" name="Freeform 32"/>
              <p:cNvSpPr>
                <a:spLocks/>
              </p:cNvSpPr>
              <p:nvPr/>
            </p:nvSpPr>
            <p:spPr bwMode="auto">
              <a:xfrm>
                <a:off x="1777" y="815"/>
                <a:ext cx="1535" cy="402"/>
              </a:xfrm>
              <a:custGeom>
                <a:avLst/>
                <a:gdLst>
                  <a:gd name="T0" fmla="*/ 343 w 872"/>
                  <a:gd name="T1" fmla="*/ 0 h 381"/>
                  <a:gd name="T2" fmla="*/ 266 w 872"/>
                  <a:gd name="T3" fmla="*/ 1 h 381"/>
                  <a:gd name="T4" fmla="*/ 201 w 872"/>
                  <a:gd name="T5" fmla="*/ 4 h 381"/>
                  <a:gd name="T6" fmla="*/ 143 w 872"/>
                  <a:gd name="T7" fmla="*/ 8 h 381"/>
                  <a:gd name="T8" fmla="*/ 99 w 872"/>
                  <a:gd name="T9" fmla="*/ 17 h 381"/>
                  <a:gd name="T10" fmla="*/ 49 w 872"/>
                  <a:gd name="T11" fmla="*/ 24 h 381"/>
                  <a:gd name="T12" fmla="*/ 21 w 872"/>
                  <a:gd name="T13" fmla="*/ 34 h 381"/>
                  <a:gd name="T14" fmla="*/ 12 w 872"/>
                  <a:gd name="T15" fmla="*/ 43 h 381"/>
                  <a:gd name="T16" fmla="*/ 0 w 872"/>
                  <a:gd name="T17" fmla="*/ 424 h 381"/>
                  <a:gd name="T18" fmla="*/ 12 w 872"/>
                  <a:gd name="T19" fmla="*/ 433 h 381"/>
                  <a:gd name="T20" fmla="*/ 28 w 872"/>
                  <a:gd name="T21" fmla="*/ 444 h 381"/>
                  <a:gd name="T22" fmla="*/ 65 w 872"/>
                  <a:gd name="T23" fmla="*/ 452 h 381"/>
                  <a:gd name="T24" fmla="*/ 123 w 872"/>
                  <a:gd name="T25" fmla="*/ 458 h 381"/>
                  <a:gd name="T26" fmla="*/ 174 w 872"/>
                  <a:gd name="T27" fmla="*/ 465 h 381"/>
                  <a:gd name="T28" fmla="*/ 239 w 872"/>
                  <a:gd name="T29" fmla="*/ 468 h 381"/>
                  <a:gd name="T30" fmla="*/ 306 w 872"/>
                  <a:gd name="T31" fmla="*/ 471 h 381"/>
                  <a:gd name="T32" fmla="*/ 382 w 872"/>
                  <a:gd name="T33" fmla="*/ 472 h 381"/>
                  <a:gd name="T34" fmla="*/ 8036 w 872"/>
                  <a:gd name="T35" fmla="*/ 472 h 381"/>
                  <a:gd name="T36" fmla="*/ 8106 w 872"/>
                  <a:gd name="T37" fmla="*/ 470 h 381"/>
                  <a:gd name="T38" fmla="*/ 8171 w 872"/>
                  <a:gd name="T39" fmla="*/ 467 h 381"/>
                  <a:gd name="T40" fmla="*/ 8230 w 872"/>
                  <a:gd name="T41" fmla="*/ 463 h 381"/>
                  <a:gd name="T42" fmla="*/ 8286 w 872"/>
                  <a:gd name="T43" fmla="*/ 454 h 381"/>
                  <a:gd name="T44" fmla="*/ 8323 w 872"/>
                  <a:gd name="T45" fmla="*/ 447 h 381"/>
                  <a:gd name="T46" fmla="*/ 8351 w 872"/>
                  <a:gd name="T47" fmla="*/ 440 h 381"/>
                  <a:gd name="T48" fmla="*/ 8372 w 872"/>
                  <a:gd name="T49" fmla="*/ 428 h 381"/>
                  <a:gd name="T50" fmla="*/ 8372 w 872"/>
                  <a:gd name="T51" fmla="*/ 46 h 381"/>
                  <a:gd name="T52" fmla="*/ 8363 w 872"/>
                  <a:gd name="T53" fmla="*/ 39 h 381"/>
                  <a:gd name="T54" fmla="*/ 8346 w 872"/>
                  <a:gd name="T55" fmla="*/ 28 h 381"/>
                  <a:gd name="T56" fmla="*/ 8314 w 872"/>
                  <a:gd name="T57" fmla="*/ 21 h 381"/>
                  <a:gd name="T58" fmla="*/ 8270 w 872"/>
                  <a:gd name="T59" fmla="*/ 15 h 381"/>
                  <a:gd name="T60" fmla="*/ 8200 w 872"/>
                  <a:gd name="T61" fmla="*/ 6 h 381"/>
                  <a:gd name="T62" fmla="*/ 8143 w 872"/>
                  <a:gd name="T63" fmla="*/ 2 h 381"/>
                  <a:gd name="T64" fmla="*/ 8073 w 872"/>
                  <a:gd name="T65" fmla="*/ 0 h 381"/>
                  <a:gd name="T66" fmla="*/ 7992 w 872"/>
                  <a:gd name="T67" fmla="*/ 0 h 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2"/>
                  <a:gd name="T103" fmla="*/ 0 h 381"/>
                  <a:gd name="T104" fmla="*/ 872 w 872"/>
                  <a:gd name="T105" fmla="*/ 381 h 38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2" h="381">
                    <a:moveTo>
                      <a:pt x="40" y="0"/>
                    </a:move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0" y="38"/>
                    </a:lnTo>
                    <a:lnTo>
                      <a:pt x="0" y="342"/>
                    </a:lnTo>
                    <a:lnTo>
                      <a:pt x="1" y="346"/>
                    </a:lnTo>
                    <a:lnTo>
                      <a:pt x="1" y="350"/>
                    </a:lnTo>
                    <a:lnTo>
                      <a:pt x="2" y="354"/>
                    </a:lnTo>
                    <a:lnTo>
                      <a:pt x="3" y="358"/>
                    </a:lnTo>
                    <a:lnTo>
                      <a:pt x="5" y="361"/>
                    </a:lnTo>
                    <a:lnTo>
                      <a:pt x="7" y="365"/>
                    </a:lnTo>
                    <a:lnTo>
                      <a:pt x="10" y="367"/>
                    </a:lnTo>
                    <a:lnTo>
                      <a:pt x="13" y="370"/>
                    </a:lnTo>
                    <a:lnTo>
                      <a:pt x="15" y="373"/>
                    </a:lnTo>
                    <a:lnTo>
                      <a:pt x="18" y="375"/>
                    </a:lnTo>
                    <a:lnTo>
                      <a:pt x="21" y="377"/>
                    </a:lnTo>
                    <a:lnTo>
                      <a:pt x="25" y="378"/>
                    </a:lnTo>
                    <a:lnTo>
                      <a:pt x="28" y="379"/>
                    </a:lnTo>
                    <a:lnTo>
                      <a:pt x="32" y="380"/>
                    </a:lnTo>
                    <a:lnTo>
                      <a:pt x="36" y="381"/>
                    </a:lnTo>
                    <a:lnTo>
                      <a:pt x="40" y="381"/>
                    </a:lnTo>
                    <a:lnTo>
                      <a:pt x="832" y="381"/>
                    </a:lnTo>
                    <a:lnTo>
                      <a:pt x="837" y="381"/>
                    </a:lnTo>
                    <a:lnTo>
                      <a:pt x="841" y="380"/>
                    </a:lnTo>
                    <a:lnTo>
                      <a:pt x="844" y="379"/>
                    </a:lnTo>
                    <a:lnTo>
                      <a:pt x="848" y="378"/>
                    </a:lnTo>
                    <a:lnTo>
                      <a:pt x="851" y="377"/>
                    </a:lnTo>
                    <a:lnTo>
                      <a:pt x="854" y="375"/>
                    </a:lnTo>
                    <a:lnTo>
                      <a:pt x="857" y="373"/>
                    </a:lnTo>
                    <a:lnTo>
                      <a:pt x="861" y="370"/>
                    </a:lnTo>
                    <a:lnTo>
                      <a:pt x="863" y="367"/>
                    </a:lnTo>
                    <a:lnTo>
                      <a:pt x="866" y="365"/>
                    </a:lnTo>
                    <a:lnTo>
                      <a:pt x="867" y="361"/>
                    </a:lnTo>
                    <a:lnTo>
                      <a:pt x="869" y="358"/>
                    </a:lnTo>
                    <a:lnTo>
                      <a:pt x="870" y="354"/>
                    </a:lnTo>
                    <a:lnTo>
                      <a:pt x="871" y="350"/>
                    </a:lnTo>
                    <a:lnTo>
                      <a:pt x="872" y="346"/>
                    </a:lnTo>
                    <a:lnTo>
                      <a:pt x="872" y="342"/>
                    </a:lnTo>
                    <a:lnTo>
                      <a:pt x="872" y="38"/>
                    </a:lnTo>
                    <a:lnTo>
                      <a:pt x="872" y="35"/>
                    </a:lnTo>
                    <a:lnTo>
                      <a:pt x="871" y="31"/>
                    </a:lnTo>
                    <a:lnTo>
                      <a:pt x="870" y="27"/>
                    </a:lnTo>
                    <a:lnTo>
                      <a:pt x="869" y="24"/>
                    </a:lnTo>
                    <a:lnTo>
                      <a:pt x="867" y="20"/>
                    </a:lnTo>
                    <a:lnTo>
                      <a:pt x="866" y="17"/>
                    </a:lnTo>
                    <a:lnTo>
                      <a:pt x="863" y="13"/>
                    </a:lnTo>
                    <a:lnTo>
                      <a:pt x="861" y="11"/>
                    </a:lnTo>
                    <a:lnTo>
                      <a:pt x="857" y="8"/>
                    </a:lnTo>
                    <a:lnTo>
                      <a:pt x="854" y="6"/>
                    </a:lnTo>
                    <a:lnTo>
                      <a:pt x="851" y="4"/>
                    </a:lnTo>
                    <a:lnTo>
                      <a:pt x="848" y="2"/>
                    </a:lnTo>
                    <a:lnTo>
                      <a:pt x="844" y="1"/>
                    </a:lnTo>
                    <a:lnTo>
                      <a:pt x="841" y="0"/>
                    </a:lnTo>
                    <a:lnTo>
                      <a:pt x="837" y="0"/>
                    </a:lnTo>
                    <a:lnTo>
                      <a:pt x="832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989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46203" name="Group 33"/>
              <p:cNvGrpSpPr>
                <a:grpSpLocks/>
              </p:cNvGrpSpPr>
              <p:nvPr/>
            </p:nvGrpSpPr>
            <p:grpSpPr bwMode="auto">
              <a:xfrm>
                <a:off x="1760" y="801"/>
                <a:ext cx="1534" cy="399"/>
                <a:chOff x="1760" y="801"/>
                <a:chExt cx="1534" cy="399"/>
              </a:xfrm>
            </p:grpSpPr>
            <p:sp>
              <p:nvSpPr>
                <p:cNvPr id="46204" name="Freeform 34"/>
                <p:cNvSpPr>
                  <a:spLocks/>
                </p:cNvSpPr>
                <p:nvPr/>
              </p:nvSpPr>
              <p:spPr bwMode="auto">
                <a:xfrm>
                  <a:off x="1760" y="801"/>
                  <a:ext cx="1520" cy="351"/>
                </a:xfrm>
                <a:custGeom>
                  <a:avLst/>
                  <a:gdLst>
                    <a:gd name="T0" fmla="*/ 335 w 872"/>
                    <a:gd name="T1" fmla="*/ 0 h 381"/>
                    <a:gd name="T2" fmla="*/ 258 w 872"/>
                    <a:gd name="T3" fmla="*/ 1 h 381"/>
                    <a:gd name="T4" fmla="*/ 195 w 872"/>
                    <a:gd name="T5" fmla="*/ 4 h 381"/>
                    <a:gd name="T6" fmla="*/ 136 w 872"/>
                    <a:gd name="T7" fmla="*/ 6 h 381"/>
                    <a:gd name="T8" fmla="*/ 91 w 872"/>
                    <a:gd name="T9" fmla="*/ 9 h 381"/>
                    <a:gd name="T10" fmla="*/ 49 w 872"/>
                    <a:gd name="T11" fmla="*/ 15 h 381"/>
                    <a:gd name="T12" fmla="*/ 16 w 872"/>
                    <a:gd name="T13" fmla="*/ 19 h 381"/>
                    <a:gd name="T14" fmla="*/ 9 w 872"/>
                    <a:gd name="T15" fmla="*/ 25 h 381"/>
                    <a:gd name="T16" fmla="*/ 0 w 872"/>
                    <a:gd name="T17" fmla="*/ 246 h 381"/>
                    <a:gd name="T18" fmla="*/ 9 w 872"/>
                    <a:gd name="T19" fmla="*/ 252 h 381"/>
                    <a:gd name="T20" fmla="*/ 28 w 872"/>
                    <a:gd name="T21" fmla="*/ 258 h 381"/>
                    <a:gd name="T22" fmla="*/ 64 w 872"/>
                    <a:gd name="T23" fmla="*/ 263 h 381"/>
                    <a:gd name="T24" fmla="*/ 122 w 872"/>
                    <a:gd name="T25" fmla="*/ 266 h 381"/>
                    <a:gd name="T26" fmla="*/ 164 w 872"/>
                    <a:gd name="T27" fmla="*/ 270 h 381"/>
                    <a:gd name="T28" fmla="*/ 234 w 872"/>
                    <a:gd name="T29" fmla="*/ 273 h 381"/>
                    <a:gd name="T30" fmla="*/ 298 w 872"/>
                    <a:gd name="T31" fmla="*/ 274 h 381"/>
                    <a:gd name="T32" fmla="*/ 371 w 872"/>
                    <a:gd name="T33" fmla="*/ 275 h 381"/>
                    <a:gd name="T34" fmla="*/ 7727 w 872"/>
                    <a:gd name="T35" fmla="*/ 275 h 381"/>
                    <a:gd name="T36" fmla="*/ 7790 w 872"/>
                    <a:gd name="T37" fmla="*/ 274 h 381"/>
                    <a:gd name="T38" fmla="*/ 7854 w 872"/>
                    <a:gd name="T39" fmla="*/ 272 h 381"/>
                    <a:gd name="T40" fmla="*/ 7912 w 872"/>
                    <a:gd name="T41" fmla="*/ 269 h 381"/>
                    <a:gd name="T42" fmla="*/ 7966 w 872"/>
                    <a:gd name="T43" fmla="*/ 264 h 381"/>
                    <a:gd name="T44" fmla="*/ 8003 w 872"/>
                    <a:gd name="T45" fmla="*/ 261 h 381"/>
                    <a:gd name="T46" fmla="*/ 8034 w 872"/>
                    <a:gd name="T47" fmla="*/ 254 h 381"/>
                    <a:gd name="T48" fmla="*/ 8051 w 872"/>
                    <a:gd name="T49" fmla="*/ 250 h 381"/>
                    <a:gd name="T50" fmla="*/ 8051 w 872"/>
                    <a:gd name="T51" fmla="*/ 27 h 381"/>
                    <a:gd name="T52" fmla="*/ 8039 w 872"/>
                    <a:gd name="T53" fmla="*/ 23 h 381"/>
                    <a:gd name="T54" fmla="*/ 8025 w 872"/>
                    <a:gd name="T55" fmla="*/ 17 h 381"/>
                    <a:gd name="T56" fmla="*/ 7997 w 872"/>
                    <a:gd name="T57" fmla="*/ 13 h 381"/>
                    <a:gd name="T58" fmla="*/ 7949 w 872"/>
                    <a:gd name="T59" fmla="*/ 7 h 381"/>
                    <a:gd name="T60" fmla="*/ 7888 w 872"/>
                    <a:gd name="T61" fmla="*/ 6 h 381"/>
                    <a:gd name="T62" fmla="*/ 7827 w 872"/>
                    <a:gd name="T63" fmla="*/ 2 h 381"/>
                    <a:gd name="T64" fmla="*/ 7764 w 872"/>
                    <a:gd name="T65" fmla="*/ 0 h 381"/>
                    <a:gd name="T66" fmla="*/ 7682 w 872"/>
                    <a:gd name="T67" fmla="*/ 0 h 38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2"/>
                    <a:gd name="T103" fmla="*/ 0 h 381"/>
                    <a:gd name="T104" fmla="*/ 872 w 872"/>
                    <a:gd name="T105" fmla="*/ 381 h 38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2" h="381">
                      <a:moveTo>
                        <a:pt x="40" y="0"/>
                      </a:move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1" y="4"/>
                      </a:lnTo>
                      <a:lnTo>
                        <a:pt x="18" y="6"/>
                      </a:lnTo>
                      <a:lnTo>
                        <a:pt x="15" y="8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7" y="17"/>
                      </a:lnTo>
                      <a:lnTo>
                        <a:pt x="5" y="20"/>
                      </a:lnTo>
                      <a:lnTo>
                        <a:pt x="3" y="24"/>
                      </a:lnTo>
                      <a:lnTo>
                        <a:pt x="2" y="27"/>
                      </a:lnTo>
                      <a:lnTo>
                        <a:pt x="1" y="31"/>
                      </a:lnTo>
                      <a:lnTo>
                        <a:pt x="1" y="35"/>
                      </a:lnTo>
                      <a:lnTo>
                        <a:pt x="0" y="38"/>
                      </a:lnTo>
                      <a:lnTo>
                        <a:pt x="0" y="342"/>
                      </a:lnTo>
                      <a:lnTo>
                        <a:pt x="1" y="346"/>
                      </a:lnTo>
                      <a:lnTo>
                        <a:pt x="1" y="350"/>
                      </a:lnTo>
                      <a:lnTo>
                        <a:pt x="2" y="354"/>
                      </a:lnTo>
                      <a:lnTo>
                        <a:pt x="3" y="358"/>
                      </a:lnTo>
                      <a:lnTo>
                        <a:pt x="5" y="361"/>
                      </a:lnTo>
                      <a:lnTo>
                        <a:pt x="7" y="365"/>
                      </a:lnTo>
                      <a:lnTo>
                        <a:pt x="10" y="367"/>
                      </a:lnTo>
                      <a:lnTo>
                        <a:pt x="13" y="370"/>
                      </a:lnTo>
                      <a:lnTo>
                        <a:pt x="15" y="373"/>
                      </a:lnTo>
                      <a:lnTo>
                        <a:pt x="18" y="375"/>
                      </a:lnTo>
                      <a:lnTo>
                        <a:pt x="21" y="377"/>
                      </a:lnTo>
                      <a:lnTo>
                        <a:pt x="25" y="378"/>
                      </a:lnTo>
                      <a:lnTo>
                        <a:pt x="28" y="379"/>
                      </a:lnTo>
                      <a:lnTo>
                        <a:pt x="32" y="380"/>
                      </a:lnTo>
                      <a:lnTo>
                        <a:pt x="36" y="381"/>
                      </a:lnTo>
                      <a:lnTo>
                        <a:pt x="40" y="381"/>
                      </a:lnTo>
                      <a:lnTo>
                        <a:pt x="832" y="381"/>
                      </a:lnTo>
                      <a:lnTo>
                        <a:pt x="837" y="381"/>
                      </a:lnTo>
                      <a:lnTo>
                        <a:pt x="841" y="380"/>
                      </a:lnTo>
                      <a:lnTo>
                        <a:pt x="844" y="379"/>
                      </a:lnTo>
                      <a:lnTo>
                        <a:pt x="848" y="378"/>
                      </a:lnTo>
                      <a:lnTo>
                        <a:pt x="851" y="377"/>
                      </a:lnTo>
                      <a:lnTo>
                        <a:pt x="854" y="375"/>
                      </a:lnTo>
                      <a:lnTo>
                        <a:pt x="857" y="373"/>
                      </a:lnTo>
                      <a:lnTo>
                        <a:pt x="861" y="370"/>
                      </a:lnTo>
                      <a:lnTo>
                        <a:pt x="863" y="367"/>
                      </a:lnTo>
                      <a:lnTo>
                        <a:pt x="866" y="365"/>
                      </a:lnTo>
                      <a:lnTo>
                        <a:pt x="867" y="361"/>
                      </a:lnTo>
                      <a:lnTo>
                        <a:pt x="869" y="358"/>
                      </a:lnTo>
                      <a:lnTo>
                        <a:pt x="870" y="354"/>
                      </a:lnTo>
                      <a:lnTo>
                        <a:pt x="871" y="350"/>
                      </a:lnTo>
                      <a:lnTo>
                        <a:pt x="872" y="346"/>
                      </a:lnTo>
                      <a:lnTo>
                        <a:pt x="872" y="342"/>
                      </a:lnTo>
                      <a:lnTo>
                        <a:pt x="872" y="38"/>
                      </a:lnTo>
                      <a:lnTo>
                        <a:pt x="872" y="35"/>
                      </a:lnTo>
                      <a:lnTo>
                        <a:pt x="871" y="31"/>
                      </a:lnTo>
                      <a:lnTo>
                        <a:pt x="870" y="27"/>
                      </a:lnTo>
                      <a:lnTo>
                        <a:pt x="869" y="24"/>
                      </a:lnTo>
                      <a:lnTo>
                        <a:pt x="867" y="20"/>
                      </a:lnTo>
                      <a:lnTo>
                        <a:pt x="866" y="17"/>
                      </a:lnTo>
                      <a:lnTo>
                        <a:pt x="863" y="13"/>
                      </a:lnTo>
                      <a:lnTo>
                        <a:pt x="861" y="11"/>
                      </a:lnTo>
                      <a:lnTo>
                        <a:pt x="857" y="8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8" y="2"/>
                      </a:lnTo>
                      <a:lnTo>
                        <a:pt x="844" y="1"/>
                      </a:lnTo>
                      <a:lnTo>
                        <a:pt x="841" y="0"/>
                      </a:lnTo>
                      <a:lnTo>
                        <a:pt x="837" y="0"/>
                      </a:lnTo>
                      <a:lnTo>
                        <a:pt x="832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205" name="Freeform 35"/>
                <p:cNvSpPr>
                  <a:spLocks/>
                </p:cNvSpPr>
                <p:nvPr/>
              </p:nvSpPr>
              <p:spPr bwMode="auto">
                <a:xfrm>
                  <a:off x="1769" y="808"/>
                  <a:ext cx="1525" cy="392"/>
                </a:xfrm>
                <a:custGeom>
                  <a:avLst/>
                  <a:gdLst>
                    <a:gd name="T0" fmla="*/ 330 w 870"/>
                    <a:gd name="T1" fmla="*/ 0 h 383"/>
                    <a:gd name="T2" fmla="*/ 252 w 870"/>
                    <a:gd name="T3" fmla="*/ 1 h 383"/>
                    <a:gd name="T4" fmla="*/ 188 w 870"/>
                    <a:gd name="T5" fmla="*/ 4 h 383"/>
                    <a:gd name="T6" fmla="*/ 135 w 870"/>
                    <a:gd name="T7" fmla="*/ 9 h 383"/>
                    <a:gd name="T8" fmla="*/ 77 w 870"/>
                    <a:gd name="T9" fmla="*/ 15 h 383"/>
                    <a:gd name="T10" fmla="*/ 37 w 870"/>
                    <a:gd name="T11" fmla="*/ 21 h 383"/>
                    <a:gd name="T12" fmla="*/ 12 w 870"/>
                    <a:gd name="T13" fmla="*/ 31 h 383"/>
                    <a:gd name="T14" fmla="*/ 0 w 870"/>
                    <a:gd name="T15" fmla="*/ 40 h 383"/>
                    <a:gd name="T16" fmla="*/ 0 w 870"/>
                    <a:gd name="T17" fmla="*/ 376 h 383"/>
                    <a:gd name="T18" fmla="*/ 12 w 870"/>
                    <a:gd name="T19" fmla="*/ 385 h 383"/>
                    <a:gd name="T20" fmla="*/ 28 w 870"/>
                    <a:gd name="T21" fmla="*/ 393 h 383"/>
                    <a:gd name="T22" fmla="*/ 58 w 870"/>
                    <a:gd name="T23" fmla="*/ 401 h 383"/>
                    <a:gd name="T24" fmla="*/ 102 w 870"/>
                    <a:gd name="T25" fmla="*/ 406 h 383"/>
                    <a:gd name="T26" fmla="*/ 151 w 870"/>
                    <a:gd name="T27" fmla="*/ 412 h 383"/>
                    <a:gd name="T28" fmla="*/ 216 w 870"/>
                    <a:gd name="T29" fmla="*/ 417 h 383"/>
                    <a:gd name="T30" fmla="*/ 293 w 870"/>
                    <a:gd name="T31" fmla="*/ 419 h 383"/>
                    <a:gd name="T32" fmla="*/ 366 w 870"/>
                    <a:gd name="T33" fmla="*/ 420 h 383"/>
                    <a:gd name="T34" fmla="*/ 7884 w 870"/>
                    <a:gd name="T35" fmla="*/ 419 h 383"/>
                    <a:gd name="T36" fmla="*/ 7962 w 870"/>
                    <a:gd name="T37" fmla="*/ 418 h 383"/>
                    <a:gd name="T38" fmla="*/ 8035 w 870"/>
                    <a:gd name="T39" fmla="*/ 415 h 383"/>
                    <a:gd name="T40" fmla="*/ 8090 w 870"/>
                    <a:gd name="T41" fmla="*/ 409 h 383"/>
                    <a:gd name="T42" fmla="*/ 8139 w 870"/>
                    <a:gd name="T43" fmla="*/ 404 h 383"/>
                    <a:gd name="T44" fmla="*/ 8175 w 870"/>
                    <a:gd name="T45" fmla="*/ 398 h 383"/>
                    <a:gd name="T46" fmla="*/ 8203 w 870"/>
                    <a:gd name="T47" fmla="*/ 390 h 383"/>
                    <a:gd name="T48" fmla="*/ 8212 w 870"/>
                    <a:gd name="T49" fmla="*/ 381 h 383"/>
                    <a:gd name="T50" fmla="*/ 8212 w 870"/>
                    <a:gd name="T51" fmla="*/ 44 h 383"/>
                    <a:gd name="T52" fmla="*/ 8212 w 870"/>
                    <a:gd name="T53" fmla="*/ 35 h 383"/>
                    <a:gd name="T54" fmla="*/ 8186 w 870"/>
                    <a:gd name="T55" fmla="*/ 28 h 383"/>
                    <a:gd name="T56" fmla="*/ 8154 w 870"/>
                    <a:gd name="T57" fmla="*/ 17 h 383"/>
                    <a:gd name="T58" fmla="*/ 8112 w 870"/>
                    <a:gd name="T59" fmla="*/ 12 h 383"/>
                    <a:gd name="T60" fmla="*/ 8063 w 870"/>
                    <a:gd name="T61" fmla="*/ 6 h 383"/>
                    <a:gd name="T62" fmla="*/ 7988 w 870"/>
                    <a:gd name="T63" fmla="*/ 3 h 383"/>
                    <a:gd name="T64" fmla="*/ 7921 w 870"/>
                    <a:gd name="T65" fmla="*/ 1 h 383"/>
                    <a:gd name="T66" fmla="*/ 7853 w 870"/>
                    <a:gd name="T67" fmla="*/ 0 h 38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0"/>
                    <a:gd name="T103" fmla="*/ 0 h 383"/>
                    <a:gd name="T104" fmla="*/ 870 w 870"/>
                    <a:gd name="T105" fmla="*/ 383 h 38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0" h="383">
                      <a:moveTo>
                        <a:pt x="39" y="0"/>
                      </a:moveTo>
                      <a:lnTo>
                        <a:pt x="35" y="0"/>
                      </a:lnTo>
                      <a:lnTo>
                        <a:pt x="31" y="1"/>
                      </a:lnTo>
                      <a:lnTo>
                        <a:pt x="27" y="1"/>
                      </a:lnTo>
                      <a:lnTo>
                        <a:pt x="23" y="3"/>
                      </a:lnTo>
                      <a:lnTo>
                        <a:pt x="20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4" y="21"/>
                      </a:lnTo>
                      <a:lnTo>
                        <a:pt x="3" y="24"/>
                      </a:lnTo>
                      <a:lnTo>
                        <a:pt x="1" y="27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343"/>
                      </a:lnTo>
                      <a:lnTo>
                        <a:pt x="0" y="347"/>
                      </a:lnTo>
                      <a:lnTo>
                        <a:pt x="1" y="351"/>
                      </a:lnTo>
                      <a:lnTo>
                        <a:pt x="1" y="355"/>
                      </a:lnTo>
                      <a:lnTo>
                        <a:pt x="3" y="358"/>
                      </a:lnTo>
                      <a:lnTo>
                        <a:pt x="4" y="362"/>
                      </a:lnTo>
                      <a:lnTo>
                        <a:pt x="6" y="365"/>
                      </a:lnTo>
                      <a:lnTo>
                        <a:pt x="8" y="368"/>
                      </a:lnTo>
                      <a:lnTo>
                        <a:pt x="11" y="370"/>
                      </a:lnTo>
                      <a:lnTo>
                        <a:pt x="14" y="373"/>
                      </a:lnTo>
                      <a:lnTo>
                        <a:pt x="16" y="376"/>
                      </a:lnTo>
                      <a:lnTo>
                        <a:pt x="20" y="378"/>
                      </a:lnTo>
                      <a:lnTo>
                        <a:pt x="23" y="380"/>
                      </a:lnTo>
                      <a:lnTo>
                        <a:pt x="27" y="381"/>
                      </a:lnTo>
                      <a:lnTo>
                        <a:pt x="31" y="382"/>
                      </a:lnTo>
                      <a:lnTo>
                        <a:pt x="35" y="382"/>
                      </a:lnTo>
                      <a:lnTo>
                        <a:pt x="39" y="383"/>
                      </a:lnTo>
                      <a:lnTo>
                        <a:pt x="832" y="383"/>
                      </a:lnTo>
                      <a:lnTo>
                        <a:pt x="835" y="382"/>
                      </a:lnTo>
                      <a:lnTo>
                        <a:pt x="839" y="382"/>
                      </a:lnTo>
                      <a:lnTo>
                        <a:pt x="843" y="381"/>
                      </a:lnTo>
                      <a:lnTo>
                        <a:pt x="846" y="380"/>
                      </a:lnTo>
                      <a:lnTo>
                        <a:pt x="851" y="378"/>
                      </a:lnTo>
                      <a:lnTo>
                        <a:pt x="854" y="376"/>
                      </a:lnTo>
                      <a:lnTo>
                        <a:pt x="857" y="373"/>
                      </a:lnTo>
                      <a:lnTo>
                        <a:pt x="859" y="370"/>
                      </a:lnTo>
                      <a:lnTo>
                        <a:pt x="862" y="368"/>
                      </a:lnTo>
                      <a:lnTo>
                        <a:pt x="864" y="365"/>
                      </a:lnTo>
                      <a:lnTo>
                        <a:pt x="866" y="362"/>
                      </a:lnTo>
                      <a:lnTo>
                        <a:pt x="867" y="358"/>
                      </a:lnTo>
                      <a:lnTo>
                        <a:pt x="869" y="355"/>
                      </a:lnTo>
                      <a:lnTo>
                        <a:pt x="870" y="351"/>
                      </a:lnTo>
                      <a:lnTo>
                        <a:pt x="870" y="347"/>
                      </a:lnTo>
                      <a:lnTo>
                        <a:pt x="870" y="343"/>
                      </a:lnTo>
                      <a:lnTo>
                        <a:pt x="870" y="40"/>
                      </a:lnTo>
                      <a:lnTo>
                        <a:pt x="870" y="36"/>
                      </a:lnTo>
                      <a:lnTo>
                        <a:pt x="870" y="31"/>
                      </a:lnTo>
                      <a:lnTo>
                        <a:pt x="869" y="27"/>
                      </a:lnTo>
                      <a:lnTo>
                        <a:pt x="867" y="24"/>
                      </a:lnTo>
                      <a:lnTo>
                        <a:pt x="866" y="21"/>
                      </a:lnTo>
                      <a:lnTo>
                        <a:pt x="864" y="17"/>
                      </a:lnTo>
                      <a:lnTo>
                        <a:pt x="862" y="15"/>
                      </a:lnTo>
                      <a:lnTo>
                        <a:pt x="859" y="12"/>
                      </a:lnTo>
                      <a:lnTo>
                        <a:pt x="857" y="9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6" y="3"/>
                      </a:lnTo>
                      <a:lnTo>
                        <a:pt x="843" y="1"/>
                      </a:lnTo>
                      <a:lnTo>
                        <a:pt x="839" y="1"/>
                      </a:lnTo>
                      <a:lnTo>
                        <a:pt x="835" y="0"/>
                      </a:lnTo>
                      <a:lnTo>
                        <a:pt x="8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46201" name="Rectangle 36"/>
            <p:cNvSpPr>
              <a:spLocks noChangeArrowheads="1"/>
            </p:cNvSpPr>
            <p:nvPr/>
          </p:nvSpPr>
          <p:spPr bwMode="auto">
            <a:xfrm>
              <a:off x="2573" y="1248"/>
              <a:ext cx="15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海上颱風警報發佈</a:t>
              </a:r>
            </a:p>
          </p:txBody>
        </p:sp>
      </p:grpSp>
      <p:grpSp>
        <p:nvGrpSpPr>
          <p:cNvPr id="46105" name="Group 37"/>
          <p:cNvGrpSpPr>
            <a:grpSpLocks/>
          </p:cNvGrpSpPr>
          <p:nvPr/>
        </p:nvGrpSpPr>
        <p:grpSpPr bwMode="auto">
          <a:xfrm>
            <a:off x="4795839" y="2457450"/>
            <a:ext cx="2233612" cy="660400"/>
            <a:chOff x="2565" y="1719"/>
            <a:chExt cx="1552" cy="416"/>
          </a:xfrm>
        </p:grpSpPr>
        <p:grpSp>
          <p:nvGrpSpPr>
            <p:cNvPr id="46194" name="Group 38"/>
            <p:cNvGrpSpPr>
              <a:grpSpLocks/>
            </p:cNvGrpSpPr>
            <p:nvPr/>
          </p:nvGrpSpPr>
          <p:grpSpPr bwMode="auto">
            <a:xfrm>
              <a:off x="2565" y="1719"/>
              <a:ext cx="1552" cy="416"/>
              <a:chOff x="1760" y="801"/>
              <a:chExt cx="1552" cy="416"/>
            </a:xfrm>
          </p:grpSpPr>
          <p:sp>
            <p:nvSpPr>
              <p:cNvPr id="46196" name="Freeform 39"/>
              <p:cNvSpPr>
                <a:spLocks/>
              </p:cNvSpPr>
              <p:nvPr/>
            </p:nvSpPr>
            <p:spPr bwMode="auto">
              <a:xfrm>
                <a:off x="1777" y="815"/>
                <a:ext cx="1535" cy="402"/>
              </a:xfrm>
              <a:custGeom>
                <a:avLst/>
                <a:gdLst>
                  <a:gd name="T0" fmla="*/ 343 w 872"/>
                  <a:gd name="T1" fmla="*/ 0 h 381"/>
                  <a:gd name="T2" fmla="*/ 266 w 872"/>
                  <a:gd name="T3" fmla="*/ 1 h 381"/>
                  <a:gd name="T4" fmla="*/ 201 w 872"/>
                  <a:gd name="T5" fmla="*/ 4 h 381"/>
                  <a:gd name="T6" fmla="*/ 143 w 872"/>
                  <a:gd name="T7" fmla="*/ 8 h 381"/>
                  <a:gd name="T8" fmla="*/ 99 w 872"/>
                  <a:gd name="T9" fmla="*/ 17 h 381"/>
                  <a:gd name="T10" fmla="*/ 49 w 872"/>
                  <a:gd name="T11" fmla="*/ 24 h 381"/>
                  <a:gd name="T12" fmla="*/ 21 w 872"/>
                  <a:gd name="T13" fmla="*/ 34 h 381"/>
                  <a:gd name="T14" fmla="*/ 12 w 872"/>
                  <a:gd name="T15" fmla="*/ 43 h 381"/>
                  <a:gd name="T16" fmla="*/ 0 w 872"/>
                  <a:gd name="T17" fmla="*/ 424 h 381"/>
                  <a:gd name="T18" fmla="*/ 12 w 872"/>
                  <a:gd name="T19" fmla="*/ 433 h 381"/>
                  <a:gd name="T20" fmla="*/ 28 w 872"/>
                  <a:gd name="T21" fmla="*/ 444 h 381"/>
                  <a:gd name="T22" fmla="*/ 65 w 872"/>
                  <a:gd name="T23" fmla="*/ 452 h 381"/>
                  <a:gd name="T24" fmla="*/ 123 w 872"/>
                  <a:gd name="T25" fmla="*/ 458 h 381"/>
                  <a:gd name="T26" fmla="*/ 174 w 872"/>
                  <a:gd name="T27" fmla="*/ 465 h 381"/>
                  <a:gd name="T28" fmla="*/ 239 w 872"/>
                  <a:gd name="T29" fmla="*/ 468 h 381"/>
                  <a:gd name="T30" fmla="*/ 306 w 872"/>
                  <a:gd name="T31" fmla="*/ 471 h 381"/>
                  <a:gd name="T32" fmla="*/ 382 w 872"/>
                  <a:gd name="T33" fmla="*/ 472 h 381"/>
                  <a:gd name="T34" fmla="*/ 8036 w 872"/>
                  <a:gd name="T35" fmla="*/ 472 h 381"/>
                  <a:gd name="T36" fmla="*/ 8106 w 872"/>
                  <a:gd name="T37" fmla="*/ 470 h 381"/>
                  <a:gd name="T38" fmla="*/ 8171 w 872"/>
                  <a:gd name="T39" fmla="*/ 467 h 381"/>
                  <a:gd name="T40" fmla="*/ 8230 w 872"/>
                  <a:gd name="T41" fmla="*/ 463 h 381"/>
                  <a:gd name="T42" fmla="*/ 8286 w 872"/>
                  <a:gd name="T43" fmla="*/ 454 h 381"/>
                  <a:gd name="T44" fmla="*/ 8323 w 872"/>
                  <a:gd name="T45" fmla="*/ 447 h 381"/>
                  <a:gd name="T46" fmla="*/ 8351 w 872"/>
                  <a:gd name="T47" fmla="*/ 440 h 381"/>
                  <a:gd name="T48" fmla="*/ 8372 w 872"/>
                  <a:gd name="T49" fmla="*/ 428 h 381"/>
                  <a:gd name="T50" fmla="*/ 8372 w 872"/>
                  <a:gd name="T51" fmla="*/ 46 h 381"/>
                  <a:gd name="T52" fmla="*/ 8363 w 872"/>
                  <a:gd name="T53" fmla="*/ 39 h 381"/>
                  <a:gd name="T54" fmla="*/ 8346 w 872"/>
                  <a:gd name="T55" fmla="*/ 28 h 381"/>
                  <a:gd name="T56" fmla="*/ 8314 w 872"/>
                  <a:gd name="T57" fmla="*/ 21 h 381"/>
                  <a:gd name="T58" fmla="*/ 8270 w 872"/>
                  <a:gd name="T59" fmla="*/ 15 h 381"/>
                  <a:gd name="T60" fmla="*/ 8200 w 872"/>
                  <a:gd name="T61" fmla="*/ 6 h 381"/>
                  <a:gd name="T62" fmla="*/ 8143 w 872"/>
                  <a:gd name="T63" fmla="*/ 2 h 381"/>
                  <a:gd name="T64" fmla="*/ 8073 w 872"/>
                  <a:gd name="T65" fmla="*/ 0 h 381"/>
                  <a:gd name="T66" fmla="*/ 7992 w 872"/>
                  <a:gd name="T67" fmla="*/ 0 h 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2"/>
                  <a:gd name="T103" fmla="*/ 0 h 381"/>
                  <a:gd name="T104" fmla="*/ 872 w 872"/>
                  <a:gd name="T105" fmla="*/ 381 h 38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2" h="381">
                    <a:moveTo>
                      <a:pt x="40" y="0"/>
                    </a:move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0" y="38"/>
                    </a:lnTo>
                    <a:lnTo>
                      <a:pt x="0" y="342"/>
                    </a:lnTo>
                    <a:lnTo>
                      <a:pt x="1" y="346"/>
                    </a:lnTo>
                    <a:lnTo>
                      <a:pt x="1" y="350"/>
                    </a:lnTo>
                    <a:lnTo>
                      <a:pt x="2" y="354"/>
                    </a:lnTo>
                    <a:lnTo>
                      <a:pt x="3" y="358"/>
                    </a:lnTo>
                    <a:lnTo>
                      <a:pt x="5" y="361"/>
                    </a:lnTo>
                    <a:lnTo>
                      <a:pt x="7" y="365"/>
                    </a:lnTo>
                    <a:lnTo>
                      <a:pt x="10" y="367"/>
                    </a:lnTo>
                    <a:lnTo>
                      <a:pt x="13" y="370"/>
                    </a:lnTo>
                    <a:lnTo>
                      <a:pt x="15" y="373"/>
                    </a:lnTo>
                    <a:lnTo>
                      <a:pt x="18" y="375"/>
                    </a:lnTo>
                    <a:lnTo>
                      <a:pt x="21" y="377"/>
                    </a:lnTo>
                    <a:lnTo>
                      <a:pt x="25" y="378"/>
                    </a:lnTo>
                    <a:lnTo>
                      <a:pt x="28" y="379"/>
                    </a:lnTo>
                    <a:lnTo>
                      <a:pt x="32" y="380"/>
                    </a:lnTo>
                    <a:lnTo>
                      <a:pt x="36" y="381"/>
                    </a:lnTo>
                    <a:lnTo>
                      <a:pt x="40" y="381"/>
                    </a:lnTo>
                    <a:lnTo>
                      <a:pt x="832" y="381"/>
                    </a:lnTo>
                    <a:lnTo>
                      <a:pt x="837" y="381"/>
                    </a:lnTo>
                    <a:lnTo>
                      <a:pt x="841" y="380"/>
                    </a:lnTo>
                    <a:lnTo>
                      <a:pt x="844" y="379"/>
                    </a:lnTo>
                    <a:lnTo>
                      <a:pt x="848" y="378"/>
                    </a:lnTo>
                    <a:lnTo>
                      <a:pt x="851" y="377"/>
                    </a:lnTo>
                    <a:lnTo>
                      <a:pt x="854" y="375"/>
                    </a:lnTo>
                    <a:lnTo>
                      <a:pt x="857" y="373"/>
                    </a:lnTo>
                    <a:lnTo>
                      <a:pt x="861" y="370"/>
                    </a:lnTo>
                    <a:lnTo>
                      <a:pt x="863" y="367"/>
                    </a:lnTo>
                    <a:lnTo>
                      <a:pt x="866" y="365"/>
                    </a:lnTo>
                    <a:lnTo>
                      <a:pt x="867" y="361"/>
                    </a:lnTo>
                    <a:lnTo>
                      <a:pt x="869" y="358"/>
                    </a:lnTo>
                    <a:lnTo>
                      <a:pt x="870" y="354"/>
                    </a:lnTo>
                    <a:lnTo>
                      <a:pt x="871" y="350"/>
                    </a:lnTo>
                    <a:lnTo>
                      <a:pt x="872" y="346"/>
                    </a:lnTo>
                    <a:lnTo>
                      <a:pt x="872" y="342"/>
                    </a:lnTo>
                    <a:lnTo>
                      <a:pt x="872" y="38"/>
                    </a:lnTo>
                    <a:lnTo>
                      <a:pt x="872" y="35"/>
                    </a:lnTo>
                    <a:lnTo>
                      <a:pt x="871" y="31"/>
                    </a:lnTo>
                    <a:lnTo>
                      <a:pt x="870" y="27"/>
                    </a:lnTo>
                    <a:lnTo>
                      <a:pt x="869" y="24"/>
                    </a:lnTo>
                    <a:lnTo>
                      <a:pt x="867" y="20"/>
                    </a:lnTo>
                    <a:lnTo>
                      <a:pt x="866" y="17"/>
                    </a:lnTo>
                    <a:lnTo>
                      <a:pt x="863" y="13"/>
                    </a:lnTo>
                    <a:lnTo>
                      <a:pt x="861" y="11"/>
                    </a:lnTo>
                    <a:lnTo>
                      <a:pt x="857" y="8"/>
                    </a:lnTo>
                    <a:lnTo>
                      <a:pt x="854" y="6"/>
                    </a:lnTo>
                    <a:lnTo>
                      <a:pt x="851" y="4"/>
                    </a:lnTo>
                    <a:lnTo>
                      <a:pt x="848" y="2"/>
                    </a:lnTo>
                    <a:lnTo>
                      <a:pt x="844" y="1"/>
                    </a:lnTo>
                    <a:lnTo>
                      <a:pt x="841" y="0"/>
                    </a:lnTo>
                    <a:lnTo>
                      <a:pt x="837" y="0"/>
                    </a:lnTo>
                    <a:lnTo>
                      <a:pt x="832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989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46197" name="Group 40"/>
              <p:cNvGrpSpPr>
                <a:grpSpLocks/>
              </p:cNvGrpSpPr>
              <p:nvPr/>
            </p:nvGrpSpPr>
            <p:grpSpPr bwMode="auto">
              <a:xfrm>
                <a:off x="1760" y="801"/>
                <a:ext cx="1534" cy="399"/>
                <a:chOff x="1760" y="801"/>
                <a:chExt cx="1534" cy="399"/>
              </a:xfrm>
            </p:grpSpPr>
            <p:sp>
              <p:nvSpPr>
                <p:cNvPr id="46198" name="Freeform 41"/>
                <p:cNvSpPr>
                  <a:spLocks/>
                </p:cNvSpPr>
                <p:nvPr/>
              </p:nvSpPr>
              <p:spPr bwMode="auto">
                <a:xfrm>
                  <a:off x="1760" y="801"/>
                  <a:ext cx="1520" cy="351"/>
                </a:xfrm>
                <a:custGeom>
                  <a:avLst/>
                  <a:gdLst>
                    <a:gd name="T0" fmla="*/ 335 w 872"/>
                    <a:gd name="T1" fmla="*/ 0 h 381"/>
                    <a:gd name="T2" fmla="*/ 258 w 872"/>
                    <a:gd name="T3" fmla="*/ 1 h 381"/>
                    <a:gd name="T4" fmla="*/ 195 w 872"/>
                    <a:gd name="T5" fmla="*/ 4 h 381"/>
                    <a:gd name="T6" fmla="*/ 136 w 872"/>
                    <a:gd name="T7" fmla="*/ 6 h 381"/>
                    <a:gd name="T8" fmla="*/ 91 w 872"/>
                    <a:gd name="T9" fmla="*/ 9 h 381"/>
                    <a:gd name="T10" fmla="*/ 49 w 872"/>
                    <a:gd name="T11" fmla="*/ 15 h 381"/>
                    <a:gd name="T12" fmla="*/ 16 w 872"/>
                    <a:gd name="T13" fmla="*/ 19 h 381"/>
                    <a:gd name="T14" fmla="*/ 9 w 872"/>
                    <a:gd name="T15" fmla="*/ 25 h 381"/>
                    <a:gd name="T16" fmla="*/ 0 w 872"/>
                    <a:gd name="T17" fmla="*/ 246 h 381"/>
                    <a:gd name="T18" fmla="*/ 9 w 872"/>
                    <a:gd name="T19" fmla="*/ 252 h 381"/>
                    <a:gd name="T20" fmla="*/ 28 w 872"/>
                    <a:gd name="T21" fmla="*/ 258 h 381"/>
                    <a:gd name="T22" fmla="*/ 64 w 872"/>
                    <a:gd name="T23" fmla="*/ 263 h 381"/>
                    <a:gd name="T24" fmla="*/ 122 w 872"/>
                    <a:gd name="T25" fmla="*/ 266 h 381"/>
                    <a:gd name="T26" fmla="*/ 164 w 872"/>
                    <a:gd name="T27" fmla="*/ 270 h 381"/>
                    <a:gd name="T28" fmla="*/ 234 w 872"/>
                    <a:gd name="T29" fmla="*/ 273 h 381"/>
                    <a:gd name="T30" fmla="*/ 298 w 872"/>
                    <a:gd name="T31" fmla="*/ 274 h 381"/>
                    <a:gd name="T32" fmla="*/ 371 w 872"/>
                    <a:gd name="T33" fmla="*/ 275 h 381"/>
                    <a:gd name="T34" fmla="*/ 7727 w 872"/>
                    <a:gd name="T35" fmla="*/ 275 h 381"/>
                    <a:gd name="T36" fmla="*/ 7790 w 872"/>
                    <a:gd name="T37" fmla="*/ 274 h 381"/>
                    <a:gd name="T38" fmla="*/ 7854 w 872"/>
                    <a:gd name="T39" fmla="*/ 272 h 381"/>
                    <a:gd name="T40" fmla="*/ 7912 w 872"/>
                    <a:gd name="T41" fmla="*/ 269 h 381"/>
                    <a:gd name="T42" fmla="*/ 7966 w 872"/>
                    <a:gd name="T43" fmla="*/ 264 h 381"/>
                    <a:gd name="T44" fmla="*/ 8003 w 872"/>
                    <a:gd name="T45" fmla="*/ 261 h 381"/>
                    <a:gd name="T46" fmla="*/ 8034 w 872"/>
                    <a:gd name="T47" fmla="*/ 254 h 381"/>
                    <a:gd name="T48" fmla="*/ 8051 w 872"/>
                    <a:gd name="T49" fmla="*/ 250 h 381"/>
                    <a:gd name="T50" fmla="*/ 8051 w 872"/>
                    <a:gd name="T51" fmla="*/ 27 h 381"/>
                    <a:gd name="T52" fmla="*/ 8039 w 872"/>
                    <a:gd name="T53" fmla="*/ 23 h 381"/>
                    <a:gd name="T54" fmla="*/ 8025 w 872"/>
                    <a:gd name="T55" fmla="*/ 17 h 381"/>
                    <a:gd name="T56" fmla="*/ 7997 w 872"/>
                    <a:gd name="T57" fmla="*/ 13 h 381"/>
                    <a:gd name="T58" fmla="*/ 7949 w 872"/>
                    <a:gd name="T59" fmla="*/ 7 h 381"/>
                    <a:gd name="T60" fmla="*/ 7888 w 872"/>
                    <a:gd name="T61" fmla="*/ 6 h 381"/>
                    <a:gd name="T62" fmla="*/ 7827 w 872"/>
                    <a:gd name="T63" fmla="*/ 2 h 381"/>
                    <a:gd name="T64" fmla="*/ 7764 w 872"/>
                    <a:gd name="T65" fmla="*/ 0 h 381"/>
                    <a:gd name="T66" fmla="*/ 7682 w 872"/>
                    <a:gd name="T67" fmla="*/ 0 h 38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2"/>
                    <a:gd name="T103" fmla="*/ 0 h 381"/>
                    <a:gd name="T104" fmla="*/ 872 w 872"/>
                    <a:gd name="T105" fmla="*/ 381 h 38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2" h="381">
                      <a:moveTo>
                        <a:pt x="40" y="0"/>
                      </a:move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1" y="4"/>
                      </a:lnTo>
                      <a:lnTo>
                        <a:pt x="18" y="6"/>
                      </a:lnTo>
                      <a:lnTo>
                        <a:pt x="15" y="8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7" y="17"/>
                      </a:lnTo>
                      <a:lnTo>
                        <a:pt x="5" y="20"/>
                      </a:lnTo>
                      <a:lnTo>
                        <a:pt x="3" y="24"/>
                      </a:lnTo>
                      <a:lnTo>
                        <a:pt x="2" y="27"/>
                      </a:lnTo>
                      <a:lnTo>
                        <a:pt x="1" y="31"/>
                      </a:lnTo>
                      <a:lnTo>
                        <a:pt x="1" y="35"/>
                      </a:lnTo>
                      <a:lnTo>
                        <a:pt x="0" y="38"/>
                      </a:lnTo>
                      <a:lnTo>
                        <a:pt x="0" y="342"/>
                      </a:lnTo>
                      <a:lnTo>
                        <a:pt x="1" y="346"/>
                      </a:lnTo>
                      <a:lnTo>
                        <a:pt x="1" y="350"/>
                      </a:lnTo>
                      <a:lnTo>
                        <a:pt x="2" y="354"/>
                      </a:lnTo>
                      <a:lnTo>
                        <a:pt x="3" y="358"/>
                      </a:lnTo>
                      <a:lnTo>
                        <a:pt x="5" y="361"/>
                      </a:lnTo>
                      <a:lnTo>
                        <a:pt x="7" y="365"/>
                      </a:lnTo>
                      <a:lnTo>
                        <a:pt x="10" y="367"/>
                      </a:lnTo>
                      <a:lnTo>
                        <a:pt x="13" y="370"/>
                      </a:lnTo>
                      <a:lnTo>
                        <a:pt x="15" y="373"/>
                      </a:lnTo>
                      <a:lnTo>
                        <a:pt x="18" y="375"/>
                      </a:lnTo>
                      <a:lnTo>
                        <a:pt x="21" y="377"/>
                      </a:lnTo>
                      <a:lnTo>
                        <a:pt x="25" y="378"/>
                      </a:lnTo>
                      <a:lnTo>
                        <a:pt x="28" y="379"/>
                      </a:lnTo>
                      <a:lnTo>
                        <a:pt x="32" y="380"/>
                      </a:lnTo>
                      <a:lnTo>
                        <a:pt x="36" y="381"/>
                      </a:lnTo>
                      <a:lnTo>
                        <a:pt x="40" y="381"/>
                      </a:lnTo>
                      <a:lnTo>
                        <a:pt x="832" y="381"/>
                      </a:lnTo>
                      <a:lnTo>
                        <a:pt x="837" y="381"/>
                      </a:lnTo>
                      <a:lnTo>
                        <a:pt x="841" y="380"/>
                      </a:lnTo>
                      <a:lnTo>
                        <a:pt x="844" y="379"/>
                      </a:lnTo>
                      <a:lnTo>
                        <a:pt x="848" y="378"/>
                      </a:lnTo>
                      <a:lnTo>
                        <a:pt x="851" y="377"/>
                      </a:lnTo>
                      <a:lnTo>
                        <a:pt x="854" y="375"/>
                      </a:lnTo>
                      <a:lnTo>
                        <a:pt x="857" y="373"/>
                      </a:lnTo>
                      <a:lnTo>
                        <a:pt x="861" y="370"/>
                      </a:lnTo>
                      <a:lnTo>
                        <a:pt x="863" y="367"/>
                      </a:lnTo>
                      <a:lnTo>
                        <a:pt x="866" y="365"/>
                      </a:lnTo>
                      <a:lnTo>
                        <a:pt x="867" y="361"/>
                      </a:lnTo>
                      <a:lnTo>
                        <a:pt x="869" y="358"/>
                      </a:lnTo>
                      <a:lnTo>
                        <a:pt x="870" y="354"/>
                      </a:lnTo>
                      <a:lnTo>
                        <a:pt x="871" y="350"/>
                      </a:lnTo>
                      <a:lnTo>
                        <a:pt x="872" y="346"/>
                      </a:lnTo>
                      <a:lnTo>
                        <a:pt x="872" y="342"/>
                      </a:lnTo>
                      <a:lnTo>
                        <a:pt x="872" y="38"/>
                      </a:lnTo>
                      <a:lnTo>
                        <a:pt x="872" y="35"/>
                      </a:lnTo>
                      <a:lnTo>
                        <a:pt x="871" y="31"/>
                      </a:lnTo>
                      <a:lnTo>
                        <a:pt x="870" y="27"/>
                      </a:lnTo>
                      <a:lnTo>
                        <a:pt x="869" y="24"/>
                      </a:lnTo>
                      <a:lnTo>
                        <a:pt x="867" y="20"/>
                      </a:lnTo>
                      <a:lnTo>
                        <a:pt x="866" y="17"/>
                      </a:lnTo>
                      <a:lnTo>
                        <a:pt x="863" y="13"/>
                      </a:lnTo>
                      <a:lnTo>
                        <a:pt x="861" y="11"/>
                      </a:lnTo>
                      <a:lnTo>
                        <a:pt x="857" y="8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8" y="2"/>
                      </a:lnTo>
                      <a:lnTo>
                        <a:pt x="844" y="1"/>
                      </a:lnTo>
                      <a:lnTo>
                        <a:pt x="841" y="0"/>
                      </a:lnTo>
                      <a:lnTo>
                        <a:pt x="837" y="0"/>
                      </a:lnTo>
                      <a:lnTo>
                        <a:pt x="832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199" name="Freeform 42"/>
                <p:cNvSpPr>
                  <a:spLocks/>
                </p:cNvSpPr>
                <p:nvPr/>
              </p:nvSpPr>
              <p:spPr bwMode="auto">
                <a:xfrm>
                  <a:off x="1769" y="808"/>
                  <a:ext cx="1525" cy="392"/>
                </a:xfrm>
                <a:custGeom>
                  <a:avLst/>
                  <a:gdLst>
                    <a:gd name="T0" fmla="*/ 330 w 870"/>
                    <a:gd name="T1" fmla="*/ 0 h 383"/>
                    <a:gd name="T2" fmla="*/ 252 w 870"/>
                    <a:gd name="T3" fmla="*/ 1 h 383"/>
                    <a:gd name="T4" fmla="*/ 188 w 870"/>
                    <a:gd name="T5" fmla="*/ 4 h 383"/>
                    <a:gd name="T6" fmla="*/ 135 w 870"/>
                    <a:gd name="T7" fmla="*/ 9 h 383"/>
                    <a:gd name="T8" fmla="*/ 77 w 870"/>
                    <a:gd name="T9" fmla="*/ 15 h 383"/>
                    <a:gd name="T10" fmla="*/ 37 w 870"/>
                    <a:gd name="T11" fmla="*/ 21 h 383"/>
                    <a:gd name="T12" fmla="*/ 12 w 870"/>
                    <a:gd name="T13" fmla="*/ 31 h 383"/>
                    <a:gd name="T14" fmla="*/ 0 w 870"/>
                    <a:gd name="T15" fmla="*/ 40 h 383"/>
                    <a:gd name="T16" fmla="*/ 0 w 870"/>
                    <a:gd name="T17" fmla="*/ 376 h 383"/>
                    <a:gd name="T18" fmla="*/ 12 w 870"/>
                    <a:gd name="T19" fmla="*/ 385 h 383"/>
                    <a:gd name="T20" fmla="*/ 28 w 870"/>
                    <a:gd name="T21" fmla="*/ 393 h 383"/>
                    <a:gd name="T22" fmla="*/ 58 w 870"/>
                    <a:gd name="T23" fmla="*/ 401 h 383"/>
                    <a:gd name="T24" fmla="*/ 102 w 870"/>
                    <a:gd name="T25" fmla="*/ 406 h 383"/>
                    <a:gd name="T26" fmla="*/ 151 w 870"/>
                    <a:gd name="T27" fmla="*/ 412 h 383"/>
                    <a:gd name="T28" fmla="*/ 216 w 870"/>
                    <a:gd name="T29" fmla="*/ 417 h 383"/>
                    <a:gd name="T30" fmla="*/ 293 w 870"/>
                    <a:gd name="T31" fmla="*/ 419 h 383"/>
                    <a:gd name="T32" fmla="*/ 366 w 870"/>
                    <a:gd name="T33" fmla="*/ 420 h 383"/>
                    <a:gd name="T34" fmla="*/ 7884 w 870"/>
                    <a:gd name="T35" fmla="*/ 419 h 383"/>
                    <a:gd name="T36" fmla="*/ 7962 w 870"/>
                    <a:gd name="T37" fmla="*/ 418 h 383"/>
                    <a:gd name="T38" fmla="*/ 8035 w 870"/>
                    <a:gd name="T39" fmla="*/ 415 h 383"/>
                    <a:gd name="T40" fmla="*/ 8090 w 870"/>
                    <a:gd name="T41" fmla="*/ 409 h 383"/>
                    <a:gd name="T42" fmla="*/ 8139 w 870"/>
                    <a:gd name="T43" fmla="*/ 404 h 383"/>
                    <a:gd name="T44" fmla="*/ 8175 w 870"/>
                    <a:gd name="T45" fmla="*/ 398 h 383"/>
                    <a:gd name="T46" fmla="*/ 8203 w 870"/>
                    <a:gd name="T47" fmla="*/ 390 h 383"/>
                    <a:gd name="T48" fmla="*/ 8212 w 870"/>
                    <a:gd name="T49" fmla="*/ 381 h 383"/>
                    <a:gd name="T50" fmla="*/ 8212 w 870"/>
                    <a:gd name="T51" fmla="*/ 44 h 383"/>
                    <a:gd name="T52" fmla="*/ 8212 w 870"/>
                    <a:gd name="T53" fmla="*/ 35 h 383"/>
                    <a:gd name="T54" fmla="*/ 8186 w 870"/>
                    <a:gd name="T55" fmla="*/ 28 h 383"/>
                    <a:gd name="T56" fmla="*/ 8154 w 870"/>
                    <a:gd name="T57" fmla="*/ 17 h 383"/>
                    <a:gd name="T58" fmla="*/ 8112 w 870"/>
                    <a:gd name="T59" fmla="*/ 12 h 383"/>
                    <a:gd name="T60" fmla="*/ 8063 w 870"/>
                    <a:gd name="T61" fmla="*/ 6 h 383"/>
                    <a:gd name="T62" fmla="*/ 7988 w 870"/>
                    <a:gd name="T63" fmla="*/ 3 h 383"/>
                    <a:gd name="T64" fmla="*/ 7921 w 870"/>
                    <a:gd name="T65" fmla="*/ 1 h 383"/>
                    <a:gd name="T66" fmla="*/ 7853 w 870"/>
                    <a:gd name="T67" fmla="*/ 0 h 38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0"/>
                    <a:gd name="T103" fmla="*/ 0 h 383"/>
                    <a:gd name="T104" fmla="*/ 870 w 870"/>
                    <a:gd name="T105" fmla="*/ 383 h 38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0" h="383">
                      <a:moveTo>
                        <a:pt x="39" y="0"/>
                      </a:moveTo>
                      <a:lnTo>
                        <a:pt x="35" y="0"/>
                      </a:lnTo>
                      <a:lnTo>
                        <a:pt x="31" y="1"/>
                      </a:lnTo>
                      <a:lnTo>
                        <a:pt x="27" y="1"/>
                      </a:lnTo>
                      <a:lnTo>
                        <a:pt x="23" y="3"/>
                      </a:lnTo>
                      <a:lnTo>
                        <a:pt x="20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4" y="21"/>
                      </a:lnTo>
                      <a:lnTo>
                        <a:pt x="3" y="24"/>
                      </a:lnTo>
                      <a:lnTo>
                        <a:pt x="1" y="27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343"/>
                      </a:lnTo>
                      <a:lnTo>
                        <a:pt x="0" y="347"/>
                      </a:lnTo>
                      <a:lnTo>
                        <a:pt x="1" y="351"/>
                      </a:lnTo>
                      <a:lnTo>
                        <a:pt x="1" y="355"/>
                      </a:lnTo>
                      <a:lnTo>
                        <a:pt x="3" y="358"/>
                      </a:lnTo>
                      <a:lnTo>
                        <a:pt x="4" y="362"/>
                      </a:lnTo>
                      <a:lnTo>
                        <a:pt x="6" y="365"/>
                      </a:lnTo>
                      <a:lnTo>
                        <a:pt x="8" y="368"/>
                      </a:lnTo>
                      <a:lnTo>
                        <a:pt x="11" y="370"/>
                      </a:lnTo>
                      <a:lnTo>
                        <a:pt x="14" y="373"/>
                      </a:lnTo>
                      <a:lnTo>
                        <a:pt x="16" y="376"/>
                      </a:lnTo>
                      <a:lnTo>
                        <a:pt x="20" y="378"/>
                      </a:lnTo>
                      <a:lnTo>
                        <a:pt x="23" y="380"/>
                      </a:lnTo>
                      <a:lnTo>
                        <a:pt x="27" y="381"/>
                      </a:lnTo>
                      <a:lnTo>
                        <a:pt x="31" y="382"/>
                      </a:lnTo>
                      <a:lnTo>
                        <a:pt x="35" y="382"/>
                      </a:lnTo>
                      <a:lnTo>
                        <a:pt x="39" y="383"/>
                      </a:lnTo>
                      <a:lnTo>
                        <a:pt x="832" y="383"/>
                      </a:lnTo>
                      <a:lnTo>
                        <a:pt x="835" y="382"/>
                      </a:lnTo>
                      <a:lnTo>
                        <a:pt x="839" y="382"/>
                      </a:lnTo>
                      <a:lnTo>
                        <a:pt x="843" y="381"/>
                      </a:lnTo>
                      <a:lnTo>
                        <a:pt x="846" y="380"/>
                      </a:lnTo>
                      <a:lnTo>
                        <a:pt x="851" y="378"/>
                      </a:lnTo>
                      <a:lnTo>
                        <a:pt x="854" y="376"/>
                      </a:lnTo>
                      <a:lnTo>
                        <a:pt x="857" y="373"/>
                      </a:lnTo>
                      <a:lnTo>
                        <a:pt x="859" y="370"/>
                      </a:lnTo>
                      <a:lnTo>
                        <a:pt x="862" y="368"/>
                      </a:lnTo>
                      <a:lnTo>
                        <a:pt x="864" y="365"/>
                      </a:lnTo>
                      <a:lnTo>
                        <a:pt x="866" y="362"/>
                      </a:lnTo>
                      <a:lnTo>
                        <a:pt x="867" y="358"/>
                      </a:lnTo>
                      <a:lnTo>
                        <a:pt x="869" y="355"/>
                      </a:lnTo>
                      <a:lnTo>
                        <a:pt x="870" y="351"/>
                      </a:lnTo>
                      <a:lnTo>
                        <a:pt x="870" y="347"/>
                      </a:lnTo>
                      <a:lnTo>
                        <a:pt x="870" y="343"/>
                      </a:lnTo>
                      <a:lnTo>
                        <a:pt x="870" y="40"/>
                      </a:lnTo>
                      <a:lnTo>
                        <a:pt x="870" y="36"/>
                      </a:lnTo>
                      <a:lnTo>
                        <a:pt x="870" y="31"/>
                      </a:lnTo>
                      <a:lnTo>
                        <a:pt x="869" y="27"/>
                      </a:lnTo>
                      <a:lnTo>
                        <a:pt x="867" y="24"/>
                      </a:lnTo>
                      <a:lnTo>
                        <a:pt x="866" y="21"/>
                      </a:lnTo>
                      <a:lnTo>
                        <a:pt x="864" y="17"/>
                      </a:lnTo>
                      <a:lnTo>
                        <a:pt x="862" y="15"/>
                      </a:lnTo>
                      <a:lnTo>
                        <a:pt x="859" y="12"/>
                      </a:lnTo>
                      <a:lnTo>
                        <a:pt x="857" y="9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6" y="3"/>
                      </a:lnTo>
                      <a:lnTo>
                        <a:pt x="843" y="1"/>
                      </a:lnTo>
                      <a:lnTo>
                        <a:pt x="839" y="1"/>
                      </a:lnTo>
                      <a:lnTo>
                        <a:pt x="835" y="0"/>
                      </a:lnTo>
                      <a:lnTo>
                        <a:pt x="8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46195" name="Rectangle 43"/>
            <p:cNvSpPr>
              <a:spLocks noChangeArrowheads="1"/>
            </p:cNvSpPr>
            <p:nvPr/>
          </p:nvSpPr>
          <p:spPr bwMode="auto">
            <a:xfrm>
              <a:off x="2574" y="1824"/>
              <a:ext cx="15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二級開設</a:t>
              </a:r>
            </a:p>
          </p:txBody>
        </p:sp>
      </p:grpSp>
      <p:grpSp>
        <p:nvGrpSpPr>
          <p:cNvPr id="46106" name="Group 44"/>
          <p:cNvGrpSpPr>
            <a:grpSpLocks/>
          </p:cNvGrpSpPr>
          <p:nvPr/>
        </p:nvGrpSpPr>
        <p:grpSpPr bwMode="auto">
          <a:xfrm>
            <a:off x="4795838" y="3552825"/>
            <a:ext cx="2235200" cy="660400"/>
            <a:chOff x="2566" y="2303"/>
            <a:chExt cx="1552" cy="416"/>
          </a:xfrm>
        </p:grpSpPr>
        <p:grpSp>
          <p:nvGrpSpPr>
            <p:cNvPr id="46188" name="Group 45"/>
            <p:cNvGrpSpPr>
              <a:grpSpLocks/>
            </p:cNvGrpSpPr>
            <p:nvPr/>
          </p:nvGrpSpPr>
          <p:grpSpPr bwMode="auto">
            <a:xfrm>
              <a:off x="2566" y="2303"/>
              <a:ext cx="1552" cy="416"/>
              <a:chOff x="1760" y="801"/>
              <a:chExt cx="1552" cy="416"/>
            </a:xfrm>
          </p:grpSpPr>
          <p:sp>
            <p:nvSpPr>
              <p:cNvPr id="46190" name="Freeform 46"/>
              <p:cNvSpPr>
                <a:spLocks/>
              </p:cNvSpPr>
              <p:nvPr/>
            </p:nvSpPr>
            <p:spPr bwMode="auto">
              <a:xfrm>
                <a:off x="1777" y="815"/>
                <a:ext cx="1535" cy="402"/>
              </a:xfrm>
              <a:custGeom>
                <a:avLst/>
                <a:gdLst>
                  <a:gd name="T0" fmla="*/ 343 w 872"/>
                  <a:gd name="T1" fmla="*/ 0 h 381"/>
                  <a:gd name="T2" fmla="*/ 266 w 872"/>
                  <a:gd name="T3" fmla="*/ 1 h 381"/>
                  <a:gd name="T4" fmla="*/ 201 w 872"/>
                  <a:gd name="T5" fmla="*/ 4 h 381"/>
                  <a:gd name="T6" fmla="*/ 143 w 872"/>
                  <a:gd name="T7" fmla="*/ 8 h 381"/>
                  <a:gd name="T8" fmla="*/ 99 w 872"/>
                  <a:gd name="T9" fmla="*/ 17 h 381"/>
                  <a:gd name="T10" fmla="*/ 49 w 872"/>
                  <a:gd name="T11" fmla="*/ 24 h 381"/>
                  <a:gd name="T12" fmla="*/ 21 w 872"/>
                  <a:gd name="T13" fmla="*/ 34 h 381"/>
                  <a:gd name="T14" fmla="*/ 12 w 872"/>
                  <a:gd name="T15" fmla="*/ 43 h 381"/>
                  <a:gd name="T16" fmla="*/ 0 w 872"/>
                  <a:gd name="T17" fmla="*/ 424 h 381"/>
                  <a:gd name="T18" fmla="*/ 12 w 872"/>
                  <a:gd name="T19" fmla="*/ 433 h 381"/>
                  <a:gd name="T20" fmla="*/ 28 w 872"/>
                  <a:gd name="T21" fmla="*/ 444 h 381"/>
                  <a:gd name="T22" fmla="*/ 65 w 872"/>
                  <a:gd name="T23" fmla="*/ 452 h 381"/>
                  <a:gd name="T24" fmla="*/ 123 w 872"/>
                  <a:gd name="T25" fmla="*/ 458 h 381"/>
                  <a:gd name="T26" fmla="*/ 174 w 872"/>
                  <a:gd name="T27" fmla="*/ 465 h 381"/>
                  <a:gd name="T28" fmla="*/ 239 w 872"/>
                  <a:gd name="T29" fmla="*/ 468 h 381"/>
                  <a:gd name="T30" fmla="*/ 306 w 872"/>
                  <a:gd name="T31" fmla="*/ 471 h 381"/>
                  <a:gd name="T32" fmla="*/ 382 w 872"/>
                  <a:gd name="T33" fmla="*/ 472 h 381"/>
                  <a:gd name="T34" fmla="*/ 8036 w 872"/>
                  <a:gd name="T35" fmla="*/ 472 h 381"/>
                  <a:gd name="T36" fmla="*/ 8106 w 872"/>
                  <a:gd name="T37" fmla="*/ 470 h 381"/>
                  <a:gd name="T38" fmla="*/ 8171 w 872"/>
                  <a:gd name="T39" fmla="*/ 467 h 381"/>
                  <a:gd name="T40" fmla="*/ 8230 w 872"/>
                  <a:gd name="T41" fmla="*/ 463 h 381"/>
                  <a:gd name="T42" fmla="*/ 8286 w 872"/>
                  <a:gd name="T43" fmla="*/ 454 h 381"/>
                  <a:gd name="T44" fmla="*/ 8323 w 872"/>
                  <a:gd name="T45" fmla="*/ 447 h 381"/>
                  <a:gd name="T46" fmla="*/ 8351 w 872"/>
                  <a:gd name="T47" fmla="*/ 440 h 381"/>
                  <a:gd name="T48" fmla="*/ 8372 w 872"/>
                  <a:gd name="T49" fmla="*/ 428 h 381"/>
                  <a:gd name="T50" fmla="*/ 8372 w 872"/>
                  <a:gd name="T51" fmla="*/ 46 h 381"/>
                  <a:gd name="T52" fmla="*/ 8363 w 872"/>
                  <a:gd name="T53" fmla="*/ 39 h 381"/>
                  <a:gd name="T54" fmla="*/ 8346 w 872"/>
                  <a:gd name="T55" fmla="*/ 28 h 381"/>
                  <a:gd name="T56" fmla="*/ 8314 w 872"/>
                  <a:gd name="T57" fmla="*/ 21 h 381"/>
                  <a:gd name="T58" fmla="*/ 8270 w 872"/>
                  <a:gd name="T59" fmla="*/ 15 h 381"/>
                  <a:gd name="T60" fmla="*/ 8200 w 872"/>
                  <a:gd name="T61" fmla="*/ 6 h 381"/>
                  <a:gd name="T62" fmla="*/ 8143 w 872"/>
                  <a:gd name="T63" fmla="*/ 2 h 381"/>
                  <a:gd name="T64" fmla="*/ 8073 w 872"/>
                  <a:gd name="T65" fmla="*/ 0 h 381"/>
                  <a:gd name="T66" fmla="*/ 7992 w 872"/>
                  <a:gd name="T67" fmla="*/ 0 h 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2"/>
                  <a:gd name="T103" fmla="*/ 0 h 381"/>
                  <a:gd name="T104" fmla="*/ 872 w 872"/>
                  <a:gd name="T105" fmla="*/ 381 h 38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2" h="381">
                    <a:moveTo>
                      <a:pt x="40" y="0"/>
                    </a:move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0" y="38"/>
                    </a:lnTo>
                    <a:lnTo>
                      <a:pt x="0" y="342"/>
                    </a:lnTo>
                    <a:lnTo>
                      <a:pt x="1" y="346"/>
                    </a:lnTo>
                    <a:lnTo>
                      <a:pt x="1" y="350"/>
                    </a:lnTo>
                    <a:lnTo>
                      <a:pt x="2" y="354"/>
                    </a:lnTo>
                    <a:lnTo>
                      <a:pt x="3" y="358"/>
                    </a:lnTo>
                    <a:lnTo>
                      <a:pt x="5" y="361"/>
                    </a:lnTo>
                    <a:lnTo>
                      <a:pt x="7" y="365"/>
                    </a:lnTo>
                    <a:lnTo>
                      <a:pt x="10" y="367"/>
                    </a:lnTo>
                    <a:lnTo>
                      <a:pt x="13" y="370"/>
                    </a:lnTo>
                    <a:lnTo>
                      <a:pt x="15" y="373"/>
                    </a:lnTo>
                    <a:lnTo>
                      <a:pt x="18" y="375"/>
                    </a:lnTo>
                    <a:lnTo>
                      <a:pt x="21" y="377"/>
                    </a:lnTo>
                    <a:lnTo>
                      <a:pt x="25" y="378"/>
                    </a:lnTo>
                    <a:lnTo>
                      <a:pt x="28" y="379"/>
                    </a:lnTo>
                    <a:lnTo>
                      <a:pt x="32" y="380"/>
                    </a:lnTo>
                    <a:lnTo>
                      <a:pt x="36" y="381"/>
                    </a:lnTo>
                    <a:lnTo>
                      <a:pt x="40" y="381"/>
                    </a:lnTo>
                    <a:lnTo>
                      <a:pt x="832" y="381"/>
                    </a:lnTo>
                    <a:lnTo>
                      <a:pt x="837" y="381"/>
                    </a:lnTo>
                    <a:lnTo>
                      <a:pt x="841" y="380"/>
                    </a:lnTo>
                    <a:lnTo>
                      <a:pt x="844" y="379"/>
                    </a:lnTo>
                    <a:lnTo>
                      <a:pt x="848" y="378"/>
                    </a:lnTo>
                    <a:lnTo>
                      <a:pt x="851" y="377"/>
                    </a:lnTo>
                    <a:lnTo>
                      <a:pt x="854" y="375"/>
                    </a:lnTo>
                    <a:lnTo>
                      <a:pt x="857" y="373"/>
                    </a:lnTo>
                    <a:lnTo>
                      <a:pt x="861" y="370"/>
                    </a:lnTo>
                    <a:lnTo>
                      <a:pt x="863" y="367"/>
                    </a:lnTo>
                    <a:lnTo>
                      <a:pt x="866" y="365"/>
                    </a:lnTo>
                    <a:lnTo>
                      <a:pt x="867" y="361"/>
                    </a:lnTo>
                    <a:lnTo>
                      <a:pt x="869" y="358"/>
                    </a:lnTo>
                    <a:lnTo>
                      <a:pt x="870" y="354"/>
                    </a:lnTo>
                    <a:lnTo>
                      <a:pt x="871" y="350"/>
                    </a:lnTo>
                    <a:lnTo>
                      <a:pt x="872" y="346"/>
                    </a:lnTo>
                    <a:lnTo>
                      <a:pt x="872" y="342"/>
                    </a:lnTo>
                    <a:lnTo>
                      <a:pt x="872" y="38"/>
                    </a:lnTo>
                    <a:lnTo>
                      <a:pt x="872" y="35"/>
                    </a:lnTo>
                    <a:lnTo>
                      <a:pt x="871" y="31"/>
                    </a:lnTo>
                    <a:lnTo>
                      <a:pt x="870" y="27"/>
                    </a:lnTo>
                    <a:lnTo>
                      <a:pt x="869" y="24"/>
                    </a:lnTo>
                    <a:lnTo>
                      <a:pt x="867" y="20"/>
                    </a:lnTo>
                    <a:lnTo>
                      <a:pt x="866" y="17"/>
                    </a:lnTo>
                    <a:lnTo>
                      <a:pt x="863" y="13"/>
                    </a:lnTo>
                    <a:lnTo>
                      <a:pt x="861" y="11"/>
                    </a:lnTo>
                    <a:lnTo>
                      <a:pt x="857" y="8"/>
                    </a:lnTo>
                    <a:lnTo>
                      <a:pt x="854" y="6"/>
                    </a:lnTo>
                    <a:lnTo>
                      <a:pt x="851" y="4"/>
                    </a:lnTo>
                    <a:lnTo>
                      <a:pt x="848" y="2"/>
                    </a:lnTo>
                    <a:lnTo>
                      <a:pt x="844" y="1"/>
                    </a:lnTo>
                    <a:lnTo>
                      <a:pt x="841" y="0"/>
                    </a:lnTo>
                    <a:lnTo>
                      <a:pt x="837" y="0"/>
                    </a:lnTo>
                    <a:lnTo>
                      <a:pt x="832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989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46191" name="Group 47"/>
              <p:cNvGrpSpPr>
                <a:grpSpLocks/>
              </p:cNvGrpSpPr>
              <p:nvPr/>
            </p:nvGrpSpPr>
            <p:grpSpPr bwMode="auto">
              <a:xfrm>
                <a:off x="1760" y="801"/>
                <a:ext cx="1534" cy="399"/>
                <a:chOff x="1760" y="801"/>
                <a:chExt cx="1534" cy="399"/>
              </a:xfrm>
            </p:grpSpPr>
            <p:sp>
              <p:nvSpPr>
                <p:cNvPr id="46192" name="Freeform 48"/>
                <p:cNvSpPr>
                  <a:spLocks/>
                </p:cNvSpPr>
                <p:nvPr/>
              </p:nvSpPr>
              <p:spPr bwMode="auto">
                <a:xfrm>
                  <a:off x="1760" y="801"/>
                  <a:ext cx="1520" cy="351"/>
                </a:xfrm>
                <a:custGeom>
                  <a:avLst/>
                  <a:gdLst>
                    <a:gd name="T0" fmla="*/ 335 w 872"/>
                    <a:gd name="T1" fmla="*/ 0 h 381"/>
                    <a:gd name="T2" fmla="*/ 258 w 872"/>
                    <a:gd name="T3" fmla="*/ 1 h 381"/>
                    <a:gd name="T4" fmla="*/ 195 w 872"/>
                    <a:gd name="T5" fmla="*/ 4 h 381"/>
                    <a:gd name="T6" fmla="*/ 136 w 872"/>
                    <a:gd name="T7" fmla="*/ 6 h 381"/>
                    <a:gd name="T8" fmla="*/ 91 w 872"/>
                    <a:gd name="T9" fmla="*/ 9 h 381"/>
                    <a:gd name="T10" fmla="*/ 49 w 872"/>
                    <a:gd name="T11" fmla="*/ 15 h 381"/>
                    <a:gd name="T12" fmla="*/ 16 w 872"/>
                    <a:gd name="T13" fmla="*/ 19 h 381"/>
                    <a:gd name="T14" fmla="*/ 9 w 872"/>
                    <a:gd name="T15" fmla="*/ 25 h 381"/>
                    <a:gd name="T16" fmla="*/ 0 w 872"/>
                    <a:gd name="T17" fmla="*/ 246 h 381"/>
                    <a:gd name="T18" fmla="*/ 9 w 872"/>
                    <a:gd name="T19" fmla="*/ 252 h 381"/>
                    <a:gd name="T20" fmla="*/ 28 w 872"/>
                    <a:gd name="T21" fmla="*/ 258 h 381"/>
                    <a:gd name="T22" fmla="*/ 64 w 872"/>
                    <a:gd name="T23" fmla="*/ 263 h 381"/>
                    <a:gd name="T24" fmla="*/ 122 w 872"/>
                    <a:gd name="T25" fmla="*/ 266 h 381"/>
                    <a:gd name="T26" fmla="*/ 164 w 872"/>
                    <a:gd name="T27" fmla="*/ 270 h 381"/>
                    <a:gd name="T28" fmla="*/ 234 w 872"/>
                    <a:gd name="T29" fmla="*/ 273 h 381"/>
                    <a:gd name="T30" fmla="*/ 298 w 872"/>
                    <a:gd name="T31" fmla="*/ 274 h 381"/>
                    <a:gd name="T32" fmla="*/ 371 w 872"/>
                    <a:gd name="T33" fmla="*/ 275 h 381"/>
                    <a:gd name="T34" fmla="*/ 7727 w 872"/>
                    <a:gd name="T35" fmla="*/ 275 h 381"/>
                    <a:gd name="T36" fmla="*/ 7790 w 872"/>
                    <a:gd name="T37" fmla="*/ 274 h 381"/>
                    <a:gd name="T38" fmla="*/ 7854 w 872"/>
                    <a:gd name="T39" fmla="*/ 272 h 381"/>
                    <a:gd name="T40" fmla="*/ 7912 w 872"/>
                    <a:gd name="T41" fmla="*/ 269 h 381"/>
                    <a:gd name="T42" fmla="*/ 7966 w 872"/>
                    <a:gd name="T43" fmla="*/ 264 h 381"/>
                    <a:gd name="T44" fmla="*/ 8003 w 872"/>
                    <a:gd name="T45" fmla="*/ 261 h 381"/>
                    <a:gd name="T46" fmla="*/ 8034 w 872"/>
                    <a:gd name="T47" fmla="*/ 254 h 381"/>
                    <a:gd name="T48" fmla="*/ 8051 w 872"/>
                    <a:gd name="T49" fmla="*/ 250 h 381"/>
                    <a:gd name="T50" fmla="*/ 8051 w 872"/>
                    <a:gd name="T51" fmla="*/ 27 h 381"/>
                    <a:gd name="T52" fmla="*/ 8039 w 872"/>
                    <a:gd name="T53" fmla="*/ 23 h 381"/>
                    <a:gd name="T54" fmla="*/ 8025 w 872"/>
                    <a:gd name="T55" fmla="*/ 17 h 381"/>
                    <a:gd name="T56" fmla="*/ 7997 w 872"/>
                    <a:gd name="T57" fmla="*/ 13 h 381"/>
                    <a:gd name="T58" fmla="*/ 7949 w 872"/>
                    <a:gd name="T59" fmla="*/ 7 h 381"/>
                    <a:gd name="T60" fmla="*/ 7888 w 872"/>
                    <a:gd name="T61" fmla="*/ 6 h 381"/>
                    <a:gd name="T62" fmla="*/ 7827 w 872"/>
                    <a:gd name="T63" fmla="*/ 2 h 381"/>
                    <a:gd name="T64" fmla="*/ 7764 w 872"/>
                    <a:gd name="T65" fmla="*/ 0 h 381"/>
                    <a:gd name="T66" fmla="*/ 7682 w 872"/>
                    <a:gd name="T67" fmla="*/ 0 h 38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2"/>
                    <a:gd name="T103" fmla="*/ 0 h 381"/>
                    <a:gd name="T104" fmla="*/ 872 w 872"/>
                    <a:gd name="T105" fmla="*/ 381 h 38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2" h="381">
                      <a:moveTo>
                        <a:pt x="40" y="0"/>
                      </a:move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1" y="4"/>
                      </a:lnTo>
                      <a:lnTo>
                        <a:pt x="18" y="6"/>
                      </a:lnTo>
                      <a:lnTo>
                        <a:pt x="15" y="8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7" y="17"/>
                      </a:lnTo>
                      <a:lnTo>
                        <a:pt x="5" y="20"/>
                      </a:lnTo>
                      <a:lnTo>
                        <a:pt x="3" y="24"/>
                      </a:lnTo>
                      <a:lnTo>
                        <a:pt x="2" y="27"/>
                      </a:lnTo>
                      <a:lnTo>
                        <a:pt x="1" y="31"/>
                      </a:lnTo>
                      <a:lnTo>
                        <a:pt x="1" y="35"/>
                      </a:lnTo>
                      <a:lnTo>
                        <a:pt x="0" y="38"/>
                      </a:lnTo>
                      <a:lnTo>
                        <a:pt x="0" y="342"/>
                      </a:lnTo>
                      <a:lnTo>
                        <a:pt x="1" y="346"/>
                      </a:lnTo>
                      <a:lnTo>
                        <a:pt x="1" y="350"/>
                      </a:lnTo>
                      <a:lnTo>
                        <a:pt x="2" y="354"/>
                      </a:lnTo>
                      <a:lnTo>
                        <a:pt x="3" y="358"/>
                      </a:lnTo>
                      <a:lnTo>
                        <a:pt x="5" y="361"/>
                      </a:lnTo>
                      <a:lnTo>
                        <a:pt x="7" y="365"/>
                      </a:lnTo>
                      <a:lnTo>
                        <a:pt x="10" y="367"/>
                      </a:lnTo>
                      <a:lnTo>
                        <a:pt x="13" y="370"/>
                      </a:lnTo>
                      <a:lnTo>
                        <a:pt x="15" y="373"/>
                      </a:lnTo>
                      <a:lnTo>
                        <a:pt x="18" y="375"/>
                      </a:lnTo>
                      <a:lnTo>
                        <a:pt x="21" y="377"/>
                      </a:lnTo>
                      <a:lnTo>
                        <a:pt x="25" y="378"/>
                      </a:lnTo>
                      <a:lnTo>
                        <a:pt x="28" y="379"/>
                      </a:lnTo>
                      <a:lnTo>
                        <a:pt x="32" y="380"/>
                      </a:lnTo>
                      <a:lnTo>
                        <a:pt x="36" y="381"/>
                      </a:lnTo>
                      <a:lnTo>
                        <a:pt x="40" y="381"/>
                      </a:lnTo>
                      <a:lnTo>
                        <a:pt x="832" y="381"/>
                      </a:lnTo>
                      <a:lnTo>
                        <a:pt x="837" y="381"/>
                      </a:lnTo>
                      <a:lnTo>
                        <a:pt x="841" y="380"/>
                      </a:lnTo>
                      <a:lnTo>
                        <a:pt x="844" y="379"/>
                      </a:lnTo>
                      <a:lnTo>
                        <a:pt x="848" y="378"/>
                      </a:lnTo>
                      <a:lnTo>
                        <a:pt x="851" y="377"/>
                      </a:lnTo>
                      <a:lnTo>
                        <a:pt x="854" y="375"/>
                      </a:lnTo>
                      <a:lnTo>
                        <a:pt x="857" y="373"/>
                      </a:lnTo>
                      <a:lnTo>
                        <a:pt x="861" y="370"/>
                      </a:lnTo>
                      <a:lnTo>
                        <a:pt x="863" y="367"/>
                      </a:lnTo>
                      <a:lnTo>
                        <a:pt x="866" y="365"/>
                      </a:lnTo>
                      <a:lnTo>
                        <a:pt x="867" y="361"/>
                      </a:lnTo>
                      <a:lnTo>
                        <a:pt x="869" y="358"/>
                      </a:lnTo>
                      <a:lnTo>
                        <a:pt x="870" y="354"/>
                      </a:lnTo>
                      <a:lnTo>
                        <a:pt x="871" y="350"/>
                      </a:lnTo>
                      <a:lnTo>
                        <a:pt x="872" y="346"/>
                      </a:lnTo>
                      <a:lnTo>
                        <a:pt x="872" y="342"/>
                      </a:lnTo>
                      <a:lnTo>
                        <a:pt x="872" y="38"/>
                      </a:lnTo>
                      <a:lnTo>
                        <a:pt x="872" y="35"/>
                      </a:lnTo>
                      <a:lnTo>
                        <a:pt x="871" y="31"/>
                      </a:lnTo>
                      <a:lnTo>
                        <a:pt x="870" y="27"/>
                      </a:lnTo>
                      <a:lnTo>
                        <a:pt x="869" y="24"/>
                      </a:lnTo>
                      <a:lnTo>
                        <a:pt x="867" y="20"/>
                      </a:lnTo>
                      <a:lnTo>
                        <a:pt x="866" y="17"/>
                      </a:lnTo>
                      <a:lnTo>
                        <a:pt x="863" y="13"/>
                      </a:lnTo>
                      <a:lnTo>
                        <a:pt x="861" y="11"/>
                      </a:lnTo>
                      <a:lnTo>
                        <a:pt x="857" y="8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8" y="2"/>
                      </a:lnTo>
                      <a:lnTo>
                        <a:pt x="844" y="1"/>
                      </a:lnTo>
                      <a:lnTo>
                        <a:pt x="841" y="0"/>
                      </a:lnTo>
                      <a:lnTo>
                        <a:pt x="837" y="0"/>
                      </a:lnTo>
                      <a:lnTo>
                        <a:pt x="832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193" name="Freeform 49"/>
                <p:cNvSpPr>
                  <a:spLocks/>
                </p:cNvSpPr>
                <p:nvPr/>
              </p:nvSpPr>
              <p:spPr bwMode="auto">
                <a:xfrm>
                  <a:off x="1769" y="808"/>
                  <a:ext cx="1525" cy="392"/>
                </a:xfrm>
                <a:custGeom>
                  <a:avLst/>
                  <a:gdLst>
                    <a:gd name="T0" fmla="*/ 330 w 870"/>
                    <a:gd name="T1" fmla="*/ 0 h 383"/>
                    <a:gd name="T2" fmla="*/ 252 w 870"/>
                    <a:gd name="T3" fmla="*/ 1 h 383"/>
                    <a:gd name="T4" fmla="*/ 188 w 870"/>
                    <a:gd name="T5" fmla="*/ 4 h 383"/>
                    <a:gd name="T6" fmla="*/ 135 w 870"/>
                    <a:gd name="T7" fmla="*/ 9 h 383"/>
                    <a:gd name="T8" fmla="*/ 77 w 870"/>
                    <a:gd name="T9" fmla="*/ 15 h 383"/>
                    <a:gd name="T10" fmla="*/ 37 w 870"/>
                    <a:gd name="T11" fmla="*/ 21 h 383"/>
                    <a:gd name="T12" fmla="*/ 12 w 870"/>
                    <a:gd name="T13" fmla="*/ 31 h 383"/>
                    <a:gd name="T14" fmla="*/ 0 w 870"/>
                    <a:gd name="T15" fmla="*/ 40 h 383"/>
                    <a:gd name="T16" fmla="*/ 0 w 870"/>
                    <a:gd name="T17" fmla="*/ 376 h 383"/>
                    <a:gd name="T18" fmla="*/ 12 w 870"/>
                    <a:gd name="T19" fmla="*/ 385 h 383"/>
                    <a:gd name="T20" fmla="*/ 28 w 870"/>
                    <a:gd name="T21" fmla="*/ 393 h 383"/>
                    <a:gd name="T22" fmla="*/ 58 w 870"/>
                    <a:gd name="T23" fmla="*/ 401 h 383"/>
                    <a:gd name="T24" fmla="*/ 102 w 870"/>
                    <a:gd name="T25" fmla="*/ 406 h 383"/>
                    <a:gd name="T26" fmla="*/ 151 w 870"/>
                    <a:gd name="T27" fmla="*/ 412 h 383"/>
                    <a:gd name="T28" fmla="*/ 216 w 870"/>
                    <a:gd name="T29" fmla="*/ 417 h 383"/>
                    <a:gd name="T30" fmla="*/ 293 w 870"/>
                    <a:gd name="T31" fmla="*/ 419 h 383"/>
                    <a:gd name="T32" fmla="*/ 366 w 870"/>
                    <a:gd name="T33" fmla="*/ 420 h 383"/>
                    <a:gd name="T34" fmla="*/ 7884 w 870"/>
                    <a:gd name="T35" fmla="*/ 419 h 383"/>
                    <a:gd name="T36" fmla="*/ 7962 w 870"/>
                    <a:gd name="T37" fmla="*/ 418 h 383"/>
                    <a:gd name="T38" fmla="*/ 8035 w 870"/>
                    <a:gd name="T39" fmla="*/ 415 h 383"/>
                    <a:gd name="T40" fmla="*/ 8090 w 870"/>
                    <a:gd name="T41" fmla="*/ 409 h 383"/>
                    <a:gd name="T42" fmla="*/ 8139 w 870"/>
                    <a:gd name="T43" fmla="*/ 404 h 383"/>
                    <a:gd name="T44" fmla="*/ 8175 w 870"/>
                    <a:gd name="T45" fmla="*/ 398 h 383"/>
                    <a:gd name="T46" fmla="*/ 8203 w 870"/>
                    <a:gd name="T47" fmla="*/ 390 h 383"/>
                    <a:gd name="T48" fmla="*/ 8212 w 870"/>
                    <a:gd name="T49" fmla="*/ 381 h 383"/>
                    <a:gd name="T50" fmla="*/ 8212 w 870"/>
                    <a:gd name="T51" fmla="*/ 44 h 383"/>
                    <a:gd name="T52" fmla="*/ 8212 w 870"/>
                    <a:gd name="T53" fmla="*/ 35 h 383"/>
                    <a:gd name="T54" fmla="*/ 8186 w 870"/>
                    <a:gd name="T55" fmla="*/ 28 h 383"/>
                    <a:gd name="T56" fmla="*/ 8154 w 870"/>
                    <a:gd name="T57" fmla="*/ 17 h 383"/>
                    <a:gd name="T58" fmla="*/ 8112 w 870"/>
                    <a:gd name="T59" fmla="*/ 12 h 383"/>
                    <a:gd name="T60" fmla="*/ 8063 w 870"/>
                    <a:gd name="T61" fmla="*/ 6 h 383"/>
                    <a:gd name="T62" fmla="*/ 7988 w 870"/>
                    <a:gd name="T63" fmla="*/ 3 h 383"/>
                    <a:gd name="T64" fmla="*/ 7921 w 870"/>
                    <a:gd name="T65" fmla="*/ 1 h 383"/>
                    <a:gd name="T66" fmla="*/ 7853 w 870"/>
                    <a:gd name="T67" fmla="*/ 0 h 38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0"/>
                    <a:gd name="T103" fmla="*/ 0 h 383"/>
                    <a:gd name="T104" fmla="*/ 870 w 870"/>
                    <a:gd name="T105" fmla="*/ 383 h 38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0" h="383">
                      <a:moveTo>
                        <a:pt x="39" y="0"/>
                      </a:moveTo>
                      <a:lnTo>
                        <a:pt x="35" y="0"/>
                      </a:lnTo>
                      <a:lnTo>
                        <a:pt x="31" y="1"/>
                      </a:lnTo>
                      <a:lnTo>
                        <a:pt x="27" y="1"/>
                      </a:lnTo>
                      <a:lnTo>
                        <a:pt x="23" y="3"/>
                      </a:lnTo>
                      <a:lnTo>
                        <a:pt x="20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4" y="21"/>
                      </a:lnTo>
                      <a:lnTo>
                        <a:pt x="3" y="24"/>
                      </a:lnTo>
                      <a:lnTo>
                        <a:pt x="1" y="27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343"/>
                      </a:lnTo>
                      <a:lnTo>
                        <a:pt x="0" y="347"/>
                      </a:lnTo>
                      <a:lnTo>
                        <a:pt x="1" y="351"/>
                      </a:lnTo>
                      <a:lnTo>
                        <a:pt x="1" y="355"/>
                      </a:lnTo>
                      <a:lnTo>
                        <a:pt x="3" y="358"/>
                      </a:lnTo>
                      <a:lnTo>
                        <a:pt x="4" y="362"/>
                      </a:lnTo>
                      <a:lnTo>
                        <a:pt x="6" y="365"/>
                      </a:lnTo>
                      <a:lnTo>
                        <a:pt x="8" y="368"/>
                      </a:lnTo>
                      <a:lnTo>
                        <a:pt x="11" y="370"/>
                      </a:lnTo>
                      <a:lnTo>
                        <a:pt x="14" y="373"/>
                      </a:lnTo>
                      <a:lnTo>
                        <a:pt x="16" y="376"/>
                      </a:lnTo>
                      <a:lnTo>
                        <a:pt x="20" y="378"/>
                      </a:lnTo>
                      <a:lnTo>
                        <a:pt x="23" y="380"/>
                      </a:lnTo>
                      <a:lnTo>
                        <a:pt x="27" y="381"/>
                      </a:lnTo>
                      <a:lnTo>
                        <a:pt x="31" y="382"/>
                      </a:lnTo>
                      <a:lnTo>
                        <a:pt x="35" y="382"/>
                      </a:lnTo>
                      <a:lnTo>
                        <a:pt x="39" y="383"/>
                      </a:lnTo>
                      <a:lnTo>
                        <a:pt x="832" y="383"/>
                      </a:lnTo>
                      <a:lnTo>
                        <a:pt x="835" y="382"/>
                      </a:lnTo>
                      <a:lnTo>
                        <a:pt x="839" y="382"/>
                      </a:lnTo>
                      <a:lnTo>
                        <a:pt x="843" y="381"/>
                      </a:lnTo>
                      <a:lnTo>
                        <a:pt x="846" y="380"/>
                      </a:lnTo>
                      <a:lnTo>
                        <a:pt x="851" y="378"/>
                      </a:lnTo>
                      <a:lnTo>
                        <a:pt x="854" y="376"/>
                      </a:lnTo>
                      <a:lnTo>
                        <a:pt x="857" y="373"/>
                      </a:lnTo>
                      <a:lnTo>
                        <a:pt x="859" y="370"/>
                      </a:lnTo>
                      <a:lnTo>
                        <a:pt x="862" y="368"/>
                      </a:lnTo>
                      <a:lnTo>
                        <a:pt x="864" y="365"/>
                      </a:lnTo>
                      <a:lnTo>
                        <a:pt x="866" y="362"/>
                      </a:lnTo>
                      <a:lnTo>
                        <a:pt x="867" y="358"/>
                      </a:lnTo>
                      <a:lnTo>
                        <a:pt x="869" y="355"/>
                      </a:lnTo>
                      <a:lnTo>
                        <a:pt x="870" y="351"/>
                      </a:lnTo>
                      <a:lnTo>
                        <a:pt x="870" y="347"/>
                      </a:lnTo>
                      <a:lnTo>
                        <a:pt x="870" y="343"/>
                      </a:lnTo>
                      <a:lnTo>
                        <a:pt x="870" y="40"/>
                      </a:lnTo>
                      <a:lnTo>
                        <a:pt x="870" y="36"/>
                      </a:lnTo>
                      <a:lnTo>
                        <a:pt x="870" y="31"/>
                      </a:lnTo>
                      <a:lnTo>
                        <a:pt x="869" y="27"/>
                      </a:lnTo>
                      <a:lnTo>
                        <a:pt x="867" y="24"/>
                      </a:lnTo>
                      <a:lnTo>
                        <a:pt x="866" y="21"/>
                      </a:lnTo>
                      <a:lnTo>
                        <a:pt x="864" y="17"/>
                      </a:lnTo>
                      <a:lnTo>
                        <a:pt x="862" y="15"/>
                      </a:lnTo>
                      <a:lnTo>
                        <a:pt x="859" y="12"/>
                      </a:lnTo>
                      <a:lnTo>
                        <a:pt x="857" y="9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6" y="3"/>
                      </a:lnTo>
                      <a:lnTo>
                        <a:pt x="843" y="1"/>
                      </a:lnTo>
                      <a:lnTo>
                        <a:pt x="839" y="1"/>
                      </a:lnTo>
                      <a:lnTo>
                        <a:pt x="835" y="0"/>
                      </a:lnTo>
                      <a:lnTo>
                        <a:pt x="8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46189" name="Rectangle 50"/>
            <p:cNvSpPr>
              <a:spLocks noChangeArrowheads="1"/>
            </p:cNvSpPr>
            <p:nvPr/>
          </p:nvSpPr>
          <p:spPr bwMode="auto">
            <a:xfrm>
              <a:off x="2574" y="2400"/>
              <a:ext cx="15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一級開設</a:t>
              </a:r>
            </a:p>
          </p:txBody>
        </p:sp>
      </p:grpSp>
      <p:grpSp>
        <p:nvGrpSpPr>
          <p:cNvPr id="46107" name="Group 51"/>
          <p:cNvGrpSpPr>
            <a:grpSpLocks/>
          </p:cNvGrpSpPr>
          <p:nvPr/>
        </p:nvGrpSpPr>
        <p:grpSpPr bwMode="auto">
          <a:xfrm>
            <a:off x="4872038" y="4648200"/>
            <a:ext cx="2159000" cy="914400"/>
            <a:chOff x="2566" y="2888"/>
            <a:chExt cx="1552" cy="416"/>
          </a:xfrm>
        </p:grpSpPr>
        <p:grpSp>
          <p:nvGrpSpPr>
            <p:cNvPr id="46182" name="Group 52"/>
            <p:cNvGrpSpPr>
              <a:grpSpLocks/>
            </p:cNvGrpSpPr>
            <p:nvPr/>
          </p:nvGrpSpPr>
          <p:grpSpPr bwMode="auto">
            <a:xfrm>
              <a:off x="2566" y="2888"/>
              <a:ext cx="1552" cy="416"/>
              <a:chOff x="1760" y="801"/>
              <a:chExt cx="1552" cy="416"/>
            </a:xfrm>
          </p:grpSpPr>
          <p:sp>
            <p:nvSpPr>
              <p:cNvPr id="46184" name="Freeform 53"/>
              <p:cNvSpPr>
                <a:spLocks/>
              </p:cNvSpPr>
              <p:nvPr/>
            </p:nvSpPr>
            <p:spPr bwMode="auto">
              <a:xfrm>
                <a:off x="1777" y="815"/>
                <a:ext cx="1535" cy="402"/>
              </a:xfrm>
              <a:custGeom>
                <a:avLst/>
                <a:gdLst>
                  <a:gd name="T0" fmla="*/ 343 w 872"/>
                  <a:gd name="T1" fmla="*/ 0 h 381"/>
                  <a:gd name="T2" fmla="*/ 266 w 872"/>
                  <a:gd name="T3" fmla="*/ 1 h 381"/>
                  <a:gd name="T4" fmla="*/ 201 w 872"/>
                  <a:gd name="T5" fmla="*/ 4 h 381"/>
                  <a:gd name="T6" fmla="*/ 143 w 872"/>
                  <a:gd name="T7" fmla="*/ 8 h 381"/>
                  <a:gd name="T8" fmla="*/ 99 w 872"/>
                  <a:gd name="T9" fmla="*/ 17 h 381"/>
                  <a:gd name="T10" fmla="*/ 49 w 872"/>
                  <a:gd name="T11" fmla="*/ 24 h 381"/>
                  <a:gd name="T12" fmla="*/ 21 w 872"/>
                  <a:gd name="T13" fmla="*/ 34 h 381"/>
                  <a:gd name="T14" fmla="*/ 12 w 872"/>
                  <a:gd name="T15" fmla="*/ 43 h 381"/>
                  <a:gd name="T16" fmla="*/ 0 w 872"/>
                  <a:gd name="T17" fmla="*/ 424 h 381"/>
                  <a:gd name="T18" fmla="*/ 12 w 872"/>
                  <a:gd name="T19" fmla="*/ 433 h 381"/>
                  <a:gd name="T20" fmla="*/ 28 w 872"/>
                  <a:gd name="T21" fmla="*/ 444 h 381"/>
                  <a:gd name="T22" fmla="*/ 65 w 872"/>
                  <a:gd name="T23" fmla="*/ 452 h 381"/>
                  <a:gd name="T24" fmla="*/ 123 w 872"/>
                  <a:gd name="T25" fmla="*/ 458 h 381"/>
                  <a:gd name="T26" fmla="*/ 174 w 872"/>
                  <a:gd name="T27" fmla="*/ 465 h 381"/>
                  <a:gd name="T28" fmla="*/ 239 w 872"/>
                  <a:gd name="T29" fmla="*/ 468 h 381"/>
                  <a:gd name="T30" fmla="*/ 306 w 872"/>
                  <a:gd name="T31" fmla="*/ 471 h 381"/>
                  <a:gd name="T32" fmla="*/ 382 w 872"/>
                  <a:gd name="T33" fmla="*/ 472 h 381"/>
                  <a:gd name="T34" fmla="*/ 8036 w 872"/>
                  <a:gd name="T35" fmla="*/ 472 h 381"/>
                  <a:gd name="T36" fmla="*/ 8106 w 872"/>
                  <a:gd name="T37" fmla="*/ 470 h 381"/>
                  <a:gd name="T38" fmla="*/ 8171 w 872"/>
                  <a:gd name="T39" fmla="*/ 467 h 381"/>
                  <a:gd name="T40" fmla="*/ 8230 w 872"/>
                  <a:gd name="T41" fmla="*/ 463 h 381"/>
                  <a:gd name="T42" fmla="*/ 8286 w 872"/>
                  <a:gd name="T43" fmla="*/ 454 h 381"/>
                  <a:gd name="T44" fmla="*/ 8323 w 872"/>
                  <a:gd name="T45" fmla="*/ 447 h 381"/>
                  <a:gd name="T46" fmla="*/ 8351 w 872"/>
                  <a:gd name="T47" fmla="*/ 440 h 381"/>
                  <a:gd name="T48" fmla="*/ 8372 w 872"/>
                  <a:gd name="T49" fmla="*/ 428 h 381"/>
                  <a:gd name="T50" fmla="*/ 8372 w 872"/>
                  <a:gd name="T51" fmla="*/ 46 h 381"/>
                  <a:gd name="T52" fmla="*/ 8363 w 872"/>
                  <a:gd name="T53" fmla="*/ 39 h 381"/>
                  <a:gd name="T54" fmla="*/ 8346 w 872"/>
                  <a:gd name="T55" fmla="*/ 28 h 381"/>
                  <a:gd name="T56" fmla="*/ 8314 w 872"/>
                  <a:gd name="T57" fmla="*/ 21 h 381"/>
                  <a:gd name="T58" fmla="*/ 8270 w 872"/>
                  <a:gd name="T59" fmla="*/ 15 h 381"/>
                  <a:gd name="T60" fmla="*/ 8200 w 872"/>
                  <a:gd name="T61" fmla="*/ 6 h 381"/>
                  <a:gd name="T62" fmla="*/ 8143 w 872"/>
                  <a:gd name="T63" fmla="*/ 2 h 381"/>
                  <a:gd name="T64" fmla="*/ 8073 w 872"/>
                  <a:gd name="T65" fmla="*/ 0 h 381"/>
                  <a:gd name="T66" fmla="*/ 7992 w 872"/>
                  <a:gd name="T67" fmla="*/ 0 h 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2"/>
                  <a:gd name="T103" fmla="*/ 0 h 381"/>
                  <a:gd name="T104" fmla="*/ 872 w 872"/>
                  <a:gd name="T105" fmla="*/ 381 h 38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2" h="381">
                    <a:moveTo>
                      <a:pt x="40" y="0"/>
                    </a:move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0" y="38"/>
                    </a:lnTo>
                    <a:lnTo>
                      <a:pt x="0" y="342"/>
                    </a:lnTo>
                    <a:lnTo>
                      <a:pt x="1" y="346"/>
                    </a:lnTo>
                    <a:lnTo>
                      <a:pt x="1" y="350"/>
                    </a:lnTo>
                    <a:lnTo>
                      <a:pt x="2" y="354"/>
                    </a:lnTo>
                    <a:lnTo>
                      <a:pt x="3" y="358"/>
                    </a:lnTo>
                    <a:lnTo>
                      <a:pt x="5" y="361"/>
                    </a:lnTo>
                    <a:lnTo>
                      <a:pt x="7" y="365"/>
                    </a:lnTo>
                    <a:lnTo>
                      <a:pt x="10" y="367"/>
                    </a:lnTo>
                    <a:lnTo>
                      <a:pt x="13" y="370"/>
                    </a:lnTo>
                    <a:lnTo>
                      <a:pt x="15" y="373"/>
                    </a:lnTo>
                    <a:lnTo>
                      <a:pt x="18" y="375"/>
                    </a:lnTo>
                    <a:lnTo>
                      <a:pt x="21" y="377"/>
                    </a:lnTo>
                    <a:lnTo>
                      <a:pt x="25" y="378"/>
                    </a:lnTo>
                    <a:lnTo>
                      <a:pt x="28" y="379"/>
                    </a:lnTo>
                    <a:lnTo>
                      <a:pt x="32" y="380"/>
                    </a:lnTo>
                    <a:lnTo>
                      <a:pt x="36" y="381"/>
                    </a:lnTo>
                    <a:lnTo>
                      <a:pt x="40" y="381"/>
                    </a:lnTo>
                    <a:lnTo>
                      <a:pt x="832" y="381"/>
                    </a:lnTo>
                    <a:lnTo>
                      <a:pt x="837" y="381"/>
                    </a:lnTo>
                    <a:lnTo>
                      <a:pt x="841" y="380"/>
                    </a:lnTo>
                    <a:lnTo>
                      <a:pt x="844" y="379"/>
                    </a:lnTo>
                    <a:lnTo>
                      <a:pt x="848" y="378"/>
                    </a:lnTo>
                    <a:lnTo>
                      <a:pt x="851" y="377"/>
                    </a:lnTo>
                    <a:lnTo>
                      <a:pt x="854" y="375"/>
                    </a:lnTo>
                    <a:lnTo>
                      <a:pt x="857" y="373"/>
                    </a:lnTo>
                    <a:lnTo>
                      <a:pt x="861" y="370"/>
                    </a:lnTo>
                    <a:lnTo>
                      <a:pt x="863" y="367"/>
                    </a:lnTo>
                    <a:lnTo>
                      <a:pt x="866" y="365"/>
                    </a:lnTo>
                    <a:lnTo>
                      <a:pt x="867" y="361"/>
                    </a:lnTo>
                    <a:lnTo>
                      <a:pt x="869" y="358"/>
                    </a:lnTo>
                    <a:lnTo>
                      <a:pt x="870" y="354"/>
                    </a:lnTo>
                    <a:lnTo>
                      <a:pt x="871" y="350"/>
                    </a:lnTo>
                    <a:lnTo>
                      <a:pt x="872" y="346"/>
                    </a:lnTo>
                    <a:lnTo>
                      <a:pt x="872" y="342"/>
                    </a:lnTo>
                    <a:lnTo>
                      <a:pt x="872" y="38"/>
                    </a:lnTo>
                    <a:lnTo>
                      <a:pt x="872" y="35"/>
                    </a:lnTo>
                    <a:lnTo>
                      <a:pt x="871" y="31"/>
                    </a:lnTo>
                    <a:lnTo>
                      <a:pt x="870" y="27"/>
                    </a:lnTo>
                    <a:lnTo>
                      <a:pt x="869" y="24"/>
                    </a:lnTo>
                    <a:lnTo>
                      <a:pt x="867" y="20"/>
                    </a:lnTo>
                    <a:lnTo>
                      <a:pt x="866" y="17"/>
                    </a:lnTo>
                    <a:lnTo>
                      <a:pt x="863" y="13"/>
                    </a:lnTo>
                    <a:lnTo>
                      <a:pt x="861" y="11"/>
                    </a:lnTo>
                    <a:lnTo>
                      <a:pt x="857" y="8"/>
                    </a:lnTo>
                    <a:lnTo>
                      <a:pt x="854" y="6"/>
                    </a:lnTo>
                    <a:lnTo>
                      <a:pt x="851" y="4"/>
                    </a:lnTo>
                    <a:lnTo>
                      <a:pt x="848" y="2"/>
                    </a:lnTo>
                    <a:lnTo>
                      <a:pt x="844" y="1"/>
                    </a:lnTo>
                    <a:lnTo>
                      <a:pt x="841" y="0"/>
                    </a:lnTo>
                    <a:lnTo>
                      <a:pt x="837" y="0"/>
                    </a:lnTo>
                    <a:lnTo>
                      <a:pt x="832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989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46185" name="Group 54"/>
              <p:cNvGrpSpPr>
                <a:grpSpLocks/>
              </p:cNvGrpSpPr>
              <p:nvPr/>
            </p:nvGrpSpPr>
            <p:grpSpPr bwMode="auto">
              <a:xfrm>
                <a:off x="1760" y="801"/>
                <a:ext cx="1534" cy="399"/>
                <a:chOff x="1760" y="801"/>
                <a:chExt cx="1534" cy="399"/>
              </a:xfrm>
            </p:grpSpPr>
            <p:sp>
              <p:nvSpPr>
                <p:cNvPr id="46186" name="Freeform 55"/>
                <p:cNvSpPr>
                  <a:spLocks/>
                </p:cNvSpPr>
                <p:nvPr/>
              </p:nvSpPr>
              <p:spPr bwMode="auto">
                <a:xfrm>
                  <a:off x="1760" y="801"/>
                  <a:ext cx="1520" cy="351"/>
                </a:xfrm>
                <a:custGeom>
                  <a:avLst/>
                  <a:gdLst>
                    <a:gd name="T0" fmla="*/ 335 w 872"/>
                    <a:gd name="T1" fmla="*/ 0 h 381"/>
                    <a:gd name="T2" fmla="*/ 258 w 872"/>
                    <a:gd name="T3" fmla="*/ 1 h 381"/>
                    <a:gd name="T4" fmla="*/ 195 w 872"/>
                    <a:gd name="T5" fmla="*/ 4 h 381"/>
                    <a:gd name="T6" fmla="*/ 136 w 872"/>
                    <a:gd name="T7" fmla="*/ 6 h 381"/>
                    <a:gd name="T8" fmla="*/ 91 w 872"/>
                    <a:gd name="T9" fmla="*/ 9 h 381"/>
                    <a:gd name="T10" fmla="*/ 49 w 872"/>
                    <a:gd name="T11" fmla="*/ 15 h 381"/>
                    <a:gd name="T12" fmla="*/ 16 w 872"/>
                    <a:gd name="T13" fmla="*/ 19 h 381"/>
                    <a:gd name="T14" fmla="*/ 9 w 872"/>
                    <a:gd name="T15" fmla="*/ 25 h 381"/>
                    <a:gd name="T16" fmla="*/ 0 w 872"/>
                    <a:gd name="T17" fmla="*/ 246 h 381"/>
                    <a:gd name="T18" fmla="*/ 9 w 872"/>
                    <a:gd name="T19" fmla="*/ 252 h 381"/>
                    <a:gd name="T20" fmla="*/ 28 w 872"/>
                    <a:gd name="T21" fmla="*/ 258 h 381"/>
                    <a:gd name="T22" fmla="*/ 64 w 872"/>
                    <a:gd name="T23" fmla="*/ 263 h 381"/>
                    <a:gd name="T24" fmla="*/ 122 w 872"/>
                    <a:gd name="T25" fmla="*/ 266 h 381"/>
                    <a:gd name="T26" fmla="*/ 164 w 872"/>
                    <a:gd name="T27" fmla="*/ 270 h 381"/>
                    <a:gd name="T28" fmla="*/ 234 w 872"/>
                    <a:gd name="T29" fmla="*/ 273 h 381"/>
                    <a:gd name="T30" fmla="*/ 298 w 872"/>
                    <a:gd name="T31" fmla="*/ 274 h 381"/>
                    <a:gd name="T32" fmla="*/ 371 w 872"/>
                    <a:gd name="T33" fmla="*/ 275 h 381"/>
                    <a:gd name="T34" fmla="*/ 7727 w 872"/>
                    <a:gd name="T35" fmla="*/ 275 h 381"/>
                    <a:gd name="T36" fmla="*/ 7790 w 872"/>
                    <a:gd name="T37" fmla="*/ 274 h 381"/>
                    <a:gd name="T38" fmla="*/ 7854 w 872"/>
                    <a:gd name="T39" fmla="*/ 272 h 381"/>
                    <a:gd name="T40" fmla="*/ 7912 w 872"/>
                    <a:gd name="T41" fmla="*/ 269 h 381"/>
                    <a:gd name="T42" fmla="*/ 7966 w 872"/>
                    <a:gd name="T43" fmla="*/ 264 h 381"/>
                    <a:gd name="T44" fmla="*/ 8003 w 872"/>
                    <a:gd name="T45" fmla="*/ 261 h 381"/>
                    <a:gd name="T46" fmla="*/ 8034 w 872"/>
                    <a:gd name="T47" fmla="*/ 254 h 381"/>
                    <a:gd name="T48" fmla="*/ 8051 w 872"/>
                    <a:gd name="T49" fmla="*/ 250 h 381"/>
                    <a:gd name="T50" fmla="*/ 8051 w 872"/>
                    <a:gd name="T51" fmla="*/ 27 h 381"/>
                    <a:gd name="T52" fmla="*/ 8039 w 872"/>
                    <a:gd name="T53" fmla="*/ 23 h 381"/>
                    <a:gd name="T54" fmla="*/ 8025 w 872"/>
                    <a:gd name="T55" fmla="*/ 17 h 381"/>
                    <a:gd name="T56" fmla="*/ 7997 w 872"/>
                    <a:gd name="T57" fmla="*/ 13 h 381"/>
                    <a:gd name="T58" fmla="*/ 7949 w 872"/>
                    <a:gd name="T59" fmla="*/ 7 h 381"/>
                    <a:gd name="T60" fmla="*/ 7888 w 872"/>
                    <a:gd name="T61" fmla="*/ 6 h 381"/>
                    <a:gd name="T62" fmla="*/ 7827 w 872"/>
                    <a:gd name="T63" fmla="*/ 2 h 381"/>
                    <a:gd name="T64" fmla="*/ 7764 w 872"/>
                    <a:gd name="T65" fmla="*/ 0 h 381"/>
                    <a:gd name="T66" fmla="*/ 7682 w 872"/>
                    <a:gd name="T67" fmla="*/ 0 h 38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2"/>
                    <a:gd name="T103" fmla="*/ 0 h 381"/>
                    <a:gd name="T104" fmla="*/ 872 w 872"/>
                    <a:gd name="T105" fmla="*/ 381 h 38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2" h="381">
                      <a:moveTo>
                        <a:pt x="40" y="0"/>
                      </a:move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1" y="4"/>
                      </a:lnTo>
                      <a:lnTo>
                        <a:pt x="18" y="6"/>
                      </a:lnTo>
                      <a:lnTo>
                        <a:pt x="15" y="8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7" y="17"/>
                      </a:lnTo>
                      <a:lnTo>
                        <a:pt x="5" y="20"/>
                      </a:lnTo>
                      <a:lnTo>
                        <a:pt x="3" y="24"/>
                      </a:lnTo>
                      <a:lnTo>
                        <a:pt x="2" y="27"/>
                      </a:lnTo>
                      <a:lnTo>
                        <a:pt x="1" y="31"/>
                      </a:lnTo>
                      <a:lnTo>
                        <a:pt x="1" y="35"/>
                      </a:lnTo>
                      <a:lnTo>
                        <a:pt x="0" y="38"/>
                      </a:lnTo>
                      <a:lnTo>
                        <a:pt x="0" y="342"/>
                      </a:lnTo>
                      <a:lnTo>
                        <a:pt x="1" y="346"/>
                      </a:lnTo>
                      <a:lnTo>
                        <a:pt x="1" y="350"/>
                      </a:lnTo>
                      <a:lnTo>
                        <a:pt x="2" y="354"/>
                      </a:lnTo>
                      <a:lnTo>
                        <a:pt x="3" y="358"/>
                      </a:lnTo>
                      <a:lnTo>
                        <a:pt x="5" y="361"/>
                      </a:lnTo>
                      <a:lnTo>
                        <a:pt x="7" y="365"/>
                      </a:lnTo>
                      <a:lnTo>
                        <a:pt x="10" y="367"/>
                      </a:lnTo>
                      <a:lnTo>
                        <a:pt x="13" y="370"/>
                      </a:lnTo>
                      <a:lnTo>
                        <a:pt x="15" y="373"/>
                      </a:lnTo>
                      <a:lnTo>
                        <a:pt x="18" y="375"/>
                      </a:lnTo>
                      <a:lnTo>
                        <a:pt x="21" y="377"/>
                      </a:lnTo>
                      <a:lnTo>
                        <a:pt x="25" y="378"/>
                      </a:lnTo>
                      <a:lnTo>
                        <a:pt x="28" y="379"/>
                      </a:lnTo>
                      <a:lnTo>
                        <a:pt x="32" y="380"/>
                      </a:lnTo>
                      <a:lnTo>
                        <a:pt x="36" y="381"/>
                      </a:lnTo>
                      <a:lnTo>
                        <a:pt x="40" y="381"/>
                      </a:lnTo>
                      <a:lnTo>
                        <a:pt x="832" y="381"/>
                      </a:lnTo>
                      <a:lnTo>
                        <a:pt x="837" y="381"/>
                      </a:lnTo>
                      <a:lnTo>
                        <a:pt x="841" y="380"/>
                      </a:lnTo>
                      <a:lnTo>
                        <a:pt x="844" y="379"/>
                      </a:lnTo>
                      <a:lnTo>
                        <a:pt x="848" y="378"/>
                      </a:lnTo>
                      <a:lnTo>
                        <a:pt x="851" y="377"/>
                      </a:lnTo>
                      <a:lnTo>
                        <a:pt x="854" y="375"/>
                      </a:lnTo>
                      <a:lnTo>
                        <a:pt x="857" y="373"/>
                      </a:lnTo>
                      <a:lnTo>
                        <a:pt x="861" y="370"/>
                      </a:lnTo>
                      <a:lnTo>
                        <a:pt x="863" y="367"/>
                      </a:lnTo>
                      <a:lnTo>
                        <a:pt x="866" y="365"/>
                      </a:lnTo>
                      <a:lnTo>
                        <a:pt x="867" y="361"/>
                      </a:lnTo>
                      <a:lnTo>
                        <a:pt x="869" y="358"/>
                      </a:lnTo>
                      <a:lnTo>
                        <a:pt x="870" y="354"/>
                      </a:lnTo>
                      <a:lnTo>
                        <a:pt x="871" y="350"/>
                      </a:lnTo>
                      <a:lnTo>
                        <a:pt x="872" y="346"/>
                      </a:lnTo>
                      <a:lnTo>
                        <a:pt x="872" y="342"/>
                      </a:lnTo>
                      <a:lnTo>
                        <a:pt x="872" y="38"/>
                      </a:lnTo>
                      <a:lnTo>
                        <a:pt x="872" y="35"/>
                      </a:lnTo>
                      <a:lnTo>
                        <a:pt x="871" y="31"/>
                      </a:lnTo>
                      <a:lnTo>
                        <a:pt x="870" y="27"/>
                      </a:lnTo>
                      <a:lnTo>
                        <a:pt x="869" y="24"/>
                      </a:lnTo>
                      <a:lnTo>
                        <a:pt x="867" y="20"/>
                      </a:lnTo>
                      <a:lnTo>
                        <a:pt x="866" y="17"/>
                      </a:lnTo>
                      <a:lnTo>
                        <a:pt x="863" y="13"/>
                      </a:lnTo>
                      <a:lnTo>
                        <a:pt x="861" y="11"/>
                      </a:lnTo>
                      <a:lnTo>
                        <a:pt x="857" y="8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8" y="2"/>
                      </a:lnTo>
                      <a:lnTo>
                        <a:pt x="844" y="1"/>
                      </a:lnTo>
                      <a:lnTo>
                        <a:pt x="841" y="0"/>
                      </a:lnTo>
                      <a:lnTo>
                        <a:pt x="837" y="0"/>
                      </a:lnTo>
                      <a:lnTo>
                        <a:pt x="832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187" name="Freeform 56"/>
                <p:cNvSpPr>
                  <a:spLocks/>
                </p:cNvSpPr>
                <p:nvPr/>
              </p:nvSpPr>
              <p:spPr bwMode="auto">
                <a:xfrm>
                  <a:off x="1769" y="808"/>
                  <a:ext cx="1525" cy="392"/>
                </a:xfrm>
                <a:custGeom>
                  <a:avLst/>
                  <a:gdLst>
                    <a:gd name="T0" fmla="*/ 330 w 870"/>
                    <a:gd name="T1" fmla="*/ 0 h 383"/>
                    <a:gd name="T2" fmla="*/ 252 w 870"/>
                    <a:gd name="T3" fmla="*/ 1 h 383"/>
                    <a:gd name="T4" fmla="*/ 188 w 870"/>
                    <a:gd name="T5" fmla="*/ 4 h 383"/>
                    <a:gd name="T6" fmla="*/ 135 w 870"/>
                    <a:gd name="T7" fmla="*/ 9 h 383"/>
                    <a:gd name="T8" fmla="*/ 77 w 870"/>
                    <a:gd name="T9" fmla="*/ 15 h 383"/>
                    <a:gd name="T10" fmla="*/ 37 w 870"/>
                    <a:gd name="T11" fmla="*/ 21 h 383"/>
                    <a:gd name="T12" fmla="*/ 12 w 870"/>
                    <a:gd name="T13" fmla="*/ 31 h 383"/>
                    <a:gd name="T14" fmla="*/ 0 w 870"/>
                    <a:gd name="T15" fmla="*/ 40 h 383"/>
                    <a:gd name="T16" fmla="*/ 0 w 870"/>
                    <a:gd name="T17" fmla="*/ 376 h 383"/>
                    <a:gd name="T18" fmla="*/ 12 w 870"/>
                    <a:gd name="T19" fmla="*/ 385 h 383"/>
                    <a:gd name="T20" fmla="*/ 28 w 870"/>
                    <a:gd name="T21" fmla="*/ 393 h 383"/>
                    <a:gd name="T22" fmla="*/ 58 w 870"/>
                    <a:gd name="T23" fmla="*/ 401 h 383"/>
                    <a:gd name="T24" fmla="*/ 102 w 870"/>
                    <a:gd name="T25" fmla="*/ 406 h 383"/>
                    <a:gd name="T26" fmla="*/ 151 w 870"/>
                    <a:gd name="T27" fmla="*/ 412 h 383"/>
                    <a:gd name="T28" fmla="*/ 216 w 870"/>
                    <a:gd name="T29" fmla="*/ 417 h 383"/>
                    <a:gd name="T30" fmla="*/ 293 w 870"/>
                    <a:gd name="T31" fmla="*/ 419 h 383"/>
                    <a:gd name="T32" fmla="*/ 366 w 870"/>
                    <a:gd name="T33" fmla="*/ 420 h 383"/>
                    <a:gd name="T34" fmla="*/ 7884 w 870"/>
                    <a:gd name="T35" fmla="*/ 419 h 383"/>
                    <a:gd name="T36" fmla="*/ 7962 w 870"/>
                    <a:gd name="T37" fmla="*/ 418 h 383"/>
                    <a:gd name="T38" fmla="*/ 8035 w 870"/>
                    <a:gd name="T39" fmla="*/ 415 h 383"/>
                    <a:gd name="T40" fmla="*/ 8090 w 870"/>
                    <a:gd name="T41" fmla="*/ 409 h 383"/>
                    <a:gd name="T42" fmla="*/ 8139 w 870"/>
                    <a:gd name="T43" fmla="*/ 404 h 383"/>
                    <a:gd name="T44" fmla="*/ 8175 w 870"/>
                    <a:gd name="T45" fmla="*/ 398 h 383"/>
                    <a:gd name="T46" fmla="*/ 8203 w 870"/>
                    <a:gd name="T47" fmla="*/ 390 h 383"/>
                    <a:gd name="T48" fmla="*/ 8212 w 870"/>
                    <a:gd name="T49" fmla="*/ 381 h 383"/>
                    <a:gd name="T50" fmla="*/ 8212 w 870"/>
                    <a:gd name="T51" fmla="*/ 44 h 383"/>
                    <a:gd name="T52" fmla="*/ 8212 w 870"/>
                    <a:gd name="T53" fmla="*/ 35 h 383"/>
                    <a:gd name="T54" fmla="*/ 8186 w 870"/>
                    <a:gd name="T55" fmla="*/ 28 h 383"/>
                    <a:gd name="T56" fmla="*/ 8154 w 870"/>
                    <a:gd name="T57" fmla="*/ 17 h 383"/>
                    <a:gd name="T58" fmla="*/ 8112 w 870"/>
                    <a:gd name="T59" fmla="*/ 12 h 383"/>
                    <a:gd name="T60" fmla="*/ 8063 w 870"/>
                    <a:gd name="T61" fmla="*/ 6 h 383"/>
                    <a:gd name="T62" fmla="*/ 7988 w 870"/>
                    <a:gd name="T63" fmla="*/ 3 h 383"/>
                    <a:gd name="T64" fmla="*/ 7921 w 870"/>
                    <a:gd name="T65" fmla="*/ 1 h 383"/>
                    <a:gd name="T66" fmla="*/ 7853 w 870"/>
                    <a:gd name="T67" fmla="*/ 0 h 38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0"/>
                    <a:gd name="T103" fmla="*/ 0 h 383"/>
                    <a:gd name="T104" fmla="*/ 870 w 870"/>
                    <a:gd name="T105" fmla="*/ 383 h 38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0" h="383">
                      <a:moveTo>
                        <a:pt x="39" y="0"/>
                      </a:moveTo>
                      <a:lnTo>
                        <a:pt x="35" y="0"/>
                      </a:lnTo>
                      <a:lnTo>
                        <a:pt x="31" y="1"/>
                      </a:lnTo>
                      <a:lnTo>
                        <a:pt x="27" y="1"/>
                      </a:lnTo>
                      <a:lnTo>
                        <a:pt x="23" y="3"/>
                      </a:lnTo>
                      <a:lnTo>
                        <a:pt x="20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4" y="21"/>
                      </a:lnTo>
                      <a:lnTo>
                        <a:pt x="3" y="24"/>
                      </a:lnTo>
                      <a:lnTo>
                        <a:pt x="1" y="27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343"/>
                      </a:lnTo>
                      <a:lnTo>
                        <a:pt x="0" y="347"/>
                      </a:lnTo>
                      <a:lnTo>
                        <a:pt x="1" y="351"/>
                      </a:lnTo>
                      <a:lnTo>
                        <a:pt x="1" y="355"/>
                      </a:lnTo>
                      <a:lnTo>
                        <a:pt x="3" y="358"/>
                      </a:lnTo>
                      <a:lnTo>
                        <a:pt x="4" y="362"/>
                      </a:lnTo>
                      <a:lnTo>
                        <a:pt x="6" y="365"/>
                      </a:lnTo>
                      <a:lnTo>
                        <a:pt x="8" y="368"/>
                      </a:lnTo>
                      <a:lnTo>
                        <a:pt x="11" y="370"/>
                      </a:lnTo>
                      <a:lnTo>
                        <a:pt x="14" y="373"/>
                      </a:lnTo>
                      <a:lnTo>
                        <a:pt x="16" y="376"/>
                      </a:lnTo>
                      <a:lnTo>
                        <a:pt x="20" y="378"/>
                      </a:lnTo>
                      <a:lnTo>
                        <a:pt x="23" y="380"/>
                      </a:lnTo>
                      <a:lnTo>
                        <a:pt x="27" y="381"/>
                      </a:lnTo>
                      <a:lnTo>
                        <a:pt x="31" y="382"/>
                      </a:lnTo>
                      <a:lnTo>
                        <a:pt x="35" y="382"/>
                      </a:lnTo>
                      <a:lnTo>
                        <a:pt x="39" y="383"/>
                      </a:lnTo>
                      <a:lnTo>
                        <a:pt x="832" y="383"/>
                      </a:lnTo>
                      <a:lnTo>
                        <a:pt x="835" y="382"/>
                      </a:lnTo>
                      <a:lnTo>
                        <a:pt x="839" y="382"/>
                      </a:lnTo>
                      <a:lnTo>
                        <a:pt x="843" y="381"/>
                      </a:lnTo>
                      <a:lnTo>
                        <a:pt x="846" y="380"/>
                      </a:lnTo>
                      <a:lnTo>
                        <a:pt x="851" y="378"/>
                      </a:lnTo>
                      <a:lnTo>
                        <a:pt x="854" y="376"/>
                      </a:lnTo>
                      <a:lnTo>
                        <a:pt x="857" y="373"/>
                      </a:lnTo>
                      <a:lnTo>
                        <a:pt x="859" y="370"/>
                      </a:lnTo>
                      <a:lnTo>
                        <a:pt x="862" y="368"/>
                      </a:lnTo>
                      <a:lnTo>
                        <a:pt x="864" y="365"/>
                      </a:lnTo>
                      <a:lnTo>
                        <a:pt x="866" y="362"/>
                      </a:lnTo>
                      <a:lnTo>
                        <a:pt x="867" y="358"/>
                      </a:lnTo>
                      <a:lnTo>
                        <a:pt x="869" y="355"/>
                      </a:lnTo>
                      <a:lnTo>
                        <a:pt x="870" y="351"/>
                      </a:lnTo>
                      <a:lnTo>
                        <a:pt x="870" y="347"/>
                      </a:lnTo>
                      <a:lnTo>
                        <a:pt x="870" y="343"/>
                      </a:lnTo>
                      <a:lnTo>
                        <a:pt x="870" y="40"/>
                      </a:lnTo>
                      <a:lnTo>
                        <a:pt x="870" y="36"/>
                      </a:lnTo>
                      <a:lnTo>
                        <a:pt x="870" y="31"/>
                      </a:lnTo>
                      <a:lnTo>
                        <a:pt x="869" y="27"/>
                      </a:lnTo>
                      <a:lnTo>
                        <a:pt x="867" y="24"/>
                      </a:lnTo>
                      <a:lnTo>
                        <a:pt x="866" y="21"/>
                      </a:lnTo>
                      <a:lnTo>
                        <a:pt x="864" y="17"/>
                      </a:lnTo>
                      <a:lnTo>
                        <a:pt x="862" y="15"/>
                      </a:lnTo>
                      <a:lnTo>
                        <a:pt x="859" y="12"/>
                      </a:lnTo>
                      <a:lnTo>
                        <a:pt x="857" y="9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6" y="3"/>
                      </a:lnTo>
                      <a:lnTo>
                        <a:pt x="843" y="1"/>
                      </a:lnTo>
                      <a:lnTo>
                        <a:pt x="839" y="1"/>
                      </a:lnTo>
                      <a:lnTo>
                        <a:pt x="835" y="0"/>
                      </a:lnTo>
                      <a:lnTo>
                        <a:pt x="8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46183" name="Rectangle 57"/>
            <p:cNvSpPr>
              <a:spLocks noChangeArrowheads="1"/>
            </p:cNvSpPr>
            <p:nvPr/>
          </p:nvSpPr>
          <p:spPr bwMode="auto">
            <a:xfrm>
              <a:off x="2574" y="2976"/>
              <a:ext cx="153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颱風警報解除應變（縮編）</a:t>
              </a:r>
            </a:p>
          </p:txBody>
        </p:sp>
      </p:grpSp>
      <p:grpSp>
        <p:nvGrpSpPr>
          <p:cNvPr id="46108" name="Group 58"/>
          <p:cNvGrpSpPr>
            <a:grpSpLocks/>
          </p:cNvGrpSpPr>
          <p:nvPr/>
        </p:nvGrpSpPr>
        <p:grpSpPr bwMode="auto">
          <a:xfrm>
            <a:off x="4795838" y="5743575"/>
            <a:ext cx="2235200" cy="660400"/>
            <a:chOff x="2566" y="3760"/>
            <a:chExt cx="1552" cy="416"/>
          </a:xfrm>
        </p:grpSpPr>
        <p:grpSp>
          <p:nvGrpSpPr>
            <p:cNvPr id="46176" name="Group 59"/>
            <p:cNvGrpSpPr>
              <a:grpSpLocks/>
            </p:cNvGrpSpPr>
            <p:nvPr/>
          </p:nvGrpSpPr>
          <p:grpSpPr bwMode="auto">
            <a:xfrm>
              <a:off x="2566" y="3760"/>
              <a:ext cx="1552" cy="416"/>
              <a:chOff x="1760" y="801"/>
              <a:chExt cx="1552" cy="416"/>
            </a:xfrm>
          </p:grpSpPr>
          <p:sp>
            <p:nvSpPr>
              <p:cNvPr id="46178" name="Freeform 60"/>
              <p:cNvSpPr>
                <a:spLocks/>
              </p:cNvSpPr>
              <p:nvPr/>
            </p:nvSpPr>
            <p:spPr bwMode="auto">
              <a:xfrm>
                <a:off x="1777" y="815"/>
                <a:ext cx="1535" cy="402"/>
              </a:xfrm>
              <a:custGeom>
                <a:avLst/>
                <a:gdLst>
                  <a:gd name="T0" fmla="*/ 343 w 872"/>
                  <a:gd name="T1" fmla="*/ 0 h 381"/>
                  <a:gd name="T2" fmla="*/ 266 w 872"/>
                  <a:gd name="T3" fmla="*/ 1 h 381"/>
                  <a:gd name="T4" fmla="*/ 201 w 872"/>
                  <a:gd name="T5" fmla="*/ 4 h 381"/>
                  <a:gd name="T6" fmla="*/ 143 w 872"/>
                  <a:gd name="T7" fmla="*/ 8 h 381"/>
                  <a:gd name="T8" fmla="*/ 99 w 872"/>
                  <a:gd name="T9" fmla="*/ 17 h 381"/>
                  <a:gd name="T10" fmla="*/ 49 w 872"/>
                  <a:gd name="T11" fmla="*/ 24 h 381"/>
                  <a:gd name="T12" fmla="*/ 21 w 872"/>
                  <a:gd name="T13" fmla="*/ 34 h 381"/>
                  <a:gd name="T14" fmla="*/ 12 w 872"/>
                  <a:gd name="T15" fmla="*/ 43 h 381"/>
                  <a:gd name="T16" fmla="*/ 0 w 872"/>
                  <a:gd name="T17" fmla="*/ 424 h 381"/>
                  <a:gd name="T18" fmla="*/ 12 w 872"/>
                  <a:gd name="T19" fmla="*/ 433 h 381"/>
                  <a:gd name="T20" fmla="*/ 28 w 872"/>
                  <a:gd name="T21" fmla="*/ 444 h 381"/>
                  <a:gd name="T22" fmla="*/ 65 w 872"/>
                  <a:gd name="T23" fmla="*/ 452 h 381"/>
                  <a:gd name="T24" fmla="*/ 123 w 872"/>
                  <a:gd name="T25" fmla="*/ 458 h 381"/>
                  <a:gd name="T26" fmla="*/ 174 w 872"/>
                  <a:gd name="T27" fmla="*/ 465 h 381"/>
                  <a:gd name="T28" fmla="*/ 239 w 872"/>
                  <a:gd name="T29" fmla="*/ 468 h 381"/>
                  <a:gd name="T30" fmla="*/ 306 w 872"/>
                  <a:gd name="T31" fmla="*/ 471 h 381"/>
                  <a:gd name="T32" fmla="*/ 382 w 872"/>
                  <a:gd name="T33" fmla="*/ 472 h 381"/>
                  <a:gd name="T34" fmla="*/ 8036 w 872"/>
                  <a:gd name="T35" fmla="*/ 472 h 381"/>
                  <a:gd name="T36" fmla="*/ 8106 w 872"/>
                  <a:gd name="T37" fmla="*/ 470 h 381"/>
                  <a:gd name="T38" fmla="*/ 8171 w 872"/>
                  <a:gd name="T39" fmla="*/ 467 h 381"/>
                  <a:gd name="T40" fmla="*/ 8230 w 872"/>
                  <a:gd name="T41" fmla="*/ 463 h 381"/>
                  <a:gd name="T42" fmla="*/ 8286 w 872"/>
                  <a:gd name="T43" fmla="*/ 454 h 381"/>
                  <a:gd name="T44" fmla="*/ 8323 w 872"/>
                  <a:gd name="T45" fmla="*/ 447 h 381"/>
                  <a:gd name="T46" fmla="*/ 8351 w 872"/>
                  <a:gd name="T47" fmla="*/ 440 h 381"/>
                  <a:gd name="T48" fmla="*/ 8372 w 872"/>
                  <a:gd name="T49" fmla="*/ 428 h 381"/>
                  <a:gd name="T50" fmla="*/ 8372 w 872"/>
                  <a:gd name="T51" fmla="*/ 46 h 381"/>
                  <a:gd name="T52" fmla="*/ 8363 w 872"/>
                  <a:gd name="T53" fmla="*/ 39 h 381"/>
                  <a:gd name="T54" fmla="*/ 8346 w 872"/>
                  <a:gd name="T55" fmla="*/ 28 h 381"/>
                  <a:gd name="T56" fmla="*/ 8314 w 872"/>
                  <a:gd name="T57" fmla="*/ 21 h 381"/>
                  <a:gd name="T58" fmla="*/ 8270 w 872"/>
                  <a:gd name="T59" fmla="*/ 15 h 381"/>
                  <a:gd name="T60" fmla="*/ 8200 w 872"/>
                  <a:gd name="T61" fmla="*/ 6 h 381"/>
                  <a:gd name="T62" fmla="*/ 8143 w 872"/>
                  <a:gd name="T63" fmla="*/ 2 h 381"/>
                  <a:gd name="T64" fmla="*/ 8073 w 872"/>
                  <a:gd name="T65" fmla="*/ 0 h 381"/>
                  <a:gd name="T66" fmla="*/ 7992 w 872"/>
                  <a:gd name="T67" fmla="*/ 0 h 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2"/>
                  <a:gd name="T103" fmla="*/ 0 h 381"/>
                  <a:gd name="T104" fmla="*/ 872 w 872"/>
                  <a:gd name="T105" fmla="*/ 381 h 38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2" h="381">
                    <a:moveTo>
                      <a:pt x="40" y="0"/>
                    </a:move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0" y="38"/>
                    </a:lnTo>
                    <a:lnTo>
                      <a:pt x="0" y="342"/>
                    </a:lnTo>
                    <a:lnTo>
                      <a:pt x="1" y="346"/>
                    </a:lnTo>
                    <a:lnTo>
                      <a:pt x="1" y="350"/>
                    </a:lnTo>
                    <a:lnTo>
                      <a:pt x="2" y="354"/>
                    </a:lnTo>
                    <a:lnTo>
                      <a:pt x="3" y="358"/>
                    </a:lnTo>
                    <a:lnTo>
                      <a:pt x="5" y="361"/>
                    </a:lnTo>
                    <a:lnTo>
                      <a:pt x="7" y="365"/>
                    </a:lnTo>
                    <a:lnTo>
                      <a:pt x="10" y="367"/>
                    </a:lnTo>
                    <a:lnTo>
                      <a:pt x="13" y="370"/>
                    </a:lnTo>
                    <a:lnTo>
                      <a:pt x="15" y="373"/>
                    </a:lnTo>
                    <a:lnTo>
                      <a:pt x="18" y="375"/>
                    </a:lnTo>
                    <a:lnTo>
                      <a:pt x="21" y="377"/>
                    </a:lnTo>
                    <a:lnTo>
                      <a:pt x="25" y="378"/>
                    </a:lnTo>
                    <a:lnTo>
                      <a:pt x="28" y="379"/>
                    </a:lnTo>
                    <a:lnTo>
                      <a:pt x="32" y="380"/>
                    </a:lnTo>
                    <a:lnTo>
                      <a:pt x="36" y="381"/>
                    </a:lnTo>
                    <a:lnTo>
                      <a:pt x="40" y="381"/>
                    </a:lnTo>
                    <a:lnTo>
                      <a:pt x="832" y="381"/>
                    </a:lnTo>
                    <a:lnTo>
                      <a:pt x="837" y="381"/>
                    </a:lnTo>
                    <a:lnTo>
                      <a:pt x="841" y="380"/>
                    </a:lnTo>
                    <a:lnTo>
                      <a:pt x="844" y="379"/>
                    </a:lnTo>
                    <a:lnTo>
                      <a:pt x="848" y="378"/>
                    </a:lnTo>
                    <a:lnTo>
                      <a:pt x="851" y="377"/>
                    </a:lnTo>
                    <a:lnTo>
                      <a:pt x="854" y="375"/>
                    </a:lnTo>
                    <a:lnTo>
                      <a:pt x="857" y="373"/>
                    </a:lnTo>
                    <a:lnTo>
                      <a:pt x="861" y="370"/>
                    </a:lnTo>
                    <a:lnTo>
                      <a:pt x="863" y="367"/>
                    </a:lnTo>
                    <a:lnTo>
                      <a:pt x="866" y="365"/>
                    </a:lnTo>
                    <a:lnTo>
                      <a:pt x="867" y="361"/>
                    </a:lnTo>
                    <a:lnTo>
                      <a:pt x="869" y="358"/>
                    </a:lnTo>
                    <a:lnTo>
                      <a:pt x="870" y="354"/>
                    </a:lnTo>
                    <a:lnTo>
                      <a:pt x="871" y="350"/>
                    </a:lnTo>
                    <a:lnTo>
                      <a:pt x="872" y="346"/>
                    </a:lnTo>
                    <a:lnTo>
                      <a:pt x="872" y="342"/>
                    </a:lnTo>
                    <a:lnTo>
                      <a:pt x="872" y="38"/>
                    </a:lnTo>
                    <a:lnTo>
                      <a:pt x="872" y="35"/>
                    </a:lnTo>
                    <a:lnTo>
                      <a:pt x="871" y="31"/>
                    </a:lnTo>
                    <a:lnTo>
                      <a:pt x="870" y="27"/>
                    </a:lnTo>
                    <a:lnTo>
                      <a:pt x="869" y="24"/>
                    </a:lnTo>
                    <a:lnTo>
                      <a:pt x="867" y="20"/>
                    </a:lnTo>
                    <a:lnTo>
                      <a:pt x="866" y="17"/>
                    </a:lnTo>
                    <a:lnTo>
                      <a:pt x="863" y="13"/>
                    </a:lnTo>
                    <a:lnTo>
                      <a:pt x="861" y="11"/>
                    </a:lnTo>
                    <a:lnTo>
                      <a:pt x="857" y="8"/>
                    </a:lnTo>
                    <a:lnTo>
                      <a:pt x="854" y="6"/>
                    </a:lnTo>
                    <a:lnTo>
                      <a:pt x="851" y="4"/>
                    </a:lnTo>
                    <a:lnTo>
                      <a:pt x="848" y="2"/>
                    </a:lnTo>
                    <a:lnTo>
                      <a:pt x="844" y="1"/>
                    </a:lnTo>
                    <a:lnTo>
                      <a:pt x="841" y="0"/>
                    </a:lnTo>
                    <a:lnTo>
                      <a:pt x="837" y="0"/>
                    </a:lnTo>
                    <a:lnTo>
                      <a:pt x="832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989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46179" name="Group 61"/>
              <p:cNvGrpSpPr>
                <a:grpSpLocks/>
              </p:cNvGrpSpPr>
              <p:nvPr/>
            </p:nvGrpSpPr>
            <p:grpSpPr bwMode="auto">
              <a:xfrm>
                <a:off x="1760" y="801"/>
                <a:ext cx="1534" cy="399"/>
                <a:chOff x="1760" y="801"/>
                <a:chExt cx="1534" cy="399"/>
              </a:xfrm>
            </p:grpSpPr>
            <p:sp>
              <p:nvSpPr>
                <p:cNvPr id="46180" name="Freeform 62"/>
                <p:cNvSpPr>
                  <a:spLocks/>
                </p:cNvSpPr>
                <p:nvPr/>
              </p:nvSpPr>
              <p:spPr bwMode="auto">
                <a:xfrm>
                  <a:off x="1760" y="801"/>
                  <a:ext cx="1520" cy="351"/>
                </a:xfrm>
                <a:custGeom>
                  <a:avLst/>
                  <a:gdLst>
                    <a:gd name="T0" fmla="*/ 335 w 872"/>
                    <a:gd name="T1" fmla="*/ 0 h 381"/>
                    <a:gd name="T2" fmla="*/ 258 w 872"/>
                    <a:gd name="T3" fmla="*/ 1 h 381"/>
                    <a:gd name="T4" fmla="*/ 195 w 872"/>
                    <a:gd name="T5" fmla="*/ 4 h 381"/>
                    <a:gd name="T6" fmla="*/ 136 w 872"/>
                    <a:gd name="T7" fmla="*/ 6 h 381"/>
                    <a:gd name="T8" fmla="*/ 91 w 872"/>
                    <a:gd name="T9" fmla="*/ 9 h 381"/>
                    <a:gd name="T10" fmla="*/ 49 w 872"/>
                    <a:gd name="T11" fmla="*/ 15 h 381"/>
                    <a:gd name="T12" fmla="*/ 16 w 872"/>
                    <a:gd name="T13" fmla="*/ 19 h 381"/>
                    <a:gd name="T14" fmla="*/ 9 w 872"/>
                    <a:gd name="T15" fmla="*/ 25 h 381"/>
                    <a:gd name="T16" fmla="*/ 0 w 872"/>
                    <a:gd name="T17" fmla="*/ 246 h 381"/>
                    <a:gd name="T18" fmla="*/ 9 w 872"/>
                    <a:gd name="T19" fmla="*/ 252 h 381"/>
                    <a:gd name="T20" fmla="*/ 28 w 872"/>
                    <a:gd name="T21" fmla="*/ 258 h 381"/>
                    <a:gd name="T22" fmla="*/ 64 w 872"/>
                    <a:gd name="T23" fmla="*/ 263 h 381"/>
                    <a:gd name="T24" fmla="*/ 122 w 872"/>
                    <a:gd name="T25" fmla="*/ 266 h 381"/>
                    <a:gd name="T26" fmla="*/ 164 w 872"/>
                    <a:gd name="T27" fmla="*/ 270 h 381"/>
                    <a:gd name="T28" fmla="*/ 234 w 872"/>
                    <a:gd name="T29" fmla="*/ 273 h 381"/>
                    <a:gd name="T30" fmla="*/ 298 w 872"/>
                    <a:gd name="T31" fmla="*/ 274 h 381"/>
                    <a:gd name="T32" fmla="*/ 371 w 872"/>
                    <a:gd name="T33" fmla="*/ 275 h 381"/>
                    <a:gd name="T34" fmla="*/ 7727 w 872"/>
                    <a:gd name="T35" fmla="*/ 275 h 381"/>
                    <a:gd name="T36" fmla="*/ 7790 w 872"/>
                    <a:gd name="T37" fmla="*/ 274 h 381"/>
                    <a:gd name="T38" fmla="*/ 7854 w 872"/>
                    <a:gd name="T39" fmla="*/ 272 h 381"/>
                    <a:gd name="T40" fmla="*/ 7912 w 872"/>
                    <a:gd name="T41" fmla="*/ 269 h 381"/>
                    <a:gd name="T42" fmla="*/ 7966 w 872"/>
                    <a:gd name="T43" fmla="*/ 264 h 381"/>
                    <a:gd name="T44" fmla="*/ 8003 w 872"/>
                    <a:gd name="T45" fmla="*/ 261 h 381"/>
                    <a:gd name="T46" fmla="*/ 8034 w 872"/>
                    <a:gd name="T47" fmla="*/ 254 h 381"/>
                    <a:gd name="T48" fmla="*/ 8051 w 872"/>
                    <a:gd name="T49" fmla="*/ 250 h 381"/>
                    <a:gd name="T50" fmla="*/ 8051 w 872"/>
                    <a:gd name="T51" fmla="*/ 27 h 381"/>
                    <a:gd name="T52" fmla="*/ 8039 w 872"/>
                    <a:gd name="T53" fmla="*/ 23 h 381"/>
                    <a:gd name="T54" fmla="*/ 8025 w 872"/>
                    <a:gd name="T55" fmla="*/ 17 h 381"/>
                    <a:gd name="T56" fmla="*/ 7997 w 872"/>
                    <a:gd name="T57" fmla="*/ 13 h 381"/>
                    <a:gd name="T58" fmla="*/ 7949 w 872"/>
                    <a:gd name="T59" fmla="*/ 7 h 381"/>
                    <a:gd name="T60" fmla="*/ 7888 w 872"/>
                    <a:gd name="T61" fmla="*/ 6 h 381"/>
                    <a:gd name="T62" fmla="*/ 7827 w 872"/>
                    <a:gd name="T63" fmla="*/ 2 h 381"/>
                    <a:gd name="T64" fmla="*/ 7764 w 872"/>
                    <a:gd name="T65" fmla="*/ 0 h 381"/>
                    <a:gd name="T66" fmla="*/ 7682 w 872"/>
                    <a:gd name="T67" fmla="*/ 0 h 38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2"/>
                    <a:gd name="T103" fmla="*/ 0 h 381"/>
                    <a:gd name="T104" fmla="*/ 872 w 872"/>
                    <a:gd name="T105" fmla="*/ 381 h 38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2" h="381">
                      <a:moveTo>
                        <a:pt x="40" y="0"/>
                      </a:move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1" y="4"/>
                      </a:lnTo>
                      <a:lnTo>
                        <a:pt x="18" y="6"/>
                      </a:lnTo>
                      <a:lnTo>
                        <a:pt x="15" y="8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7" y="17"/>
                      </a:lnTo>
                      <a:lnTo>
                        <a:pt x="5" y="20"/>
                      </a:lnTo>
                      <a:lnTo>
                        <a:pt x="3" y="24"/>
                      </a:lnTo>
                      <a:lnTo>
                        <a:pt x="2" y="27"/>
                      </a:lnTo>
                      <a:lnTo>
                        <a:pt x="1" y="31"/>
                      </a:lnTo>
                      <a:lnTo>
                        <a:pt x="1" y="35"/>
                      </a:lnTo>
                      <a:lnTo>
                        <a:pt x="0" y="38"/>
                      </a:lnTo>
                      <a:lnTo>
                        <a:pt x="0" y="342"/>
                      </a:lnTo>
                      <a:lnTo>
                        <a:pt x="1" y="346"/>
                      </a:lnTo>
                      <a:lnTo>
                        <a:pt x="1" y="350"/>
                      </a:lnTo>
                      <a:lnTo>
                        <a:pt x="2" y="354"/>
                      </a:lnTo>
                      <a:lnTo>
                        <a:pt x="3" y="358"/>
                      </a:lnTo>
                      <a:lnTo>
                        <a:pt x="5" y="361"/>
                      </a:lnTo>
                      <a:lnTo>
                        <a:pt x="7" y="365"/>
                      </a:lnTo>
                      <a:lnTo>
                        <a:pt x="10" y="367"/>
                      </a:lnTo>
                      <a:lnTo>
                        <a:pt x="13" y="370"/>
                      </a:lnTo>
                      <a:lnTo>
                        <a:pt x="15" y="373"/>
                      </a:lnTo>
                      <a:lnTo>
                        <a:pt x="18" y="375"/>
                      </a:lnTo>
                      <a:lnTo>
                        <a:pt x="21" y="377"/>
                      </a:lnTo>
                      <a:lnTo>
                        <a:pt x="25" y="378"/>
                      </a:lnTo>
                      <a:lnTo>
                        <a:pt x="28" y="379"/>
                      </a:lnTo>
                      <a:lnTo>
                        <a:pt x="32" y="380"/>
                      </a:lnTo>
                      <a:lnTo>
                        <a:pt x="36" y="381"/>
                      </a:lnTo>
                      <a:lnTo>
                        <a:pt x="40" y="381"/>
                      </a:lnTo>
                      <a:lnTo>
                        <a:pt x="832" y="381"/>
                      </a:lnTo>
                      <a:lnTo>
                        <a:pt x="837" y="381"/>
                      </a:lnTo>
                      <a:lnTo>
                        <a:pt x="841" y="380"/>
                      </a:lnTo>
                      <a:lnTo>
                        <a:pt x="844" y="379"/>
                      </a:lnTo>
                      <a:lnTo>
                        <a:pt x="848" y="378"/>
                      </a:lnTo>
                      <a:lnTo>
                        <a:pt x="851" y="377"/>
                      </a:lnTo>
                      <a:lnTo>
                        <a:pt x="854" y="375"/>
                      </a:lnTo>
                      <a:lnTo>
                        <a:pt x="857" y="373"/>
                      </a:lnTo>
                      <a:lnTo>
                        <a:pt x="861" y="370"/>
                      </a:lnTo>
                      <a:lnTo>
                        <a:pt x="863" y="367"/>
                      </a:lnTo>
                      <a:lnTo>
                        <a:pt x="866" y="365"/>
                      </a:lnTo>
                      <a:lnTo>
                        <a:pt x="867" y="361"/>
                      </a:lnTo>
                      <a:lnTo>
                        <a:pt x="869" y="358"/>
                      </a:lnTo>
                      <a:lnTo>
                        <a:pt x="870" y="354"/>
                      </a:lnTo>
                      <a:lnTo>
                        <a:pt x="871" y="350"/>
                      </a:lnTo>
                      <a:lnTo>
                        <a:pt x="872" y="346"/>
                      </a:lnTo>
                      <a:lnTo>
                        <a:pt x="872" y="342"/>
                      </a:lnTo>
                      <a:lnTo>
                        <a:pt x="872" y="38"/>
                      </a:lnTo>
                      <a:lnTo>
                        <a:pt x="872" y="35"/>
                      </a:lnTo>
                      <a:lnTo>
                        <a:pt x="871" y="31"/>
                      </a:lnTo>
                      <a:lnTo>
                        <a:pt x="870" y="27"/>
                      </a:lnTo>
                      <a:lnTo>
                        <a:pt x="869" y="24"/>
                      </a:lnTo>
                      <a:lnTo>
                        <a:pt x="867" y="20"/>
                      </a:lnTo>
                      <a:lnTo>
                        <a:pt x="866" y="17"/>
                      </a:lnTo>
                      <a:lnTo>
                        <a:pt x="863" y="13"/>
                      </a:lnTo>
                      <a:lnTo>
                        <a:pt x="861" y="11"/>
                      </a:lnTo>
                      <a:lnTo>
                        <a:pt x="857" y="8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8" y="2"/>
                      </a:lnTo>
                      <a:lnTo>
                        <a:pt x="844" y="1"/>
                      </a:lnTo>
                      <a:lnTo>
                        <a:pt x="841" y="0"/>
                      </a:lnTo>
                      <a:lnTo>
                        <a:pt x="837" y="0"/>
                      </a:lnTo>
                      <a:lnTo>
                        <a:pt x="832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181" name="Freeform 63"/>
                <p:cNvSpPr>
                  <a:spLocks/>
                </p:cNvSpPr>
                <p:nvPr/>
              </p:nvSpPr>
              <p:spPr bwMode="auto">
                <a:xfrm>
                  <a:off x="1769" y="808"/>
                  <a:ext cx="1525" cy="392"/>
                </a:xfrm>
                <a:custGeom>
                  <a:avLst/>
                  <a:gdLst>
                    <a:gd name="T0" fmla="*/ 330 w 870"/>
                    <a:gd name="T1" fmla="*/ 0 h 383"/>
                    <a:gd name="T2" fmla="*/ 252 w 870"/>
                    <a:gd name="T3" fmla="*/ 1 h 383"/>
                    <a:gd name="T4" fmla="*/ 188 w 870"/>
                    <a:gd name="T5" fmla="*/ 4 h 383"/>
                    <a:gd name="T6" fmla="*/ 135 w 870"/>
                    <a:gd name="T7" fmla="*/ 9 h 383"/>
                    <a:gd name="T8" fmla="*/ 77 w 870"/>
                    <a:gd name="T9" fmla="*/ 15 h 383"/>
                    <a:gd name="T10" fmla="*/ 37 w 870"/>
                    <a:gd name="T11" fmla="*/ 21 h 383"/>
                    <a:gd name="T12" fmla="*/ 12 w 870"/>
                    <a:gd name="T13" fmla="*/ 31 h 383"/>
                    <a:gd name="T14" fmla="*/ 0 w 870"/>
                    <a:gd name="T15" fmla="*/ 40 h 383"/>
                    <a:gd name="T16" fmla="*/ 0 w 870"/>
                    <a:gd name="T17" fmla="*/ 376 h 383"/>
                    <a:gd name="T18" fmla="*/ 12 w 870"/>
                    <a:gd name="T19" fmla="*/ 385 h 383"/>
                    <a:gd name="T20" fmla="*/ 28 w 870"/>
                    <a:gd name="T21" fmla="*/ 393 h 383"/>
                    <a:gd name="T22" fmla="*/ 58 w 870"/>
                    <a:gd name="T23" fmla="*/ 401 h 383"/>
                    <a:gd name="T24" fmla="*/ 102 w 870"/>
                    <a:gd name="T25" fmla="*/ 406 h 383"/>
                    <a:gd name="T26" fmla="*/ 151 w 870"/>
                    <a:gd name="T27" fmla="*/ 412 h 383"/>
                    <a:gd name="T28" fmla="*/ 216 w 870"/>
                    <a:gd name="T29" fmla="*/ 417 h 383"/>
                    <a:gd name="T30" fmla="*/ 293 w 870"/>
                    <a:gd name="T31" fmla="*/ 419 h 383"/>
                    <a:gd name="T32" fmla="*/ 366 w 870"/>
                    <a:gd name="T33" fmla="*/ 420 h 383"/>
                    <a:gd name="T34" fmla="*/ 7884 w 870"/>
                    <a:gd name="T35" fmla="*/ 419 h 383"/>
                    <a:gd name="T36" fmla="*/ 7962 w 870"/>
                    <a:gd name="T37" fmla="*/ 418 h 383"/>
                    <a:gd name="T38" fmla="*/ 8035 w 870"/>
                    <a:gd name="T39" fmla="*/ 415 h 383"/>
                    <a:gd name="T40" fmla="*/ 8090 w 870"/>
                    <a:gd name="T41" fmla="*/ 409 h 383"/>
                    <a:gd name="T42" fmla="*/ 8139 w 870"/>
                    <a:gd name="T43" fmla="*/ 404 h 383"/>
                    <a:gd name="T44" fmla="*/ 8175 w 870"/>
                    <a:gd name="T45" fmla="*/ 398 h 383"/>
                    <a:gd name="T46" fmla="*/ 8203 w 870"/>
                    <a:gd name="T47" fmla="*/ 390 h 383"/>
                    <a:gd name="T48" fmla="*/ 8212 w 870"/>
                    <a:gd name="T49" fmla="*/ 381 h 383"/>
                    <a:gd name="T50" fmla="*/ 8212 w 870"/>
                    <a:gd name="T51" fmla="*/ 44 h 383"/>
                    <a:gd name="T52" fmla="*/ 8212 w 870"/>
                    <a:gd name="T53" fmla="*/ 35 h 383"/>
                    <a:gd name="T54" fmla="*/ 8186 w 870"/>
                    <a:gd name="T55" fmla="*/ 28 h 383"/>
                    <a:gd name="T56" fmla="*/ 8154 w 870"/>
                    <a:gd name="T57" fmla="*/ 17 h 383"/>
                    <a:gd name="T58" fmla="*/ 8112 w 870"/>
                    <a:gd name="T59" fmla="*/ 12 h 383"/>
                    <a:gd name="T60" fmla="*/ 8063 w 870"/>
                    <a:gd name="T61" fmla="*/ 6 h 383"/>
                    <a:gd name="T62" fmla="*/ 7988 w 870"/>
                    <a:gd name="T63" fmla="*/ 3 h 383"/>
                    <a:gd name="T64" fmla="*/ 7921 w 870"/>
                    <a:gd name="T65" fmla="*/ 1 h 383"/>
                    <a:gd name="T66" fmla="*/ 7853 w 870"/>
                    <a:gd name="T67" fmla="*/ 0 h 38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0"/>
                    <a:gd name="T103" fmla="*/ 0 h 383"/>
                    <a:gd name="T104" fmla="*/ 870 w 870"/>
                    <a:gd name="T105" fmla="*/ 383 h 38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0" h="383">
                      <a:moveTo>
                        <a:pt x="39" y="0"/>
                      </a:moveTo>
                      <a:lnTo>
                        <a:pt x="35" y="0"/>
                      </a:lnTo>
                      <a:lnTo>
                        <a:pt x="31" y="1"/>
                      </a:lnTo>
                      <a:lnTo>
                        <a:pt x="27" y="1"/>
                      </a:lnTo>
                      <a:lnTo>
                        <a:pt x="23" y="3"/>
                      </a:lnTo>
                      <a:lnTo>
                        <a:pt x="20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4" y="21"/>
                      </a:lnTo>
                      <a:lnTo>
                        <a:pt x="3" y="24"/>
                      </a:lnTo>
                      <a:lnTo>
                        <a:pt x="1" y="27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343"/>
                      </a:lnTo>
                      <a:lnTo>
                        <a:pt x="0" y="347"/>
                      </a:lnTo>
                      <a:lnTo>
                        <a:pt x="1" y="351"/>
                      </a:lnTo>
                      <a:lnTo>
                        <a:pt x="1" y="355"/>
                      </a:lnTo>
                      <a:lnTo>
                        <a:pt x="3" y="358"/>
                      </a:lnTo>
                      <a:lnTo>
                        <a:pt x="4" y="362"/>
                      </a:lnTo>
                      <a:lnTo>
                        <a:pt x="6" y="365"/>
                      </a:lnTo>
                      <a:lnTo>
                        <a:pt x="8" y="368"/>
                      </a:lnTo>
                      <a:lnTo>
                        <a:pt x="11" y="370"/>
                      </a:lnTo>
                      <a:lnTo>
                        <a:pt x="14" y="373"/>
                      </a:lnTo>
                      <a:lnTo>
                        <a:pt x="16" y="376"/>
                      </a:lnTo>
                      <a:lnTo>
                        <a:pt x="20" y="378"/>
                      </a:lnTo>
                      <a:lnTo>
                        <a:pt x="23" y="380"/>
                      </a:lnTo>
                      <a:lnTo>
                        <a:pt x="27" y="381"/>
                      </a:lnTo>
                      <a:lnTo>
                        <a:pt x="31" y="382"/>
                      </a:lnTo>
                      <a:lnTo>
                        <a:pt x="35" y="382"/>
                      </a:lnTo>
                      <a:lnTo>
                        <a:pt x="39" y="383"/>
                      </a:lnTo>
                      <a:lnTo>
                        <a:pt x="832" y="383"/>
                      </a:lnTo>
                      <a:lnTo>
                        <a:pt x="835" y="382"/>
                      </a:lnTo>
                      <a:lnTo>
                        <a:pt x="839" y="382"/>
                      </a:lnTo>
                      <a:lnTo>
                        <a:pt x="843" y="381"/>
                      </a:lnTo>
                      <a:lnTo>
                        <a:pt x="846" y="380"/>
                      </a:lnTo>
                      <a:lnTo>
                        <a:pt x="851" y="378"/>
                      </a:lnTo>
                      <a:lnTo>
                        <a:pt x="854" y="376"/>
                      </a:lnTo>
                      <a:lnTo>
                        <a:pt x="857" y="373"/>
                      </a:lnTo>
                      <a:lnTo>
                        <a:pt x="859" y="370"/>
                      </a:lnTo>
                      <a:lnTo>
                        <a:pt x="862" y="368"/>
                      </a:lnTo>
                      <a:lnTo>
                        <a:pt x="864" y="365"/>
                      </a:lnTo>
                      <a:lnTo>
                        <a:pt x="866" y="362"/>
                      </a:lnTo>
                      <a:lnTo>
                        <a:pt x="867" y="358"/>
                      </a:lnTo>
                      <a:lnTo>
                        <a:pt x="869" y="355"/>
                      </a:lnTo>
                      <a:lnTo>
                        <a:pt x="870" y="351"/>
                      </a:lnTo>
                      <a:lnTo>
                        <a:pt x="870" y="347"/>
                      </a:lnTo>
                      <a:lnTo>
                        <a:pt x="870" y="343"/>
                      </a:lnTo>
                      <a:lnTo>
                        <a:pt x="870" y="40"/>
                      </a:lnTo>
                      <a:lnTo>
                        <a:pt x="870" y="36"/>
                      </a:lnTo>
                      <a:lnTo>
                        <a:pt x="870" y="31"/>
                      </a:lnTo>
                      <a:lnTo>
                        <a:pt x="869" y="27"/>
                      </a:lnTo>
                      <a:lnTo>
                        <a:pt x="867" y="24"/>
                      </a:lnTo>
                      <a:lnTo>
                        <a:pt x="866" y="21"/>
                      </a:lnTo>
                      <a:lnTo>
                        <a:pt x="864" y="17"/>
                      </a:lnTo>
                      <a:lnTo>
                        <a:pt x="862" y="15"/>
                      </a:lnTo>
                      <a:lnTo>
                        <a:pt x="859" y="12"/>
                      </a:lnTo>
                      <a:lnTo>
                        <a:pt x="857" y="9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6" y="3"/>
                      </a:lnTo>
                      <a:lnTo>
                        <a:pt x="843" y="1"/>
                      </a:lnTo>
                      <a:lnTo>
                        <a:pt x="839" y="1"/>
                      </a:lnTo>
                      <a:lnTo>
                        <a:pt x="835" y="0"/>
                      </a:lnTo>
                      <a:lnTo>
                        <a:pt x="8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46177" name="Rectangle 64"/>
            <p:cNvSpPr>
              <a:spLocks noChangeArrowheads="1"/>
            </p:cNvSpPr>
            <p:nvPr/>
          </p:nvSpPr>
          <p:spPr bwMode="auto">
            <a:xfrm>
              <a:off x="2574" y="3888"/>
              <a:ext cx="15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撤除</a:t>
              </a:r>
            </a:p>
          </p:txBody>
        </p:sp>
      </p:grpSp>
      <p:sp>
        <p:nvSpPr>
          <p:cNvPr id="46109" name="AutoShape 65"/>
          <p:cNvSpPr>
            <a:spLocks noChangeArrowheads="1"/>
          </p:cNvSpPr>
          <p:nvPr/>
        </p:nvSpPr>
        <p:spPr bwMode="auto">
          <a:xfrm rot="5400000">
            <a:off x="5594351" y="877888"/>
            <a:ext cx="536575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10" name="AutoShape 66"/>
          <p:cNvSpPr>
            <a:spLocks noChangeArrowheads="1"/>
          </p:cNvSpPr>
          <p:nvPr/>
        </p:nvSpPr>
        <p:spPr bwMode="auto">
          <a:xfrm rot="5400000">
            <a:off x="5519738" y="1878732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11" name="AutoShape 67"/>
          <p:cNvSpPr>
            <a:spLocks noChangeArrowheads="1"/>
          </p:cNvSpPr>
          <p:nvPr/>
        </p:nvSpPr>
        <p:spPr bwMode="auto">
          <a:xfrm rot="5400000">
            <a:off x="5519738" y="2993132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12" name="AutoShape 68"/>
          <p:cNvSpPr>
            <a:spLocks noChangeArrowheads="1"/>
          </p:cNvSpPr>
          <p:nvPr/>
        </p:nvSpPr>
        <p:spPr bwMode="auto">
          <a:xfrm rot="5400000">
            <a:off x="5519738" y="4038972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13" name="AutoShape 69"/>
          <p:cNvSpPr>
            <a:spLocks noChangeArrowheads="1"/>
          </p:cNvSpPr>
          <p:nvPr/>
        </p:nvSpPr>
        <p:spPr bwMode="auto">
          <a:xfrm rot="5400000">
            <a:off x="5670551" y="5297488"/>
            <a:ext cx="384175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6114" name="Group 70"/>
          <p:cNvGrpSpPr>
            <a:grpSpLocks/>
          </p:cNvGrpSpPr>
          <p:nvPr/>
        </p:nvGrpSpPr>
        <p:grpSpPr bwMode="auto">
          <a:xfrm>
            <a:off x="2438400" y="381000"/>
            <a:ext cx="2233613" cy="660400"/>
            <a:chOff x="2565" y="310"/>
            <a:chExt cx="1552" cy="416"/>
          </a:xfrm>
        </p:grpSpPr>
        <p:grpSp>
          <p:nvGrpSpPr>
            <p:cNvPr id="46170" name="Group 71"/>
            <p:cNvGrpSpPr>
              <a:grpSpLocks/>
            </p:cNvGrpSpPr>
            <p:nvPr/>
          </p:nvGrpSpPr>
          <p:grpSpPr bwMode="auto">
            <a:xfrm>
              <a:off x="2565" y="310"/>
              <a:ext cx="1552" cy="416"/>
              <a:chOff x="1760" y="801"/>
              <a:chExt cx="1552" cy="416"/>
            </a:xfrm>
          </p:grpSpPr>
          <p:sp>
            <p:nvSpPr>
              <p:cNvPr id="46172" name="Freeform 72"/>
              <p:cNvSpPr>
                <a:spLocks/>
              </p:cNvSpPr>
              <p:nvPr/>
            </p:nvSpPr>
            <p:spPr bwMode="auto">
              <a:xfrm>
                <a:off x="1777" y="815"/>
                <a:ext cx="1535" cy="402"/>
              </a:xfrm>
              <a:custGeom>
                <a:avLst/>
                <a:gdLst>
                  <a:gd name="T0" fmla="*/ 343 w 872"/>
                  <a:gd name="T1" fmla="*/ 0 h 381"/>
                  <a:gd name="T2" fmla="*/ 266 w 872"/>
                  <a:gd name="T3" fmla="*/ 1 h 381"/>
                  <a:gd name="T4" fmla="*/ 201 w 872"/>
                  <a:gd name="T5" fmla="*/ 4 h 381"/>
                  <a:gd name="T6" fmla="*/ 143 w 872"/>
                  <a:gd name="T7" fmla="*/ 8 h 381"/>
                  <a:gd name="T8" fmla="*/ 99 w 872"/>
                  <a:gd name="T9" fmla="*/ 17 h 381"/>
                  <a:gd name="T10" fmla="*/ 49 w 872"/>
                  <a:gd name="T11" fmla="*/ 24 h 381"/>
                  <a:gd name="T12" fmla="*/ 21 w 872"/>
                  <a:gd name="T13" fmla="*/ 34 h 381"/>
                  <a:gd name="T14" fmla="*/ 12 w 872"/>
                  <a:gd name="T15" fmla="*/ 43 h 381"/>
                  <a:gd name="T16" fmla="*/ 0 w 872"/>
                  <a:gd name="T17" fmla="*/ 424 h 381"/>
                  <a:gd name="T18" fmla="*/ 12 w 872"/>
                  <a:gd name="T19" fmla="*/ 433 h 381"/>
                  <a:gd name="T20" fmla="*/ 28 w 872"/>
                  <a:gd name="T21" fmla="*/ 444 h 381"/>
                  <a:gd name="T22" fmla="*/ 65 w 872"/>
                  <a:gd name="T23" fmla="*/ 452 h 381"/>
                  <a:gd name="T24" fmla="*/ 123 w 872"/>
                  <a:gd name="T25" fmla="*/ 458 h 381"/>
                  <a:gd name="T26" fmla="*/ 174 w 872"/>
                  <a:gd name="T27" fmla="*/ 465 h 381"/>
                  <a:gd name="T28" fmla="*/ 239 w 872"/>
                  <a:gd name="T29" fmla="*/ 468 h 381"/>
                  <a:gd name="T30" fmla="*/ 306 w 872"/>
                  <a:gd name="T31" fmla="*/ 471 h 381"/>
                  <a:gd name="T32" fmla="*/ 382 w 872"/>
                  <a:gd name="T33" fmla="*/ 472 h 381"/>
                  <a:gd name="T34" fmla="*/ 8036 w 872"/>
                  <a:gd name="T35" fmla="*/ 472 h 381"/>
                  <a:gd name="T36" fmla="*/ 8106 w 872"/>
                  <a:gd name="T37" fmla="*/ 470 h 381"/>
                  <a:gd name="T38" fmla="*/ 8171 w 872"/>
                  <a:gd name="T39" fmla="*/ 467 h 381"/>
                  <a:gd name="T40" fmla="*/ 8230 w 872"/>
                  <a:gd name="T41" fmla="*/ 463 h 381"/>
                  <a:gd name="T42" fmla="*/ 8286 w 872"/>
                  <a:gd name="T43" fmla="*/ 454 h 381"/>
                  <a:gd name="T44" fmla="*/ 8323 w 872"/>
                  <a:gd name="T45" fmla="*/ 447 h 381"/>
                  <a:gd name="T46" fmla="*/ 8351 w 872"/>
                  <a:gd name="T47" fmla="*/ 440 h 381"/>
                  <a:gd name="T48" fmla="*/ 8372 w 872"/>
                  <a:gd name="T49" fmla="*/ 428 h 381"/>
                  <a:gd name="T50" fmla="*/ 8372 w 872"/>
                  <a:gd name="T51" fmla="*/ 46 h 381"/>
                  <a:gd name="T52" fmla="*/ 8363 w 872"/>
                  <a:gd name="T53" fmla="*/ 39 h 381"/>
                  <a:gd name="T54" fmla="*/ 8346 w 872"/>
                  <a:gd name="T55" fmla="*/ 28 h 381"/>
                  <a:gd name="T56" fmla="*/ 8314 w 872"/>
                  <a:gd name="T57" fmla="*/ 21 h 381"/>
                  <a:gd name="T58" fmla="*/ 8270 w 872"/>
                  <a:gd name="T59" fmla="*/ 15 h 381"/>
                  <a:gd name="T60" fmla="*/ 8200 w 872"/>
                  <a:gd name="T61" fmla="*/ 6 h 381"/>
                  <a:gd name="T62" fmla="*/ 8143 w 872"/>
                  <a:gd name="T63" fmla="*/ 2 h 381"/>
                  <a:gd name="T64" fmla="*/ 8073 w 872"/>
                  <a:gd name="T65" fmla="*/ 0 h 381"/>
                  <a:gd name="T66" fmla="*/ 7992 w 872"/>
                  <a:gd name="T67" fmla="*/ 0 h 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2"/>
                  <a:gd name="T103" fmla="*/ 0 h 381"/>
                  <a:gd name="T104" fmla="*/ 872 w 872"/>
                  <a:gd name="T105" fmla="*/ 381 h 38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2" h="381">
                    <a:moveTo>
                      <a:pt x="40" y="0"/>
                    </a:move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0" y="38"/>
                    </a:lnTo>
                    <a:lnTo>
                      <a:pt x="0" y="342"/>
                    </a:lnTo>
                    <a:lnTo>
                      <a:pt x="1" y="346"/>
                    </a:lnTo>
                    <a:lnTo>
                      <a:pt x="1" y="350"/>
                    </a:lnTo>
                    <a:lnTo>
                      <a:pt x="2" y="354"/>
                    </a:lnTo>
                    <a:lnTo>
                      <a:pt x="3" y="358"/>
                    </a:lnTo>
                    <a:lnTo>
                      <a:pt x="5" y="361"/>
                    </a:lnTo>
                    <a:lnTo>
                      <a:pt x="7" y="365"/>
                    </a:lnTo>
                    <a:lnTo>
                      <a:pt x="10" y="367"/>
                    </a:lnTo>
                    <a:lnTo>
                      <a:pt x="13" y="370"/>
                    </a:lnTo>
                    <a:lnTo>
                      <a:pt x="15" y="373"/>
                    </a:lnTo>
                    <a:lnTo>
                      <a:pt x="18" y="375"/>
                    </a:lnTo>
                    <a:lnTo>
                      <a:pt x="21" y="377"/>
                    </a:lnTo>
                    <a:lnTo>
                      <a:pt x="25" y="378"/>
                    </a:lnTo>
                    <a:lnTo>
                      <a:pt x="28" y="379"/>
                    </a:lnTo>
                    <a:lnTo>
                      <a:pt x="32" y="380"/>
                    </a:lnTo>
                    <a:lnTo>
                      <a:pt x="36" y="381"/>
                    </a:lnTo>
                    <a:lnTo>
                      <a:pt x="40" y="381"/>
                    </a:lnTo>
                    <a:lnTo>
                      <a:pt x="832" y="381"/>
                    </a:lnTo>
                    <a:lnTo>
                      <a:pt x="837" y="381"/>
                    </a:lnTo>
                    <a:lnTo>
                      <a:pt x="841" y="380"/>
                    </a:lnTo>
                    <a:lnTo>
                      <a:pt x="844" y="379"/>
                    </a:lnTo>
                    <a:lnTo>
                      <a:pt x="848" y="378"/>
                    </a:lnTo>
                    <a:lnTo>
                      <a:pt x="851" y="377"/>
                    </a:lnTo>
                    <a:lnTo>
                      <a:pt x="854" y="375"/>
                    </a:lnTo>
                    <a:lnTo>
                      <a:pt x="857" y="373"/>
                    </a:lnTo>
                    <a:lnTo>
                      <a:pt x="861" y="370"/>
                    </a:lnTo>
                    <a:lnTo>
                      <a:pt x="863" y="367"/>
                    </a:lnTo>
                    <a:lnTo>
                      <a:pt x="866" y="365"/>
                    </a:lnTo>
                    <a:lnTo>
                      <a:pt x="867" y="361"/>
                    </a:lnTo>
                    <a:lnTo>
                      <a:pt x="869" y="358"/>
                    </a:lnTo>
                    <a:lnTo>
                      <a:pt x="870" y="354"/>
                    </a:lnTo>
                    <a:lnTo>
                      <a:pt x="871" y="350"/>
                    </a:lnTo>
                    <a:lnTo>
                      <a:pt x="872" y="346"/>
                    </a:lnTo>
                    <a:lnTo>
                      <a:pt x="872" y="342"/>
                    </a:lnTo>
                    <a:lnTo>
                      <a:pt x="872" y="38"/>
                    </a:lnTo>
                    <a:lnTo>
                      <a:pt x="872" y="35"/>
                    </a:lnTo>
                    <a:lnTo>
                      <a:pt x="871" y="31"/>
                    </a:lnTo>
                    <a:lnTo>
                      <a:pt x="870" y="27"/>
                    </a:lnTo>
                    <a:lnTo>
                      <a:pt x="869" y="24"/>
                    </a:lnTo>
                    <a:lnTo>
                      <a:pt x="867" y="20"/>
                    </a:lnTo>
                    <a:lnTo>
                      <a:pt x="866" y="17"/>
                    </a:lnTo>
                    <a:lnTo>
                      <a:pt x="863" y="13"/>
                    </a:lnTo>
                    <a:lnTo>
                      <a:pt x="861" y="11"/>
                    </a:lnTo>
                    <a:lnTo>
                      <a:pt x="857" y="8"/>
                    </a:lnTo>
                    <a:lnTo>
                      <a:pt x="854" y="6"/>
                    </a:lnTo>
                    <a:lnTo>
                      <a:pt x="851" y="4"/>
                    </a:lnTo>
                    <a:lnTo>
                      <a:pt x="848" y="2"/>
                    </a:lnTo>
                    <a:lnTo>
                      <a:pt x="844" y="1"/>
                    </a:lnTo>
                    <a:lnTo>
                      <a:pt x="841" y="0"/>
                    </a:lnTo>
                    <a:lnTo>
                      <a:pt x="837" y="0"/>
                    </a:lnTo>
                    <a:lnTo>
                      <a:pt x="832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989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46173" name="Group 73"/>
              <p:cNvGrpSpPr>
                <a:grpSpLocks/>
              </p:cNvGrpSpPr>
              <p:nvPr/>
            </p:nvGrpSpPr>
            <p:grpSpPr bwMode="auto">
              <a:xfrm>
                <a:off x="1760" y="801"/>
                <a:ext cx="1534" cy="399"/>
                <a:chOff x="1760" y="801"/>
                <a:chExt cx="1534" cy="399"/>
              </a:xfrm>
            </p:grpSpPr>
            <p:sp>
              <p:nvSpPr>
                <p:cNvPr id="46174" name="Freeform 74"/>
                <p:cNvSpPr>
                  <a:spLocks/>
                </p:cNvSpPr>
                <p:nvPr/>
              </p:nvSpPr>
              <p:spPr bwMode="auto">
                <a:xfrm>
                  <a:off x="1760" y="801"/>
                  <a:ext cx="1520" cy="351"/>
                </a:xfrm>
                <a:custGeom>
                  <a:avLst/>
                  <a:gdLst>
                    <a:gd name="T0" fmla="*/ 335 w 872"/>
                    <a:gd name="T1" fmla="*/ 0 h 381"/>
                    <a:gd name="T2" fmla="*/ 258 w 872"/>
                    <a:gd name="T3" fmla="*/ 1 h 381"/>
                    <a:gd name="T4" fmla="*/ 195 w 872"/>
                    <a:gd name="T5" fmla="*/ 4 h 381"/>
                    <a:gd name="T6" fmla="*/ 136 w 872"/>
                    <a:gd name="T7" fmla="*/ 6 h 381"/>
                    <a:gd name="T8" fmla="*/ 91 w 872"/>
                    <a:gd name="T9" fmla="*/ 9 h 381"/>
                    <a:gd name="T10" fmla="*/ 49 w 872"/>
                    <a:gd name="T11" fmla="*/ 15 h 381"/>
                    <a:gd name="T12" fmla="*/ 16 w 872"/>
                    <a:gd name="T13" fmla="*/ 19 h 381"/>
                    <a:gd name="T14" fmla="*/ 9 w 872"/>
                    <a:gd name="T15" fmla="*/ 25 h 381"/>
                    <a:gd name="T16" fmla="*/ 0 w 872"/>
                    <a:gd name="T17" fmla="*/ 246 h 381"/>
                    <a:gd name="T18" fmla="*/ 9 w 872"/>
                    <a:gd name="T19" fmla="*/ 252 h 381"/>
                    <a:gd name="T20" fmla="*/ 28 w 872"/>
                    <a:gd name="T21" fmla="*/ 258 h 381"/>
                    <a:gd name="T22" fmla="*/ 64 w 872"/>
                    <a:gd name="T23" fmla="*/ 263 h 381"/>
                    <a:gd name="T24" fmla="*/ 122 w 872"/>
                    <a:gd name="T25" fmla="*/ 266 h 381"/>
                    <a:gd name="T26" fmla="*/ 164 w 872"/>
                    <a:gd name="T27" fmla="*/ 270 h 381"/>
                    <a:gd name="T28" fmla="*/ 234 w 872"/>
                    <a:gd name="T29" fmla="*/ 273 h 381"/>
                    <a:gd name="T30" fmla="*/ 298 w 872"/>
                    <a:gd name="T31" fmla="*/ 274 h 381"/>
                    <a:gd name="T32" fmla="*/ 371 w 872"/>
                    <a:gd name="T33" fmla="*/ 275 h 381"/>
                    <a:gd name="T34" fmla="*/ 7727 w 872"/>
                    <a:gd name="T35" fmla="*/ 275 h 381"/>
                    <a:gd name="T36" fmla="*/ 7790 w 872"/>
                    <a:gd name="T37" fmla="*/ 274 h 381"/>
                    <a:gd name="T38" fmla="*/ 7854 w 872"/>
                    <a:gd name="T39" fmla="*/ 272 h 381"/>
                    <a:gd name="T40" fmla="*/ 7912 w 872"/>
                    <a:gd name="T41" fmla="*/ 269 h 381"/>
                    <a:gd name="T42" fmla="*/ 7966 w 872"/>
                    <a:gd name="T43" fmla="*/ 264 h 381"/>
                    <a:gd name="T44" fmla="*/ 8003 w 872"/>
                    <a:gd name="T45" fmla="*/ 261 h 381"/>
                    <a:gd name="T46" fmla="*/ 8034 w 872"/>
                    <a:gd name="T47" fmla="*/ 254 h 381"/>
                    <a:gd name="T48" fmla="*/ 8051 w 872"/>
                    <a:gd name="T49" fmla="*/ 250 h 381"/>
                    <a:gd name="T50" fmla="*/ 8051 w 872"/>
                    <a:gd name="T51" fmla="*/ 27 h 381"/>
                    <a:gd name="T52" fmla="*/ 8039 w 872"/>
                    <a:gd name="T53" fmla="*/ 23 h 381"/>
                    <a:gd name="T54" fmla="*/ 8025 w 872"/>
                    <a:gd name="T55" fmla="*/ 17 h 381"/>
                    <a:gd name="T56" fmla="*/ 7997 w 872"/>
                    <a:gd name="T57" fmla="*/ 13 h 381"/>
                    <a:gd name="T58" fmla="*/ 7949 w 872"/>
                    <a:gd name="T59" fmla="*/ 7 h 381"/>
                    <a:gd name="T60" fmla="*/ 7888 w 872"/>
                    <a:gd name="T61" fmla="*/ 6 h 381"/>
                    <a:gd name="T62" fmla="*/ 7827 w 872"/>
                    <a:gd name="T63" fmla="*/ 2 h 381"/>
                    <a:gd name="T64" fmla="*/ 7764 w 872"/>
                    <a:gd name="T65" fmla="*/ 0 h 381"/>
                    <a:gd name="T66" fmla="*/ 7682 w 872"/>
                    <a:gd name="T67" fmla="*/ 0 h 38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2"/>
                    <a:gd name="T103" fmla="*/ 0 h 381"/>
                    <a:gd name="T104" fmla="*/ 872 w 872"/>
                    <a:gd name="T105" fmla="*/ 381 h 38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2" h="381">
                      <a:moveTo>
                        <a:pt x="40" y="0"/>
                      </a:move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1" y="4"/>
                      </a:lnTo>
                      <a:lnTo>
                        <a:pt x="18" y="6"/>
                      </a:lnTo>
                      <a:lnTo>
                        <a:pt x="15" y="8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7" y="17"/>
                      </a:lnTo>
                      <a:lnTo>
                        <a:pt x="5" y="20"/>
                      </a:lnTo>
                      <a:lnTo>
                        <a:pt x="3" y="24"/>
                      </a:lnTo>
                      <a:lnTo>
                        <a:pt x="2" y="27"/>
                      </a:lnTo>
                      <a:lnTo>
                        <a:pt x="1" y="31"/>
                      </a:lnTo>
                      <a:lnTo>
                        <a:pt x="1" y="35"/>
                      </a:lnTo>
                      <a:lnTo>
                        <a:pt x="0" y="38"/>
                      </a:lnTo>
                      <a:lnTo>
                        <a:pt x="0" y="342"/>
                      </a:lnTo>
                      <a:lnTo>
                        <a:pt x="1" y="346"/>
                      </a:lnTo>
                      <a:lnTo>
                        <a:pt x="1" y="350"/>
                      </a:lnTo>
                      <a:lnTo>
                        <a:pt x="2" y="354"/>
                      </a:lnTo>
                      <a:lnTo>
                        <a:pt x="3" y="358"/>
                      </a:lnTo>
                      <a:lnTo>
                        <a:pt x="5" y="361"/>
                      </a:lnTo>
                      <a:lnTo>
                        <a:pt x="7" y="365"/>
                      </a:lnTo>
                      <a:lnTo>
                        <a:pt x="10" y="367"/>
                      </a:lnTo>
                      <a:lnTo>
                        <a:pt x="13" y="370"/>
                      </a:lnTo>
                      <a:lnTo>
                        <a:pt x="15" y="373"/>
                      </a:lnTo>
                      <a:lnTo>
                        <a:pt x="18" y="375"/>
                      </a:lnTo>
                      <a:lnTo>
                        <a:pt x="21" y="377"/>
                      </a:lnTo>
                      <a:lnTo>
                        <a:pt x="25" y="378"/>
                      </a:lnTo>
                      <a:lnTo>
                        <a:pt x="28" y="379"/>
                      </a:lnTo>
                      <a:lnTo>
                        <a:pt x="32" y="380"/>
                      </a:lnTo>
                      <a:lnTo>
                        <a:pt x="36" y="381"/>
                      </a:lnTo>
                      <a:lnTo>
                        <a:pt x="40" y="381"/>
                      </a:lnTo>
                      <a:lnTo>
                        <a:pt x="832" y="381"/>
                      </a:lnTo>
                      <a:lnTo>
                        <a:pt x="837" y="381"/>
                      </a:lnTo>
                      <a:lnTo>
                        <a:pt x="841" y="380"/>
                      </a:lnTo>
                      <a:lnTo>
                        <a:pt x="844" y="379"/>
                      </a:lnTo>
                      <a:lnTo>
                        <a:pt x="848" y="378"/>
                      </a:lnTo>
                      <a:lnTo>
                        <a:pt x="851" y="377"/>
                      </a:lnTo>
                      <a:lnTo>
                        <a:pt x="854" y="375"/>
                      </a:lnTo>
                      <a:lnTo>
                        <a:pt x="857" y="373"/>
                      </a:lnTo>
                      <a:lnTo>
                        <a:pt x="861" y="370"/>
                      </a:lnTo>
                      <a:lnTo>
                        <a:pt x="863" y="367"/>
                      </a:lnTo>
                      <a:lnTo>
                        <a:pt x="866" y="365"/>
                      </a:lnTo>
                      <a:lnTo>
                        <a:pt x="867" y="361"/>
                      </a:lnTo>
                      <a:lnTo>
                        <a:pt x="869" y="358"/>
                      </a:lnTo>
                      <a:lnTo>
                        <a:pt x="870" y="354"/>
                      </a:lnTo>
                      <a:lnTo>
                        <a:pt x="871" y="350"/>
                      </a:lnTo>
                      <a:lnTo>
                        <a:pt x="872" y="346"/>
                      </a:lnTo>
                      <a:lnTo>
                        <a:pt x="872" y="342"/>
                      </a:lnTo>
                      <a:lnTo>
                        <a:pt x="872" y="38"/>
                      </a:lnTo>
                      <a:lnTo>
                        <a:pt x="872" y="35"/>
                      </a:lnTo>
                      <a:lnTo>
                        <a:pt x="871" y="31"/>
                      </a:lnTo>
                      <a:lnTo>
                        <a:pt x="870" y="27"/>
                      </a:lnTo>
                      <a:lnTo>
                        <a:pt x="869" y="24"/>
                      </a:lnTo>
                      <a:lnTo>
                        <a:pt x="867" y="20"/>
                      </a:lnTo>
                      <a:lnTo>
                        <a:pt x="866" y="17"/>
                      </a:lnTo>
                      <a:lnTo>
                        <a:pt x="863" y="13"/>
                      </a:lnTo>
                      <a:lnTo>
                        <a:pt x="861" y="11"/>
                      </a:lnTo>
                      <a:lnTo>
                        <a:pt x="857" y="8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8" y="2"/>
                      </a:lnTo>
                      <a:lnTo>
                        <a:pt x="844" y="1"/>
                      </a:lnTo>
                      <a:lnTo>
                        <a:pt x="841" y="0"/>
                      </a:lnTo>
                      <a:lnTo>
                        <a:pt x="837" y="0"/>
                      </a:lnTo>
                      <a:lnTo>
                        <a:pt x="832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175" name="Freeform 75"/>
                <p:cNvSpPr>
                  <a:spLocks/>
                </p:cNvSpPr>
                <p:nvPr/>
              </p:nvSpPr>
              <p:spPr bwMode="auto">
                <a:xfrm>
                  <a:off x="1769" y="808"/>
                  <a:ext cx="1525" cy="392"/>
                </a:xfrm>
                <a:custGeom>
                  <a:avLst/>
                  <a:gdLst>
                    <a:gd name="T0" fmla="*/ 330 w 870"/>
                    <a:gd name="T1" fmla="*/ 0 h 383"/>
                    <a:gd name="T2" fmla="*/ 252 w 870"/>
                    <a:gd name="T3" fmla="*/ 1 h 383"/>
                    <a:gd name="T4" fmla="*/ 188 w 870"/>
                    <a:gd name="T5" fmla="*/ 4 h 383"/>
                    <a:gd name="T6" fmla="*/ 135 w 870"/>
                    <a:gd name="T7" fmla="*/ 9 h 383"/>
                    <a:gd name="T8" fmla="*/ 77 w 870"/>
                    <a:gd name="T9" fmla="*/ 15 h 383"/>
                    <a:gd name="T10" fmla="*/ 37 w 870"/>
                    <a:gd name="T11" fmla="*/ 21 h 383"/>
                    <a:gd name="T12" fmla="*/ 12 w 870"/>
                    <a:gd name="T13" fmla="*/ 31 h 383"/>
                    <a:gd name="T14" fmla="*/ 0 w 870"/>
                    <a:gd name="T15" fmla="*/ 40 h 383"/>
                    <a:gd name="T16" fmla="*/ 0 w 870"/>
                    <a:gd name="T17" fmla="*/ 376 h 383"/>
                    <a:gd name="T18" fmla="*/ 12 w 870"/>
                    <a:gd name="T19" fmla="*/ 385 h 383"/>
                    <a:gd name="T20" fmla="*/ 28 w 870"/>
                    <a:gd name="T21" fmla="*/ 393 h 383"/>
                    <a:gd name="T22" fmla="*/ 58 w 870"/>
                    <a:gd name="T23" fmla="*/ 401 h 383"/>
                    <a:gd name="T24" fmla="*/ 102 w 870"/>
                    <a:gd name="T25" fmla="*/ 406 h 383"/>
                    <a:gd name="T26" fmla="*/ 151 w 870"/>
                    <a:gd name="T27" fmla="*/ 412 h 383"/>
                    <a:gd name="T28" fmla="*/ 216 w 870"/>
                    <a:gd name="T29" fmla="*/ 417 h 383"/>
                    <a:gd name="T30" fmla="*/ 293 w 870"/>
                    <a:gd name="T31" fmla="*/ 419 h 383"/>
                    <a:gd name="T32" fmla="*/ 366 w 870"/>
                    <a:gd name="T33" fmla="*/ 420 h 383"/>
                    <a:gd name="T34" fmla="*/ 7884 w 870"/>
                    <a:gd name="T35" fmla="*/ 419 h 383"/>
                    <a:gd name="T36" fmla="*/ 7962 w 870"/>
                    <a:gd name="T37" fmla="*/ 418 h 383"/>
                    <a:gd name="T38" fmla="*/ 8035 w 870"/>
                    <a:gd name="T39" fmla="*/ 415 h 383"/>
                    <a:gd name="T40" fmla="*/ 8090 w 870"/>
                    <a:gd name="T41" fmla="*/ 409 h 383"/>
                    <a:gd name="T42" fmla="*/ 8139 w 870"/>
                    <a:gd name="T43" fmla="*/ 404 h 383"/>
                    <a:gd name="T44" fmla="*/ 8175 w 870"/>
                    <a:gd name="T45" fmla="*/ 398 h 383"/>
                    <a:gd name="T46" fmla="*/ 8203 w 870"/>
                    <a:gd name="T47" fmla="*/ 390 h 383"/>
                    <a:gd name="T48" fmla="*/ 8212 w 870"/>
                    <a:gd name="T49" fmla="*/ 381 h 383"/>
                    <a:gd name="T50" fmla="*/ 8212 w 870"/>
                    <a:gd name="T51" fmla="*/ 44 h 383"/>
                    <a:gd name="T52" fmla="*/ 8212 w 870"/>
                    <a:gd name="T53" fmla="*/ 35 h 383"/>
                    <a:gd name="T54" fmla="*/ 8186 w 870"/>
                    <a:gd name="T55" fmla="*/ 28 h 383"/>
                    <a:gd name="T56" fmla="*/ 8154 w 870"/>
                    <a:gd name="T57" fmla="*/ 17 h 383"/>
                    <a:gd name="T58" fmla="*/ 8112 w 870"/>
                    <a:gd name="T59" fmla="*/ 12 h 383"/>
                    <a:gd name="T60" fmla="*/ 8063 w 870"/>
                    <a:gd name="T61" fmla="*/ 6 h 383"/>
                    <a:gd name="T62" fmla="*/ 7988 w 870"/>
                    <a:gd name="T63" fmla="*/ 3 h 383"/>
                    <a:gd name="T64" fmla="*/ 7921 w 870"/>
                    <a:gd name="T65" fmla="*/ 1 h 383"/>
                    <a:gd name="T66" fmla="*/ 7853 w 870"/>
                    <a:gd name="T67" fmla="*/ 0 h 38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0"/>
                    <a:gd name="T103" fmla="*/ 0 h 383"/>
                    <a:gd name="T104" fmla="*/ 870 w 870"/>
                    <a:gd name="T105" fmla="*/ 383 h 38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0" h="383">
                      <a:moveTo>
                        <a:pt x="39" y="0"/>
                      </a:moveTo>
                      <a:lnTo>
                        <a:pt x="35" y="0"/>
                      </a:lnTo>
                      <a:lnTo>
                        <a:pt x="31" y="1"/>
                      </a:lnTo>
                      <a:lnTo>
                        <a:pt x="27" y="1"/>
                      </a:lnTo>
                      <a:lnTo>
                        <a:pt x="23" y="3"/>
                      </a:lnTo>
                      <a:lnTo>
                        <a:pt x="20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4" y="21"/>
                      </a:lnTo>
                      <a:lnTo>
                        <a:pt x="3" y="24"/>
                      </a:lnTo>
                      <a:lnTo>
                        <a:pt x="1" y="27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343"/>
                      </a:lnTo>
                      <a:lnTo>
                        <a:pt x="0" y="347"/>
                      </a:lnTo>
                      <a:lnTo>
                        <a:pt x="1" y="351"/>
                      </a:lnTo>
                      <a:lnTo>
                        <a:pt x="1" y="355"/>
                      </a:lnTo>
                      <a:lnTo>
                        <a:pt x="3" y="358"/>
                      </a:lnTo>
                      <a:lnTo>
                        <a:pt x="4" y="362"/>
                      </a:lnTo>
                      <a:lnTo>
                        <a:pt x="6" y="365"/>
                      </a:lnTo>
                      <a:lnTo>
                        <a:pt x="8" y="368"/>
                      </a:lnTo>
                      <a:lnTo>
                        <a:pt x="11" y="370"/>
                      </a:lnTo>
                      <a:lnTo>
                        <a:pt x="14" y="373"/>
                      </a:lnTo>
                      <a:lnTo>
                        <a:pt x="16" y="376"/>
                      </a:lnTo>
                      <a:lnTo>
                        <a:pt x="20" y="378"/>
                      </a:lnTo>
                      <a:lnTo>
                        <a:pt x="23" y="380"/>
                      </a:lnTo>
                      <a:lnTo>
                        <a:pt x="27" y="381"/>
                      </a:lnTo>
                      <a:lnTo>
                        <a:pt x="31" y="382"/>
                      </a:lnTo>
                      <a:lnTo>
                        <a:pt x="35" y="382"/>
                      </a:lnTo>
                      <a:lnTo>
                        <a:pt x="39" y="383"/>
                      </a:lnTo>
                      <a:lnTo>
                        <a:pt x="832" y="383"/>
                      </a:lnTo>
                      <a:lnTo>
                        <a:pt x="835" y="382"/>
                      </a:lnTo>
                      <a:lnTo>
                        <a:pt x="839" y="382"/>
                      </a:lnTo>
                      <a:lnTo>
                        <a:pt x="843" y="381"/>
                      </a:lnTo>
                      <a:lnTo>
                        <a:pt x="846" y="380"/>
                      </a:lnTo>
                      <a:lnTo>
                        <a:pt x="851" y="378"/>
                      </a:lnTo>
                      <a:lnTo>
                        <a:pt x="854" y="376"/>
                      </a:lnTo>
                      <a:lnTo>
                        <a:pt x="857" y="373"/>
                      </a:lnTo>
                      <a:lnTo>
                        <a:pt x="859" y="370"/>
                      </a:lnTo>
                      <a:lnTo>
                        <a:pt x="862" y="368"/>
                      </a:lnTo>
                      <a:lnTo>
                        <a:pt x="864" y="365"/>
                      </a:lnTo>
                      <a:lnTo>
                        <a:pt x="866" y="362"/>
                      </a:lnTo>
                      <a:lnTo>
                        <a:pt x="867" y="358"/>
                      </a:lnTo>
                      <a:lnTo>
                        <a:pt x="869" y="355"/>
                      </a:lnTo>
                      <a:lnTo>
                        <a:pt x="870" y="351"/>
                      </a:lnTo>
                      <a:lnTo>
                        <a:pt x="870" y="347"/>
                      </a:lnTo>
                      <a:lnTo>
                        <a:pt x="870" y="343"/>
                      </a:lnTo>
                      <a:lnTo>
                        <a:pt x="870" y="40"/>
                      </a:lnTo>
                      <a:lnTo>
                        <a:pt x="870" y="36"/>
                      </a:lnTo>
                      <a:lnTo>
                        <a:pt x="870" y="31"/>
                      </a:lnTo>
                      <a:lnTo>
                        <a:pt x="869" y="27"/>
                      </a:lnTo>
                      <a:lnTo>
                        <a:pt x="867" y="24"/>
                      </a:lnTo>
                      <a:lnTo>
                        <a:pt x="866" y="21"/>
                      </a:lnTo>
                      <a:lnTo>
                        <a:pt x="864" y="17"/>
                      </a:lnTo>
                      <a:lnTo>
                        <a:pt x="862" y="15"/>
                      </a:lnTo>
                      <a:lnTo>
                        <a:pt x="859" y="12"/>
                      </a:lnTo>
                      <a:lnTo>
                        <a:pt x="857" y="9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6" y="3"/>
                      </a:lnTo>
                      <a:lnTo>
                        <a:pt x="843" y="1"/>
                      </a:lnTo>
                      <a:lnTo>
                        <a:pt x="839" y="1"/>
                      </a:lnTo>
                      <a:lnTo>
                        <a:pt x="835" y="0"/>
                      </a:lnTo>
                      <a:lnTo>
                        <a:pt x="8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46171" name="Rectangle 76"/>
            <p:cNvSpPr>
              <a:spLocks noChangeArrowheads="1"/>
            </p:cNvSpPr>
            <p:nvPr/>
          </p:nvSpPr>
          <p:spPr bwMode="auto">
            <a:xfrm>
              <a:off x="2573" y="432"/>
              <a:ext cx="15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平時作業</a:t>
              </a:r>
            </a:p>
          </p:txBody>
        </p:sp>
      </p:grpSp>
      <p:grpSp>
        <p:nvGrpSpPr>
          <p:cNvPr id="46115" name="Group 77"/>
          <p:cNvGrpSpPr>
            <a:grpSpLocks/>
          </p:cNvGrpSpPr>
          <p:nvPr/>
        </p:nvGrpSpPr>
        <p:grpSpPr bwMode="auto">
          <a:xfrm>
            <a:off x="2457451" y="1371600"/>
            <a:ext cx="2233613" cy="660400"/>
            <a:chOff x="2565" y="1134"/>
            <a:chExt cx="1552" cy="416"/>
          </a:xfrm>
        </p:grpSpPr>
        <p:grpSp>
          <p:nvGrpSpPr>
            <p:cNvPr id="46164" name="Group 78"/>
            <p:cNvGrpSpPr>
              <a:grpSpLocks/>
            </p:cNvGrpSpPr>
            <p:nvPr/>
          </p:nvGrpSpPr>
          <p:grpSpPr bwMode="auto">
            <a:xfrm>
              <a:off x="2565" y="1134"/>
              <a:ext cx="1552" cy="416"/>
              <a:chOff x="1760" y="801"/>
              <a:chExt cx="1552" cy="416"/>
            </a:xfrm>
          </p:grpSpPr>
          <p:sp>
            <p:nvSpPr>
              <p:cNvPr id="46166" name="Freeform 79"/>
              <p:cNvSpPr>
                <a:spLocks/>
              </p:cNvSpPr>
              <p:nvPr/>
            </p:nvSpPr>
            <p:spPr bwMode="auto">
              <a:xfrm>
                <a:off x="1777" y="815"/>
                <a:ext cx="1535" cy="402"/>
              </a:xfrm>
              <a:custGeom>
                <a:avLst/>
                <a:gdLst>
                  <a:gd name="T0" fmla="*/ 343 w 872"/>
                  <a:gd name="T1" fmla="*/ 0 h 381"/>
                  <a:gd name="T2" fmla="*/ 266 w 872"/>
                  <a:gd name="T3" fmla="*/ 1 h 381"/>
                  <a:gd name="T4" fmla="*/ 201 w 872"/>
                  <a:gd name="T5" fmla="*/ 4 h 381"/>
                  <a:gd name="T6" fmla="*/ 143 w 872"/>
                  <a:gd name="T7" fmla="*/ 8 h 381"/>
                  <a:gd name="T8" fmla="*/ 99 w 872"/>
                  <a:gd name="T9" fmla="*/ 17 h 381"/>
                  <a:gd name="T10" fmla="*/ 49 w 872"/>
                  <a:gd name="T11" fmla="*/ 24 h 381"/>
                  <a:gd name="T12" fmla="*/ 21 w 872"/>
                  <a:gd name="T13" fmla="*/ 34 h 381"/>
                  <a:gd name="T14" fmla="*/ 12 w 872"/>
                  <a:gd name="T15" fmla="*/ 43 h 381"/>
                  <a:gd name="T16" fmla="*/ 0 w 872"/>
                  <a:gd name="T17" fmla="*/ 424 h 381"/>
                  <a:gd name="T18" fmla="*/ 12 w 872"/>
                  <a:gd name="T19" fmla="*/ 433 h 381"/>
                  <a:gd name="T20" fmla="*/ 28 w 872"/>
                  <a:gd name="T21" fmla="*/ 444 h 381"/>
                  <a:gd name="T22" fmla="*/ 65 w 872"/>
                  <a:gd name="T23" fmla="*/ 452 h 381"/>
                  <a:gd name="T24" fmla="*/ 123 w 872"/>
                  <a:gd name="T25" fmla="*/ 458 h 381"/>
                  <a:gd name="T26" fmla="*/ 174 w 872"/>
                  <a:gd name="T27" fmla="*/ 465 h 381"/>
                  <a:gd name="T28" fmla="*/ 239 w 872"/>
                  <a:gd name="T29" fmla="*/ 468 h 381"/>
                  <a:gd name="T30" fmla="*/ 306 w 872"/>
                  <a:gd name="T31" fmla="*/ 471 h 381"/>
                  <a:gd name="T32" fmla="*/ 382 w 872"/>
                  <a:gd name="T33" fmla="*/ 472 h 381"/>
                  <a:gd name="T34" fmla="*/ 8036 w 872"/>
                  <a:gd name="T35" fmla="*/ 472 h 381"/>
                  <a:gd name="T36" fmla="*/ 8106 w 872"/>
                  <a:gd name="T37" fmla="*/ 470 h 381"/>
                  <a:gd name="T38" fmla="*/ 8171 w 872"/>
                  <a:gd name="T39" fmla="*/ 467 h 381"/>
                  <a:gd name="T40" fmla="*/ 8230 w 872"/>
                  <a:gd name="T41" fmla="*/ 463 h 381"/>
                  <a:gd name="T42" fmla="*/ 8286 w 872"/>
                  <a:gd name="T43" fmla="*/ 454 h 381"/>
                  <a:gd name="T44" fmla="*/ 8323 w 872"/>
                  <a:gd name="T45" fmla="*/ 447 h 381"/>
                  <a:gd name="T46" fmla="*/ 8351 w 872"/>
                  <a:gd name="T47" fmla="*/ 440 h 381"/>
                  <a:gd name="T48" fmla="*/ 8372 w 872"/>
                  <a:gd name="T49" fmla="*/ 428 h 381"/>
                  <a:gd name="T50" fmla="*/ 8372 w 872"/>
                  <a:gd name="T51" fmla="*/ 46 h 381"/>
                  <a:gd name="T52" fmla="*/ 8363 w 872"/>
                  <a:gd name="T53" fmla="*/ 39 h 381"/>
                  <a:gd name="T54" fmla="*/ 8346 w 872"/>
                  <a:gd name="T55" fmla="*/ 28 h 381"/>
                  <a:gd name="T56" fmla="*/ 8314 w 872"/>
                  <a:gd name="T57" fmla="*/ 21 h 381"/>
                  <a:gd name="T58" fmla="*/ 8270 w 872"/>
                  <a:gd name="T59" fmla="*/ 15 h 381"/>
                  <a:gd name="T60" fmla="*/ 8200 w 872"/>
                  <a:gd name="T61" fmla="*/ 6 h 381"/>
                  <a:gd name="T62" fmla="*/ 8143 w 872"/>
                  <a:gd name="T63" fmla="*/ 2 h 381"/>
                  <a:gd name="T64" fmla="*/ 8073 w 872"/>
                  <a:gd name="T65" fmla="*/ 0 h 381"/>
                  <a:gd name="T66" fmla="*/ 7992 w 872"/>
                  <a:gd name="T67" fmla="*/ 0 h 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2"/>
                  <a:gd name="T103" fmla="*/ 0 h 381"/>
                  <a:gd name="T104" fmla="*/ 872 w 872"/>
                  <a:gd name="T105" fmla="*/ 381 h 38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2" h="381">
                    <a:moveTo>
                      <a:pt x="40" y="0"/>
                    </a:move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0" y="38"/>
                    </a:lnTo>
                    <a:lnTo>
                      <a:pt x="0" y="342"/>
                    </a:lnTo>
                    <a:lnTo>
                      <a:pt x="1" y="346"/>
                    </a:lnTo>
                    <a:lnTo>
                      <a:pt x="1" y="350"/>
                    </a:lnTo>
                    <a:lnTo>
                      <a:pt x="2" y="354"/>
                    </a:lnTo>
                    <a:lnTo>
                      <a:pt x="3" y="358"/>
                    </a:lnTo>
                    <a:lnTo>
                      <a:pt x="5" y="361"/>
                    </a:lnTo>
                    <a:lnTo>
                      <a:pt x="7" y="365"/>
                    </a:lnTo>
                    <a:lnTo>
                      <a:pt x="10" y="367"/>
                    </a:lnTo>
                    <a:lnTo>
                      <a:pt x="13" y="370"/>
                    </a:lnTo>
                    <a:lnTo>
                      <a:pt x="15" y="373"/>
                    </a:lnTo>
                    <a:lnTo>
                      <a:pt x="18" y="375"/>
                    </a:lnTo>
                    <a:lnTo>
                      <a:pt x="21" y="377"/>
                    </a:lnTo>
                    <a:lnTo>
                      <a:pt x="25" y="378"/>
                    </a:lnTo>
                    <a:lnTo>
                      <a:pt x="28" y="379"/>
                    </a:lnTo>
                    <a:lnTo>
                      <a:pt x="32" y="380"/>
                    </a:lnTo>
                    <a:lnTo>
                      <a:pt x="36" y="381"/>
                    </a:lnTo>
                    <a:lnTo>
                      <a:pt x="40" y="381"/>
                    </a:lnTo>
                    <a:lnTo>
                      <a:pt x="832" y="381"/>
                    </a:lnTo>
                    <a:lnTo>
                      <a:pt x="837" y="381"/>
                    </a:lnTo>
                    <a:lnTo>
                      <a:pt x="841" y="380"/>
                    </a:lnTo>
                    <a:lnTo>
                      <a:pt x="844" y="379"/>
                    </a:lnTo>
                    <a:lnTo>
                      <a:pt x="848" y="378"/>
                    </a:lnTo>
                    <a:lnTo>
                      <a:pt x="851" y="377"/>
                    </a:lnTo>
                    <a:lnTo>
                      <a:pt x="854" y="375"/>
                    </a:lnTo>
                    <a:lnTo>
                      <a:pt x="857" y="373"/>
                    </a:lnTo>
                    <a:lnTo>
                      <a:pt x="861" y="370"/>
                    </a:lnTo>
                    <a:lnTo>
                      <a:pt x="863" y="367"/>
                    </a:lnTo>
                    <a:lnTo>
                      <a:pt x="866" y="365"/>
                    </a:lnTo>
                    <a:lnTo>
                      <a:pt x="867" y="361"/>
                    </a:lnTo>
                    <a:lnTo>
                      <a:pt x="869" y="358"/>
                    </a:lnTo>
                    <a:lnTo>
                      <a:pt x="870" y="354"/>
                    </a:lnTo>
                    <a:lnTo>
                      <a:pt x="871" y="350"/>
                    </a:lnTo>
                    <a:lnTo>
                      <a:pt x="872" y="346"/>
                    </a:lnTo>
                    <a:lnTo>
                      <a:pt x="872" y="342"/>
                    </a:lnTo>
                    <a:lnTo>
                      <a:pt x="872" y="38"/>
                    </a:lnTo>
                    <a:lnTo>
                      <a:pt x="872" y="35"/>
                    </a:lnTo>
                    <a:lnTo>
                      <a:pt x="871" y="31"/>
                    </a:lnTo>
                    <a:lnTo>
                      <a:pt x="870" y="27"/>
                    </a:lnTo>
                    <a:lnTo>
                      <a:pt x="869" y="24"/>
                    </a:lnTo>
                    <a:lnTo>
                      <a:pt x="867" y="20"/>
                    </a:lnTo>
                    <a:lnTo>
                      <a:pt x="866" y="17"/>
                    </a:lnTo>
                    <a:lnTo>
                      <a:pt x="863" y="13"/>
                    </a:lnTo>
                    <a:lnTo>
                      <a:pt x="861" y="11"/>
                    </a:lnTo>
                    <a:lnTo>
                      <a:pt x="857" y="8"/>
                    </a:lnTo>
                    <a:lnTo>
                      <a:pt x="854" y="6"/>
                    </a:lnTo>
                    <a:lnTo>
                      <a:pt x="851" y="4"/>
                    </a:lnTo>
                    <a:lnTo>
                      <a:pt x="848" y="2"/>
                    </a:lnTo>
                    <a:lnTo>
                      <a:pt x="844" y="1"/>
                    </a:lnTo>
                    <a:lnTo>
                      <a:pt x="841" y="0"/>
                    </a:lnTo>
                    <a:lnTo>
                      <a:pt x="837" y="0"/>
                    </a:lnTo>
                    <a:lnTo>
                      <a:pt x="832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989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46167" name="Group 80"/>
              <p:cNvGrpSpPr>
                <a:grpSpLocks/>
              </p:cNvGrpSpPr>
              <p:nvPr/>
            </p:nvGrpSpPr>
            <p:grpSpPr bwMode="auto">
              <a:xfrm>
                <a:off x="1760" y="801"/>
                <a:ext cx="1534" cy="399"/>
                <a:chOff x="1760" y="801"/>
                <a:chExt cx="1534" cy="399"/>
              </a:xfrm>
            </p:grpSpPr>
            <p:sp>
              <p:nvSpPr>
                <p:cNvPr id="46168" name="Freeform 81"/>
                <p:cNvSpPr>
                  <a:spLocks/>
                </p:cNvSpPr>
                <p:nvPr/>
              </p:nvSpPr>
              <p:spPr bwMode="auto">
                <a:xfrm>
                  <a:off x="1760" y="801"/>
                  <a:ext cx="1520" cy="351"/>
                </a:xfrm>
                <a:custGeom>
                  <a:avLst/>
                  <a:gdLst>
                    <a:gd name="T0" fmla="*/ 335 w 872"/>
                    <a:gd name="T1" fmla="*/ 0 h 381"/>
                    <a:gd name="T2" fmla="*/ 258 w 872"/>
                    <a:gd name="T3" fmla="*/ 1 h 381"/>
                    <a:gd name="T4" fmla="*/ 195 w 872"/>
                    <a:gd name="T5" fmla="*/ 4 h 381"/>
                    <a:gd name="T6" fmla="*/ 136 w 872"/>
                    <a:gd name="T7" fmla="*/ 6 h 381"/>
                    <a:gd name="T8" fmla="*/ 91 w 872"/>
                    <a:gd name="T9" fmla="*/ 9 h 381"/>
                    <a:gd name="T10" fmla="*/ 49 w 872"/>
                    <a:gd name="T11" fmla="*/ 15 h 381"/>
                    <a:gd name="T12" fmla="*/ 16 w 872"/>
                    <a:gd name="T13" fmla="*/ 19 h 381"/>
                    <a:gd name="T14" fmla="*/ 9 w 872"/>
                    <a:gd name="T15" fmla="*/ 25 h 381"/>
                    <a:gd name="T16" fmla="*/ 0 w 872"/>
                    <a:gd name="T17" fmla="*/ 246 h 381"/>
                    <a:gd name="T18" fmla="*/ 9 w 872"/>
                    <a:gd name="T19" fmla="*/ 252 h 381"/>
                    <a:gd name="T20" fmla="*/ 28 w 872"/>
                    <a:gd name="T21" fmla="*/ 258 h 381"/>
                    <a:gd name="T22" fmla="*/ 64 w 872"/>
                    <a:gd name="T23" fmla="*/ 263 h 381"/>
                    <a:gd name="T24" fmla="*/ 122 w 872"/>
                    <a:gd name="T25" fmla="*/ 266 h 381"/>
                    <a:gd name="T26" fmla="*/ 164 w 872"/>
                    <a:gd name="T27" fmla="*/ 270 h 381"/>
                    <a:gd name="T28" fmla="*/ 234 w 872"/>
                    <a:gd name="T29" fmla="*/ 273 h 381"/>
                    <a:gd name="T30" fmla="*/ 298 w 872"/>
                    <a:gd name="T31" fmla="*/ 274 h 381"/>
                    <a:gd name="T32" fmla="*/ 371 w 872"/>
                    <a:gd name="T33" fmla="*/ 275 h 381"/>
                    <a:gd name="T34" fmla="*/ 7727 w 872"/>
                    <a:gd name="T35" fmla="*/ 275 h 381"/>
                    <a:gd name="T36" fmla="*/ 7790 w 872"/>
                    <a:gd name="T37" fmla="*/ 274 h 381"/>
                    <a:gd name="T38" fmla="*/ 7854 w 872"/>
                    <a:gd name="T39" fmla="*/ 272 h 381"/>
                    <a:gd name="T40" fmla="*/ 7912 w 872"/>
                    <a:gd name="T41" fmla="*/ 269 h 381"/>
                    <a:gd name="T42" fmla="*/ 7966 w 872"/>
                    <a:gd name="T43" fmla="*/ 264 h 381"/>
                    <a:gd name="T44" fmla="*/ 8003 w 872"/>
                    <a:gd name="T45" fmla="*/ 261 h 381"/>
                    <a:gd name="T46" fmla="*/ 8034 w 872"/>
                    <a:gd name="T47" fmla="*/ 254 h 381"/>
                    <a:gd name="T48" fmla="*/ 8051 w 872"/>
                    <a:gd name="T49" fmla="*/ 250 h 381"/>
                    <a:gd name="T50" fmla="*/ 8051 w 872"/>
                    <a:gd name="T51" fmla="*/ 27 h 381"/>
                    <a:gd name="T52" fmla="*/ 8039 w 872"/>
                    <a:gd name="T53" fmla="*/ 23 h 381"/>
                    <a:gd name="T54" fmla="*/ 8025 w 872"/>
                    <a:gd name="T55" fmla="*/ 17 h 381"/>
                    <a:gd name="T56" fmla="*/ 7997 w 872"/>
                    <a:gd name="T57" fmla="*/ 13 h 381"/>
                    <a:gd name="T58" fmla="*/ 7949 w 872"/>
                    <a:gd name="T59" fmla="*/ 7 h 381"/>
                    <a:gd name="T60" fmla="*/ 7888 w 872"/>
                    <a:gd name="T61" fmla="*/ 6 h 381"/>
                    <a:gd name="T62" fmla="*/ 7827 w 872"/>
                    <a:gd name="T63" fmla="*/ 2 h 381"/>
                    <a:gd name="T64" fmla="*/ 7764 w 872"/>
                    <a:gd name="T65" fmla="*/ 0 h 381"/>
                    <a:gd name="T66" fmla="*/ 7682 w 872"/>
                    <a:gd name="T67" fmla="*/ 0 h 38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2"/>
                    <a:gd name="T103" fmla="*/ 0 h 381"/>
                    <a:gd name="T104" fmla="*/ 872 w 872"/>
                    <a:gd name="T105" fmla="*/ 381 h 38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2" h="381">
                      <a:moveTo>
                        <a:pt x="40" y="0"/>
                      </a:move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1" y="4"/>
                      </a:lnTo>
                      <a:lnTo>
                        <a:pt x="18" y="6"/>
                      </a:lnTo>
                      <a:lnTo>
                        <a:pt x="15" y="8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7" y="17"/>
                      </a:lnTo>
                      <a:lnTo>
                        <a:pt x="5" y="20"/>
                      </a:lnTo>
                      <a:lnTo>
                        <a:pt x="3" y="24"/>
                      </a:lnTo>
                      <a:lnTo>
                        <a:pt x="2" y="27"/>
                      </a:lnTo>
                      <a:lnTo>
                        <a:pt x="1" y="31"/>
                      </a:lnTo>
                      <a:lnTo>
                        <a:pt x="1" y="35"/>
                      </a:lnTo>
                      <a:lnTo>
                        <a:pt x="0" y="38"/>
                      </a:lnTo>
                      <a:lnTo>
                        <a:pt x="0" y="342"/>
                      </a:lnTo>
                      <a:lnTo>
                        <a:pt x="1" y="346"/>
                      </a:lnTo>
                      <a:lnTo>
                        <a:pt x="1" y="350"/>
                      </a:lnTo>
                      <a:lnTo>
                        <a:pt x="2" y="354"/>
                      </a:lnTo>
                      <a:lnTo>
                        <a:pt x="3" y="358"/>
                      </a:lnTo>
                      <a:lnTo>
                        <a:pt x="5" y="361"/>
                      </a:lnTo>
                      <a:lnTo>
                        <a:pt x="7" y="365"/>
                      </a:lnTo>
                      <a:lnTo>
                        <a:pt x="10" y="367"/>
                      </a:lnTo>
                      <a:lnTo>
                        <a:pt x="13" y="370"/>
                      </a:lnTo>
                      <a:lnTo>
                        <a:pt x="15" y="373"/>
                      </a:lnTo>
                      <a:lnTo>
                        <a:pt x="18" y="375"/>
                      </a:lnTo>
                      <a:lnTo>
                        <a:pt x="21" y="377"/>
                      </a:lnTo>
                      <a:lnTo>
                        <a:pt x="25" y="378"/>
                      </a:lnTo>
                      <a:lnTo>
                        <a:pt x="28" y="379"/>
                      </a:lnTo>
                      <a:lnTo>
                        <a:pt x="32" y="380"/>
                      </a:lnTo>
                      <a:lnTo>
                        <a:pt x="36" y="381"/>
                      </a:lnTo>
                      <a:lnTo>
                        <a:pt x="40" y="381"/>
                      </a:lnTo>
                      <a:lnTo>
                        <a:pt x="832" y="381"/>
                      </a:lnTo>
                      <a:lnTo>
                        <a:pt x="837" y="381"/>
                      </a:lnTo>
                      <a:lnTo>
                        <a:pt x="841" y="380"/>
                      </a:lnTo>
                      <a:lnTo>
                        <a:pt x="844" y="379"/>
                      </a:lnTo>
                      <a:lnTo>
                        <a:pt x="848" y="378"/>
                      </a:lnTo>
                      <a:lnTo>
                        <a:pt x="851" y="377"/>
                      </a:lnTo>
                      <a:lnTo>
                        <a:pt x="854" y="375"/>
                      </a:lnTo>
                      <a:lnTo>
                        <a:pt x="857" y="373"/>
                      </a:lnTo>
                      <a:lnTo>
                        <a:pt x="861" y="370"/>
                      </a:lnTo>
                      <a:lnTo>
                        <a:pt x="863" y="367"/>
                      </a:lnTo>
                      <a:lnTo>
                        <a:pt x="866" y="365"/>
                      </a:lnTo>
                      <a:lnTo>
                        <a:pt x="867" y="361"/>
                      </a:lnTo>
                      <a:lnTo>
                        <a:pt x="869" y="358"/>
                      </a:lnTo>
                      <a:lnTo>
                        <a:pt x="870" y="354"/>
                      </a:lnTo>
                      <a:lnTo>
                        <a:pt x="871" y="350"/>
                      </a:lnTo>
                      <a:lnTo>
                        <a:pt x="872" y="346"/>
                      </a:lnTo>
                      <a:lnTo>
                        <a:pt x="872" y="342"/>
                      </a:lnTo>
                      <a:lnTo>
                        <a:pt x="872" y="38"/>
                      </a:lnTo>
                      <a:lnTo>
                        <a:pt x="872" y="35"/>
                      </a:lnTo>
                      <a:lnTo>
                        <a:pt x="871" y="31"/>
                      </a:lnTo>
                      <a:lnTo>
                        <a:pt x="870" y="27"/>
                      </a:lnTo>
                      <a:lnTo>
                        <a:pt x="869" y="24"/>
                      </a:lnTo>
                      <a:lnTo>
                        <a:pt x="867" y="20"/>
                      </a:lnTo>
                      <a:lnTo>
                        <a:pt x="866" y="17"/>
                      </a:lnTo>
                      <a:lnTo>
                        <a:pt x="863" y="13"/>
                      </a:lnTo>
                      <a:lnTo>
                        <a:pt x="861" y="11"/>
                      </a:lnTo>
                      <a:lnTo>
                        <a:pt x="857" y="8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8" y="2"/>
                      </a:lnTo>
                      <a:lnTo>
                        <a:pt x="844" y="1"/>
                      </a:lnTo>
                      <a:lnTo>
                        <a:pt x="841" y="0"/>
                      </a:lnTo>
                      <a:lnTo>
                        <a:pt x="837" y="0"/>
                      </a:lnTo>
                      <a:lnTo>
                        <a:pt x="832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169" name="Freeform 82"/>
                <p:cNvSpPr>
                  <a:spLocks/>
                </p:cNvSpPr>
                <p:nvPr/>
              </p:nvSpPr>
              <p:spPr bwMode="auto">
                <a:xfrm>
                  <a:off x="1769" y="808"/>
                  <a:ext cx="1525" cy="392"/>
                </a:xfrm>
                <a:custGeom>
                  <a:avLst/>
                  <a:gdLst>
                    <a:gd name="T0" fmla="*/ 330 w 870"/>
                    <a:gd name="T1" fmla="*/ 0 h 383"/>
                    <a:gd name="T2" fmla="*/ 252 w 870"/>
                    <a:gd name="T3" fmla="*/ 1 h 383"/>
                    <a:gd name="T4" fmla="*/ 188 w 870"/>
                    <a:gd name="T5" fmla="*/ 4 h 383"/>
                    <a:gd name="T6" fmla="*/ 135 w 870"/>
                    <a:gd name="T7" fmla="*/ 9 h 383"/>
                    <a:gd name="T8" fmla="*/ 77 w 870"/>
                    <a:gd name="T9" fmla="*/ 15 h 383"/>
                    <a:gd name="T10" fmla="*/ 37 w 870"/>
                    <a:gd name="T11" fmla="*/ 21 h 383"/>
                    <a:gd name="T12" fmla="*/ 12 w 870"/>
                    <a:gd name="T13" fmla="*/ 31 h 383"/>
                    <a:gd name="T14" fmla="*/ 0 w 870"/>
                    <a:gd name="T15" fmla="*/ 40 h 383"/>
                    <a:gd name="T16" fmla="*/ 0 w 870"/>
                    <a:gd name="T17" fmla="*/ 376 h 383"/>
                    <a:gd name="T18" fmla="*/ 12 w 870"/>
                    <a:gd name="T19" fmla="*/ 385 h 383"/>
                    <a:gd name="T20" fmla="*/ 28 w 870"/>
                    <a:gd name="T21" fmla="*/ 393 h 383"/>
                    <a:gd name="T22" fmla="*/ 58 w 870"/>
                    <a:gd name="T23" fmla="*/ 401 h 383"/>
                    <a:gd name="T24" fmla="*/ 102 w 870"/>
                    <a:gd name="T25" fmla="*/ 406 h 383"/>
                    <a:gd name="T26" fmla="*/ 151 w 870"/>
                    <a:gd name="T27" fmla="*/ 412 h 383"/>
                    <a:gd name="T28" fmla="*/ 216 w 870"/>
                    <a:gd name="T29" fmla="*/ 417 h 383"/>
                    <a:gd name="T30" fmla="*/ 293 w 870"/>
                    <a:gd name="T31" fmla="*/ 419 h 383"/>
                    <a:gd name="T32" fmla="*/ 366 w 870"/>
                    <a:gd name="T33" fmla="*/ 420 h 383"/>
                    <a:gd name="T34" fmla="*/ 7884 w 870"/>
                    <a:gd name="T35" fmla="*/ 419 h 383"/>
                    <a:gd name="T36" fmla="*/ 7962 w 870"/>
                    <a:gd name="T37" fmla="*/ 418 h 383"/>
                    <a:gd name="T38" fmla="*/ 8035 w 870"/>
                    <a:gd name="T39" fmla="*/ 415 h 383"/>
                    <a:gd name="T40" fmla="*/ 8090 w 870"/>
                    <a:gd name="T41" fmla="*/ 409 h 383"/>
                    <a:gd name="T42" fmla="*/ 8139 w 870"/>
                    <a:gd name="T43" fmla="*/ 404 h 383"/>
                    <a:gd name="T44" fmla="*/ 8175 w 870"/>
                    <a:gd name="T45" fmla="*/ 398 h 383"/>
                    <a:gd name="T46" fmla="*/ 8203 w 870"/>
                    <a:gd name="T47" fmla="*/ 390 h 383"/>
                    <a:gd name="T48" fmla="*/ 8212 w 870"/>
                    <a:gd name="T49" fmla="*/ 381 h 383"/>
                    <a:gd name="T50" fmla="*/ 8212 w 870"/>
                    <a:gd name="T51" fmla="*/ 44 h 383"/>
                    <a:gd name="T52" fmla="*/ 8212 w 870"/>
                    <a:gd name="T53" fmla="*/ 35 h 383"/>
                    <a:gd name="T54" fmla="*/ 8186 w 870"/>
                    <a:gd name="T55" fmla="*/ 28 h 383"/>
                    <a:gd name="T56" fmla="*/ 8154 w 870"/>
                    <a:gd name="T57" fmla="*/ 17 h 383"/>
                    <a:gd name="T58" fmla="*/ 8112 w 870"/>
                    <a:gd name="T59" fmla="*/ 12 h 383"/>
                    <a:gd name="T60" fmla="*/ 8063 w 870"/>
                    <a:gd name="T61" fmla="*/ 6 h 383"/>
                    <a:gd name="T62" fmla="*/ 7988 w 870"/>
                    <a:gd name="T63" fmla="*/ 3 h 383"/>
                    <a:gd name="T64" fmla="*/ 7921 w 870"/>
                    <a:gd name="T65" fmla="*/ 1 h 383"/>
                    <a:gd name="T66" fmla="*/ 7853 w 870"/>
                    <a:gd name="T67" fmla="*/ 0 h 38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0"/>
                    <a:gd name="T103" fmla="*/ 0 h 383"/>
                    <a:gd name="T104" fmla="*/ 870 w 870"/>
                    <a:gd name="T105" fmla="*/ 383 h 38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0" h="383">
                      <a:moveTo>
                        <a:pt x="39" y="0"/>
                      </a:moveTo>
                      <a:lnTo>
                        <a:pt x="35" y="0"/>
                      </a:lnTo>
                      <a:lnTo>
                        <a:pt x="31" y="1"/>
                      </a:lnTo>
                      <a:lnTo>
                        <a:pt x="27" y="1"/>
                      </a:lnTo>
                      <a:lnTo>
                        <a:pt x="23" y="3"/>
                      </a:lnTo>
                      <a:lnTo>
                        <a:pt x="20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4" y="21"/>
                      </a:lnTo>
                      <a:lnTo>
                        <a:pt x="3" y="24"/>
                      </a:lnTo>
                      <a:lnTo>
                        <a:pt x="1" y="27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343"/>
                      </a:lnTo>
                      <a:lnTo>
                        <a:pt x="0" y="347"/>
                      </a:lnTo>
                      <a:lnTo>
                        <a:pt x="1" y="351"/>
                      </a:lnTo>
                      <a:lnTo>
                        <a:pt x="1" y="355"/>
                      </a:lnTo>
                      <a:lnTo>
                        <a:pt x="3" y="358"/>
                      </a:lnTo>
                      <a:lnTo>
                        <a:pt x="4" y="362"/>
                      </a:lnTo>
                      <a:lnTo>
                        <a:pt x="6" y="365"/>
                      </a:lnTo>
                      <a:lnTo>
                        <a:pt x="8" y="368"/>
                      </a:lnTo>
                      <a:lnTo>
                        <a:pt x="11" y="370"/>
                      </a:lnTo>
                      <a:lnTo>
                        <a:pt x="14" y="373"/>
                      </a:lnTo>
                      <a:lnTo>
                        <a:pt x="16" y="376"/>
                      </a:lnTo>
                      <a:lnTo>
                        <a:pt x="20" y="378"/>
                      </a:lnTo>
                      <a:lnTo>
                        <a:pt x="23" y="380"/>
                      </a:lnTo>
                      <a:lnTo>
                        <a:pt x="27" y="381"/>
                      </a:lnTo>
                      <a:lnTo>
                        <a:pt x="31" y="382"/>
                      </a:lnTo>
                      <a:lnTo>
                        <a:pt x="35" y="382"/>
                      </a:lnTo>
                      <a:lnTo>
                        <a:pt x="39" y="383"/>
                      </a:lnTo>
                      <a:lnTo>
                        <a:pt x="832" y="383"/>
                      </a:lnTo>
                      <a:lnTo>
                        <a:pt x="835" y="382"/>
                      </a:lnTo>
                      <a:lnTo>
                        <a:pt x="839" y="382"/>
                      </a:lnTo>
                      <a:lnTo>
                        <a:pt x="843" y="381"/>
                      </a:lnTo>
                      <a:lnTo>
                        <a:pt x="846" y="380"/>
                      </a:lnTo>
                      <a:lnTo>
                        <a:pt x="851" y="378"/>
                      </a:lnTo>
                      <a:lnTo>
                        <a:pt x="854" y="376"/>
                      </a:lnTo>
                      <a:lnTo>
                        <a:pt x="857" y="373"/>
                      </a:lnTo>
                      <a:lnTo>
                        <a:pt x="859" y="370"/>
                      </a:lnTo>
                      <a:lnTo>
                        <a:pt x="862" y="368"/>
                      </a:lnTo>
                      <a:lnTo>
                        <a:pt x="864" y="365"/>
                      </a:lnTo>
                      <a:lnTo>
                        <a:pt x="866" y="362"/>
                      </a:lnTo>
                      <a:lnTo>
                        <a:pt x="867" y="358"/>
                      </a:lnTo>
                      <a:lnTo>
                        <a:pt x="869" y="355"/>
                      </a:lnTo>
                      <a:lnTo>
                        <a:pt x="870" y="351"/>
                      </a:lnTo>
                      <a:lnTo>
                        <a:pt x="870" y="347"/>
                      </a:lnTo>
                      <a:lnTo>
                        <a:pt x="870" y="343"/>
                      </a:lnTo>
                      <a:lnTo>
                        <a:pt x="870" y="40"/>
                      </a:lnTo>
                      <a:lnTo>
                        <a:pt x="870" y="36"/>
                      </a:lnTo>
                      <a:lnTo>
                        <a:pt x="870" y="31"/>
                      </a:lnTo>
                      <a:lnTo>
                        <a:pt x="869" y="27"/>
                      </a:lnTo>
                      <a:lnTo>
                        <a:pt x="867" y="24"/>
                      </a:lnTo>
                      <a:lnTo>
                        <a:pt x="866" y="21"/>
                      </a:lnTo>
                      <a:lnTo>
                        <a:pt x="864" y="17"/>
                      </a:lnTo>
                      <a:lnTo>
                        <a:pt x="862" y="15"/>
                      </a:lnTo>
                      <a:lnTo>
                        <a:pt x="859" y="12"/>
                      </a:lnTo>
                      <a:lnTo>
                        <a:pt x="857" y="9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6" y="3"/>
                      </a:lnTo>
                      <a:lnTo>
                        <a:pt x="843" y="1"/>
                      </a:lnTo>
                      <a:lnTo>
                        <a:pt x="839" y="1"/>
                      </a:lnTo>
                      <a:lnTo>
                        <a:pt x="835" y="0"/>
                      </a:lnTo>
                      <a:lnTo>
                        <a:pt x="8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46165" name="Rectangle 83"/>
            <p:cNvSpPr>
              <a:spLocks noChangeArrowheads="1"/>
            </p:cNvSpPr>
            <p:nvPr/>
          </p:nvSpPr>
          <p:spPr bwMode="auto">
            <a:xfrm>
              <a:off x="2573" y="1248"/>
              <a:ext cx="15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海上颱風警報發佈</a:t>
              </a:r>
            </a:p>
          </p:txBody>
        </p:sp>
      </p:grpSp>
      <p:grpSp>
        <p:nvGrpSpPr>
          <p:cNvPr id="46116" name="Group 84"/>
          <p:cNvGrpSpPr>
            <a:grpSpLocks/>
          </p:cNvGrpSpPr>
          <p:nvPr/>
        </p:nvGrpSpPr>
        <p:grpSpPr bwMode="auto">
          <a:xfrm>
            <a:off x="2457451" y="2466976"/>
            <a:ext cx="2233613" cy="1724025"/>
            <a:chOff x="2565" y="1719"/>
            <a:chExt cx="1552" cy="416"/>
          </a:xfrm>
        </p:grpSpPr>
        <p:grpSp>
          <p:nvGrpSpPr>
            <p:cNvPr id="46158" name="Group 85"/>
            <p:cNvGrpSpPr>
              <a:grpSpLocks/>
            </p:cNvGrpSpPr>
            <p:nvPr/>
          </p:nvGrpSpPr>
          <p:grpSpPr bwMode="auto">
            <a:xfrm>
              <a:off x="2565" y="1719"/>
              <a:ext cx="1552" cy="416"/>
              <a:chOff x="1760" y="801"/>
              <a:chExt cx="1552" cy="416"/>
            </a:xfrm>
          </p:grpSpPr>
          <p:sp>
            <p:nvSpPr>
              <p:cNvPr id="46160" name="Freeform 86"/>
              <p:cNvSpPr>
                <a:spLocks/>
              </p:cNvSpPr>
              <p:nvPr/>
            </p:nvSpPr>
            <p:spPr bwMode="auto">
              <a:xfrm>
                <a:off x="1777" y="815"/>
                <a:ext cx="1535" cy="402"/>
              </a:xfrm>
              <a:custGeom>
                <a:avLst/>
                <a:gdLst>
                  <a:gd name="T0" fmla="*/ 343 w 872"/>
                  <a:gd name="T1" fmla="*/ 0 h 381"/>
                  <a:gd name="T2" fmla="*/ 266 w 872"/>
                  <a:gd name="T3" fmla="*/ 1 h 381"/>
                  <a:gd name="T4" fmla="*/ 201 w 872"/>
                  <a:gd name="T5" fmla="*/ 4 h 381"/>
                  <a:gd name="T6" fmla="*/ 143 w 872"/>
                  <a:gd name="T7" fmla="*/ 8 h 381"/>
                  <a:gd name="T8" fmla="*/ 99 w 872"/>
                  <a:gd name="T9" fmla="*/ 17 h 381"/>
                  <a:gd name="T10" fmla="*/ 49 w 872"/>
                  <a:gd name="T11" fmla="*/ 24 h 381"/>
                  <a:gd name="T12" fmla="*/ 21 w 872"/>
                  <a:gd name="T13" fmla="*/ 34 h 381"/>
                  <a:gd name="T14" fmla="*/ 12 w 872"/>
                  <a:gd name="T15" fmla="*/ 43 h 381"/>
                  <a:gd name="T16" fmla="*/ 0 w 872"/>
                  <a:gd name="T17" fmla="*/ 424 h 381"/>
                  <a:gd name="T18" fmla="*/ 12 w 872"/>
                  <a:gd name="T19" fmla="*/ 433 h 381"/>
                  <a:gd name="T20" fmla="*/ 28 w 872"/>
                  <a:gd name="T21" fmla="*/ 444 h 381"/>
                  <a:gd name="T22" fmla="*/ 65 w 872"/>
                  <a:gd name="T23" fmla="*/ 452 h 381"/>
                  <a:gd name="T24" fmla="*/ 123 w 872"/>
                  <a:gd name="T25" fmla="*/ 458 h 381"/>
                  <a:gd name="T26" fmla="*/ 174 w 872"/>
                  <a:gd name="T27" fmla="*/ 465 h 381"/>
                  <a:gd name="T28" fmla="*/ 239 w 872"/>
                  <a:gd name="T29" fmla="*/ 468 h 381"/>
                  <a:gd name="T30" fmla="*/ 306 w 872"/>
                  <a:gd name="T31" fmla="*/ 471 h 381"/>
                  <a:gd name="T32" fmla="*/ 382 w 872"/>
                  <a:gd name="T33" fmla="*/ 472 h 381"/>
                  <a:gd name="T34" fmla="*/ 8036 w 872"/>
                  <a:gd name="T35" fmla="*/ 472 h 381"/>
                  <a:gd name="T36" fmla="*/ 8106 w 872"/>
                  <a:gd name="T37" fmla="*/ 470 h 381"/>
                  <a:gd name="T38" fmla="*/ 8171 w 872"/>
                  <a:gd name="T39" fmla="*/ 467 h 381"/>
                  <a:gd name="T40" fmla="*/ 8230 w 872"/>
                  <a:gd name="T41" fmla="*/ 463 h 381"/>
                  <a:gd name="T42" fmla="*/ 8286 w 872"/>
                  <a:gd name="T43" fmla="*/ 454 h 381"/>
                  <a:gd name="T44" fmla="*/ 8323 w 872"/>
                  <a:gd name="T45" fmla="*/ 447 h 381"/>
                  <a:gd name="T46" fmla="*/ 8351 w 872"/>
                  <a:gd name="T47" fmla="*/ 440 h 381"/>
                  <a:gd name="T48" fmla="*/ 8372 w 872"/>
                  <a:gd name="T49" fmla="*/ 428 h 381"/>
                  <a:gd name="T50" fmla="*/ 8372 w 872"/>
                  <a:gd name="T51" fmla="*/ 46 h 381"/>
                  <a:gd name="T52" fmla="*/ 8363 w 872"/>
                  <a:gd name="T53" fmla="*/ 39 h 381"/>
                  <a:gd name="T54" fmla="*/ 8346 w 872"/>
                  <a:gd name="T55" fmla="*/ 28 h 381"/>
                  <a:gd name="T56" fmla="*/ 8314 w 872"/>
                  <a:gd name="T57" fmla="*/ 21 h 381"/>
                  <a:gd name="T58" fmla="*/ 8270 w 872"/>
                  <a:gd name="T59" fmla="*/ 15 h 381"/>
                  <a:gd name="T60" fmla="*/ 8200 w 872"/>
                  <a:gd name="T61" fmla="*/ 6 h 381"/>
                  <a:gd name="T62" fmla="*/ 8143 w 872"/>
                  <a:gd name="T63" fmla="*/ 2 h 381"/>
                  <a:gd name="T64" fmla="*/ 8073 w 872"/>
                  <a:gd name="T65" fmla="*/ 0 h 381"/>
                  <a:gd name="T66" fmla="*/ 7992 w 872"/>
                  <a:gd name="T67" fmla="*/ 0 h 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2"/>
                  <a:gd name="T103" fmla="*/ 0 h 381"/>
                  <a:gd name="T104" fmla="*/ 872 w 872"/>
                  <a:gd name="T105" fmla="*/ 381 h 38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2" h="381">
                    <a:moveTo>
                      <a:pt x="40" y="0"/>
                    </a:move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0" y="38"/>
                    </a:lnTo>
                    <a:lnTo>
                      <a:pt x="0" y="342"/>
                    </a:lnTo>
                    <a:lnTo>
                      <a:pt x="1" y="346"/>
                    </a:lnTo>
                    <a:lnTo>
                      <a:pt x="1" y="350"/>
                    </a:lnTo>
                    <a:lnTo>
                      <a:pt x="2" y="354"/>
                    </a:lnTo>
                    <a:lnTo>
                      <a:pt x="3" y="358"/>
                    </a:lnTo>
                    <a:lnTo>
                      <a:pt x="5" y="361"/>
                    </a:lnTo>
                    <a:lnTo>
                      <a:pt x="7" y="365"/>
                    </a:lnTo>
                    <a:lnTo>
                      <a:pt x="10" y="367"/>
                    </a:lnTo>
                    <a:lnTo>
                      <a:pt x="13" y="370"/>
                    </a:lnTo>
                    <a:lnTo>
                      <a:pt x="15" y="373"/>
                    </a:lnTo>
                    <a:lnTo>
                      <a:pt x="18" y="375"/>
                    </a:lnTo>
                    <a:lnTo>
                      <a:pt x="21" y="377"/>
                    </a:lnTo>
                    <a:lnTo>
                      <a:pt x="25" y="378"/>
                    </a:lnTo>
                    <a:lnTo>
                      <a:pt x="28" y="379"/>
                    </a:lnTo>
                    <a:lnTo>
                      <a:pt x="32" y="380"/>
                    </a:lnTo>
                    <a:lnTo>
                      <a:pt x="36" y="381"/>
                    </a:lnTo>
                    <a:lnTo>
                      <a:pt x="40" y="381"/>
                    </a:lnTo>
                    <a:lnTo>
                      <a:pt x="832" y="381"/>
                    </a:lnTo>
                    <a:lnTo>
                      <a:pt x="837" y="381"/>
                    </a:lnTo>
                    <a:lnTo>
                      <a:pt x="841" y="380"/>
                    </a:lnTo>
                    <a:lnTo>
                      <a:pt x="844" y="379"/>
                    </a:lnTo>
                    <a:lnTo>
                      <a:pt x="848" y="378"/>
                    </a:lnTo>
                    <a:lnTo>
                      <a:pt x="851" y="377"/>
                    </a:lnTo>
                    <a:lnTo>
                      <a:pt x="854" y="375"/>
                    </a:lnTo>
                    <a:lnTo>
                      <a:pt x="857" y="373"/>
                    </a:lnTo>
                    <a:lnTo>
                      <a:pt x="861" y="370"/>
                    </a:lnTo>
                    <a:lnTo>
                      <a:pt x="863" y="367"/>
                    </a:lnTo>
                    <a:lnTo>
                      <a:pt x="866" y="365"/>
                    </a:lnTo>
                    <a:lnTo>
                      <a:pt x="867" y="361"/>
                    </a:lnTo>
                    <a:lnTo>
                      <a:pt x="869" y="358"/>
                    </a:lnTo>
                    <a:lnTo>
                      <a:pt x="870" y="354"/>
                    </a:lnTo>
                    <a:lnTo>
                      <a:pt x="871" y="350"/>
                    </a:lnTo>
                    <a:lnTo>
                      <a:pt x="872" y="346"/>
                    </a:lnTo>
                    <a:lnTo>
                      <a:pt x="872" y="342"/>
                    </a:lnTo>
                    <a:lnTo>
                      <a:pt x="872" y="38"/>
                    </a:lnTo>
                    <a:lnTo>
                      <a:pt x="872" y="35"/>
                    </a:lnTo>
                    <a:lnTo>
                      <a:pt x="871" y="31"/>
                    </a:lnTo>
                    <a:lnTo>
                      <a:pt x="870" y="27"/>
                    </a:lnTo>
                    <a:lnTo>
                      <a:pt x="869" y="24"/>
                    </a:lnTo>
                    <a:lnTo>
                      <a:pt x="867" y="20"/>
                    </a:lnTo>
                    <a:lnTo>
                      <a:pt x="866" y="17"/>
                    </a:lnTo>
                    <a:lnTo>
                      <a:pt x="863" y="13"/>
                    </a:lnTo>
                    <a:lnTo>
                      <a:pt x="861" y="11"/>
                    </a:lnTo>
                    <a:lnTo>
                      <a:pt x="857" y="8"/>
                    </a:lnTo>
                    <a:lnTo>
                      <a:pt x="854" y="6"/>
                    </a:lnTo>
                    <a:lnTo>
                      <a:pt x="851" y="4"/>
                    </a:lnTo>
                    <a:lnTo>
                      <a:pt x="848" y="2"/>
                    </a:lnTo>
                    <a:lnTo>
                      <a:pt x="844" y="1"/>
                    </a:lnTo>
                    <a:lnTo>
                      <a:pt x="841" y="0"/>
                    </a:lnTo>
                    <a:lnTo>
                      <a:pt x="837" y="0"/>
                    </a:lnTo>
                    <a:lnTo>
                      <a:pt x="832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989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46161" name="Group 87"/>
              <p:cNvGrpSpPr>
                <a:grpSpLocks/>
              </p:cNvGrpSpPr>
              <p:nvPr/>
            </p:nvGrpSpPr>
            <p:grpSpPr bwMode="auto">
              <a:xfrm>
                <a:off x="1760" y="801"/>
                <a:ext cx="1534" cy="399"/>
                <a:chOff x="1760" y="801"/>
                <a:chExt cx="1534" cy="399"/>
              </a:xfrm>
            </p:grpSpPr>
            <p:sp>
              <p:nvSpPr>
                <p:cNvPr id="46162" name="Freeform 88"/>
                <p:cNvSpPr>
                  <a:spLocks/>
                </p:cNvSpPr>
                <p:nvPr/>
              </p:nvSpPr>
              <p:spPr bwMode="auto">
                <a:xfrm>
                  <a:off x="1760" y="801"/>
                  <a:ext cx="1520" cy="351"/>
                </a:xfrm>
                <a:custGeom>
                  <a:avLst/>
                  <a:gdLst>
                    <a:gd name="T0" fmla="*/ 335 w 872"/>
                    <a:gd name="T1" fmla="*/ 0 h 381"/>
                    <a:gd name="T2" fmla="*/ 258 w 872"/>
                    <a:gd name="T3" fmla="*/ 1 h 381"/>
                    <a:gd name="T4" fmla="*/ 195 w 872"/>
                    <a:gd name="T5" fmla="*/ 4 h 381"/>
                    <a:gd name="T6" fmla="*/ 136 w 872"/>
                    <a:gd name="T7" fmla="*/ 6 h 381"/>
                    <a:gd name="T8" fmla="*/ 91 w 872"/>
                    <a:gd name="T9" fmla="*/ 9 h 381"/>
                    <a:gd name="T10" fmla="*/ 49 w 872"/>
                    <a:gd name="T11" fmla="*/ 15 h 381"/>
                    <a:gd name="T12" fmla="*/ 16 w 872"/>
                    <a:gd name="T13" fmla="*/ 19 h 381"/>
                    <a:gd name="T14" fmla="*/ 9 w 872"/>
                    <a:gd name="T15" fmla="*/ 25 h 381"/>
                    <a:gd name="T16" fmla="*/ 0 w 872"/>
                    <a:gd name="T17" fmla="*/ 246 h 381"/>
                    <a:gd name="T18" fmla="*/ 9 w 872"/>
                    <a:gd name="T19" fmla="*/ 252 h 381"/>
                    <a:gd name="T20" fmla="*/ 28 w 872"/>
                    <a:gd name="T21" fmla="*/ 258 h 381"/>
                    <a:gd name="T22" fmla="*/ 64 w 872"/>
                    <a:gd name="T23" fmla="*/ 263 h 381"/>
                    <a:gd name="T24" fmla="*/ 122 w 872"/>
                    <a:gd name="T25" fmla="*/ 266 h 381"/>
                    <a:gd name="T26" fmla="*/ 164 w 872"/>
                    <a:gd name="T27" fmla="*/ 270 h 381"/>
                    <a:gd name="T28" fmla="*/ 234 w 872"/>
                    <a:gd name="T29" fmla="*/ 273 h 381"/>
                    <a:gd name="T30" fmla="*/ 298 w 872"/>
                    <a:gd name="T31" fmla="*/ 274 h 381"/>
                    <a:gd name="T32" fmla="*/ 371 w 872"/>
                    <a:gd name="T33" fmla="*/ 275 h 381"/>
                    <a:gd name="T34" fmla="*/ 7727 w 872"/>
                    <a:gd name="T35" fmla="*/ 275 h 381"/>
                    <a:gd name="T36" fmla="*/ 7790 w 872"/>
                    <a:gd name="T37" fmla="*/ 274 h 381"/>
                    <a:gd name="T38" fmla="*/ 7854 w 872"/>
                    <a:gd name="T39" fmla="*/ 272 h 381"/>
                    <a:gd name="T40" fmla="*/ 7912 w 872"/>
                    <a:gd name="T41" fmla="*/ 269 h 381"/>
                    <a:gd name="T42" fmla="*/ 7966 w 872"/>
                    <a:gd name="T43" fmla="*/ 264 h 381"/>
                    <a:gd name="T44" fmla="*/ 8003 w 872"/>
                    <a:gd name="T45" fmla="*/ 261 h 381"/>
                    <a:gd name="T46" fmla="*/ 8034 w 872"/>
                    <a:gd name="T47" fmla="*/ 254 h 381"/>
                    <a:gd name="T48" fmla="*/ 8051 w 872"/>
                    <a:gd name="T49" fmla="*/ 250 h 381"/>
                    <a:gd name="T50" fmla="*/ 8051 w 872"/>
                    <a:gd name="T51" fmla="*/ 27 h 381"/>
                    <a:gd name="T52" fmla="*/ 8039 w 872"/>
                    <a:gd name="T53" fmla="*/ 23 h 381"/>
                    <a:gd name="T54" fmla="*/ 8025 w 872"/>
                    <a:gd name="T55" fmla="*/ 17 h 381"/>
                    <a:gd name="T56" fmla="*/ 7997 w 872"/>
                    <a:gd name="T57" fmla="*/ 13 h 381"/>
                    <a:gd name="T58" fmla="*/ 7949 w 872"/>
                    <a:gd name="T59" fmla="*/ 7 h 381"/>
                    <a:gd name="T60" fmla="*/ 7888 w 872"/>
                    <a:gd name="T61" fmla="*/ 6 h 381"/>
                    <a:gd name="T62" fmla="*/ 7827 w 872"/>
                    <a:gd name="T63" fmla="*/ 2 h 381"/>
                    <a:gd name="T64" fmla="*/ 7764 w 872"/>
                    <a:gd name="T65" fmla="*/ 0 h 381"/>
                    <a:gd name="T66" fmla="*/ 7682 w 872"/>
                    <a:gd name="T67" fmla="*/ 0 h 38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2"/>
                    <a:gd name="T103" fmla="*/ 0 h 381"/>
                    <a:gd name="T104" fmla="*/ 872 w 872"/>
                    <a:gd name="T105" fmla="*/ 381 h 38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2" h="381">
                      <a:moveTo>
                        <a:pt x="40" y="0"/>
                      </a:move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1" y="4"/>
                      </a:lnTo>
                      <a:lnTo>
                        <a:pt x="18" y="6"/>
                      </a:lnTo>
                      <a:lnTo>
                        <a:pt x="15" y="8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7" y="17"/>
                      </a:lnTo>
                      <a:lnTo>
                        <a:pt x="5" y="20"/>
                      </a:lnTo>
                      <a:lnTo>
                        <a:pt x="3" y="24"/>
                      </a:lnTo>
                      <a:lnTo>
                        <a:pt x="2" y="27"/>
                      </a:lnTo>
                      <a:lnTo>
                        <a:pt x="1" y="31"/>
                      </a:lnTo>
                      <a:lnTo>
                        <a:pt x="1" y="35"/>
                      </a:lnTo>
                      <a:lnTo>
                        <a:pt x="0" y="38"/>
                      </a:lnTo>
                      <a:lnTo>
                        <a:pt x="0" y="342"/>
                      </a:lnTo>
                      <a:lnTo>
                        <a:pt x="1" y="346"/>
                      </a:lnTo>
                      <a:lnTo>
                        <a:pt x="1" y="350"/>
                      </a:lnTo>
                      <a:lnTo>
                        <a:pt x="2" y="354"/>
                      </a:lnTo>
                      <a:lnTo>
                        <a:pt x="3" y="358"/>
                      </a:lnTo>
                      <a:lnTo>
                        <a:pt x="5" y="361"/>
                      </a:lnTo>
                      <a:lnTo>
                        <a:pt x="7" y="365"/>
                      </a:lnTo>
                      <a:lnTo>
                        <a:pt x="10" y="367"/>
                      </a:lnTo>
                      <a:lnTo>
                        <a:pt x="13" y="370"/>
                      </a:lnTo>
                      <a:lnTo>
                        <a:pt x="15" y="373"/>
                      </a:lnTo>
                      <a:lnTo>
                        <a:pt x="18" y="375"/>
                      </a:lnTo>
                      <a:lnTo>
                        <a:pt x="21" y="377"/>
                      </a:lnTo>
                      <a:lnTo>
                        <a:pt x="25" y="378"/>
                      </a:lnTo>
                      <a:lnTo>
                        <a:pt x="28" y="379"/>
                      </a:lnTo>
                      <a:lnTo>
                        <a:pt x="32" y="380"/>
                      </a:lnTo>
                      <a:lnTo>
                        <a:pt x="36" y="381"/>
                      </a:lnTo>
                      <a:lnTo>
                        <a:pt x="40" y="381"/>
                      </a:lnTo>
                      <a:lnTo>
                        <a:pt x="832" y="381"/>
                      </a:lnTo>
                      <a:lnTo>
                        <a:pt x="837" y="381"/>
                      </a:lnTo>
                      <a:lnTo>
                        <a:pt x="841" y="380"/>
                      </a:lnTo>
                      <a:lnTo>
                        <a:pt x="844" y="379"/>
                      </a:lnTo>
                      <a:lnTo>
                        <a:pt x="848" y="378"/>
                      </a:lnTo>
                      <a:lnTo>
                        <a:pt x="851" y="377"/>
                      </a:lnTo>
                      <a:lnTo>
                        <a:pt x="854" y="375"/>
                      </a:lnTo>
                      <a:lnTo>
                        <a:pt x="857" y="373"/>
                      </a:lnTo>
                      <a:lnTo>
                        <a:pt x="861" y="370"/>
                      </a:lnTo>
                      <a:lnTo>
                        <a:pt x="863" y="367"/>
                      </a:lnTo>
                      <a:lnTo>
                        <a:pt x="866" y="365"/>
                      </a:lnTo>
                      <a:lnTo>
                        <a:pt x="867" y="361"/>
                      </a:lnTo>
                      <a:lnTo>
                        <a:pt x="869" y="358"/>
                      </a:lnTo>
                      <a:lnTo>
                        <a:pt x="870" y="354"/>
                      </a:lnTo>
                      <a:lnTo>
                        <a:pt x="871" y="350"/>
                      </a:lnTo>
                      <a:lnTo>
                        <a:pt x="872" y="346"/>
                      </a:lnTo>
                      <a:lnTo>
                        <a:pt x="872" y="342"/>
                      </a:lnTo>
                      <a:lnTo>
                        <a:pt x="872" y="38"/>
                      </a:lnTo>
                      <a:lnTo>
                        <a:pt x="872" y="35"/>
                      </a:lnTo>
                      <a:lnTo>
                        <a:pt x="871" y="31"/>
                      </a:lnTo>
                      <a:lnTo>
                        <a:pt x="870" y="27"/>
                      </a:lnTo>
                      <a:lnTo>
                        <a:pt x="869" y="24"/>
                      </a:lnTo>
                      <a:lnTo>
                        <a:pt x="867" y="20"/>
                      </a:lnTo>
                      <a:lnTo>
                        <a:pt x="866" y="17"/>
                      </a:lnTo>
                      <a:lnTo>
                        <a:pt x="863" y="13"/>
                      </a:lnTo>
                      <a:lnTo>
                        <a:pt x="861" y="11"/>
                      </a:lnTo>
                      <a:lnTo>
                        <a:pt x="857" y="8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8" y="2"/>
                      </a:lnTo>
                      <a:lnTo>
                        <a:pt x="844" y="1"/>
                      </a:lnTo>
                      <a:lnTo>
                        <a:pt x="841" y="0"/>
                      </a:lnTo>
                      <a:lnTo>
                        <a:pt x="837" y="0"/>
                      </a:lnTo>
                      <a:lnTo>
                        <a:pt x="832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163" name="Freeform 89"/>
                <p:cNvSpPr>
                  <a:spLocks/>
                </p:cNvSpPr>
                <p:nvPr/>
              </p:nvSpPr>
              <p:spPr bwMode="auto">
                <a:xfrm>
                  <a:off x="1769" y="808"/>
                  <a:ext cx="1525" cy="392"/>
                </a:xfrm>
                <a:custGeom>
                  <a:avLst/>
                  <a:gdLst>
                    <a:gd name="T0" fmla="*/ 330 w 870"/>
                    <a:gd name="T1" fmla="*/ 0 h 383"/>
                    <a:gd name="T2" fmla="*/ 252 w 870"/>
                    <a:gd name="T3" fmla="*/ 1 h 383"/>
                    <a:gd name="T4" fmla="*/ 188 w 870"/>
                    <a:gd name="T5" fmla="*/ 4 h 383"/>
                    <a:gd name="T6" fmla="*/ 135 w 870"/>
                    <a:gd name="T7" fmla="*/ 9 h 383"/>
                    <a:gd name="T8" fmla="*/ 77 w 870"/>
                    <a:gd name="T9" fmla="*/ 15 h 383"/>
                    <a:gd name="T10" fmla="*/ 37 w 870"/>
                    <a:gd name="T11" fmla="*/ 21 h 383"/>
                    <a:gd name="T12" fmla="*/ 12 w 870"/>
                    <a:gd name="T13" fmla="*/ 31 h 383"/>
                    <a:gd name="T14" fmla="*/ 0 w 870"/>
                    <a:gd name="T15" fmla="*/ 40 h 383"/>
                    <a:gd name="T16" fmla="*/ 0 w 870"/>
                    <a:gd name="T17" fmla="*/ 376 h 383"/>
                    <a:gd name="T18" fmla="*/ 12 w 870"/>
                    <a:gd name="T19" fmla="*/ 385 h 383"/>
                    <a:gd name="T20" fmla="*/ 28 w 870"/>
                    <a:gd name="T21" fmla="*/ 393 h 383"/>
                    <a:gd name="T22" fmla="*/ 58 w 870"/>
                    <a:gd name="T23" fmla="*/ 401 h 383"/>
                    <a:gd name="T24" fmla="*/ 102 w 870"/>
                    <a:gd name="T25" fmla="*/ 406 h 383"/>
                    <a:gd name="T26" fmla="*/ 151 w 870"/>
                    <a:gd name="T27" fmla="*/ 412 h 383"/>
                    <a:gd name="T28" fmla="*/ 216 w 870"/>
                    <a:gd name="T29" fmla="*/ 417 h 383"/>
                    <a:gd name="T30" fmla="*/ 293 w 870"/>
                    <a:gd name="T31" fmla="*/ 419 h 383"/>
                    <a:gd name="T32" fmla="*/ 366 w 870"/>
                    <a:gd name="T33" fmla="*/ 420 h 383"/>
                    <a:gd name="T34" fmla="*/ 7884 w 870"/>
                    <a:gd name="T35" fmla="*/ 419 h 383"/>
                    <a:gd name="T36" fmla="*/ 7962 w 870"/>
                    <a:gd name="T37" fmla="*/ 418 h 383"/>
                    <a:gd name="T38" fmla="*/ 8035 w 870"/>
                    <a:gd name="T39" fmla="*/ 415 h 383"/>
                    <a:gd name="T40" fmla="*/ 8090 w 870"/>
                    <a:gd name="T41" fmla="*/ 409 h 383"/>
                    <a:gd name="T42" fmla="*/ 8139 w 870"/>
                    <a:gd name="T43" fmla="*/ 404 h 383"/>
                    <a:gd name="T44" fmla="*/ 8175 w 870"/>
                    <a:gd name="T45" fmla="*/ 398 h 383"/>
                    <a:gd name="T46" fmla="*/ 8203 w 870"/>
                    <a:gd name="T47" fmla="*/ 390 h 383"/>
                    <a:gd name="T48" fmla="*/ 8212 w 870"/>
                    <a:gd name="T49" fmla="*/ 381 h 383"/>
                    <a:gd name="T50" fmla="*/ 8212 w 870"/>
                    <a:gd name="T51" fmla="*/ 44 h 383"/>
                    <a:gd name="T52" fmla="*/ 8212 w 870"/>
                    <a:gd name="T53" fmla="*/ 35 h 383"/>
                    <a:gd name="T54" fmla="*/ 8186 w 870"/>
                    <a:gd name="T55" fmla="*/ 28 h 383"/>
                    <a:gd name="T56" fmla="*/ 8154 w 870"/>
                    <a:gd name="T57" fmla="*/ 17 h 383"/>
                    <a:gd name="T58" fmla="*/ 8112 w 870"/>
                    <a:gd name="T59" fmla="*/ 12 h 383"/>
                    <a:gd name="T60" fmla="*/ 8063 w 870"/>
                    <a:gd name="T61" fmla="*/ 6 h 383"/>
                    <a:gd name="T62" fmla="*/ 7988 w 870"/>
                    <a:gd name="T63" fmla="*/ 3 h 383"/>
                    <a:gd name="T64" fmla="*/ 7921 w 870"/>
                    <a:gd name="T65" fmla="*/ 1 h 383"/>
                    <a:gd name="T66" fmla="*/ 7853 w 870"/>
                    <a:gd name="T67" fmla="*/ 0 h 38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0"/>
                    <a:gd name="T103" fmla="*/ 0 h 383"/>
                    <a:gd name="T104" fmla="*/ 870 w 870"/>
                    <a:gd name="T105" fmla="*/ 383 h 38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0" h="383">
                      <a:moveTo>
                        <a:pt x="39" y="0"/>
                      </a:moveTo>
                      <a:lnTo>
                        <a:pt x="35" y="0"/>
                      </a:lnTo>
                      <a:lnTo>
                        <a:pt x="31" y="1"/>
                      </a:lnTo>
                      <a:lnTo>
                        <a:pt x="27" y="1"/>
                      </a:lnTo>
                      <a:lnTo>
                        <a:pt x="23" y="3"/>
                      </a:lnTo>
                      <a:lnTo>
                        <a:pt x="20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4" y="21"/>
                      </a:lnTo>
                      <a:lnTo>
                        <a:pt x="3" y="24"/>
                      </a:lnTo>
                      <a:lnTo>
                        <a:pt x="1" y="27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343"/>
                      </a:lnTo>
                      <a:lnTo>
                        <a:pt x="0" y="347"/>
                      </a:lnTo>
                      <a:lnTo>
                        <a:pt x="1" y="351"/>
                      </a:lnTo>
                      <a:lnTo>
                        <a:pt x="1" y="355"/>
                      </a:lnTo>
                      <a:lnTo>
                        <a:pt x="3" y="358"/>
                      </a:lnTo>
                      <a:lnTo>
                        <a:pt x="4" y="362"/>
                      </a:lnTo>
                      <a:lnTo>
                        <a:pt x="6" y="365"/>
                      </a:lnTo>
                      <a:lnTo>
                        <a:pt x="8" y="368"/>
                      </a:lnTo>
                      <a:lnTo>
                        <a:pt x="11" y="370"/>
                      </a:lnTo>
                      <a:lnTo>
                        <a:pt x="14" y="373"/>
                      </a:lnTo>
                      <a:lnTo>
                        <a:pt x="16" y="376"/>
                      </a:lnTo>
                      <a:lnTo>
                        <a:pt x="20" y="378"/>
                      </a:lnTo>
                      <a:lnTo>
                        <a:pt x="23" y="380"/>
                      </a:lnTo>
                      <a:lnTo>
                        <a:pt x="27" y="381"/>
                      </a:lnTo>
                      <a:lnTo>
                        <a:pt x="31" y="382"/>
                      </a:lnTo>
                      <a:lnTo>
                        <a:pt x="35" y="382"/>
                      </a:lnTo>
                      <a:lnTo>
                        <a:pt x="39" y="383"/>
                      </a:lnTo>
                      <a:lnTo>
                        <a:pt x="832" y="383"/>
                      </a:lnTo>
                      <a:lnTo>
                        <a:pt x="835" y="382"/>
                      </a:lnTo>
                      <a:lnTo>
                        <a:pt x="839" y="382"/>
                      </a:lnTo>
                      <a:lnTo>
                        <a:pt x="843" y="381"/>
                      </a:lnTo>
                      <a:lnTo>
                        <a:pt x="846" y="380"/>
                      </a:lnTo>
                      <a:lnTo>
                        <a:pt x="851" y="378"/>
                      </a:lnTo>
                      <a:lnTo>
                        <a:pt x="854" y="376"/>
                      </a:lnTo>
                      <a:lnTo>
                        <a:pt x="857" y="373"/>
                      </a:lnTo>
                      <a:lnTo>
                        <a:pt x="859" y="370"/>
                      </a:lnTo>
                      <a:lnTo>
                        <a:pt x="862" y="368"/>
                      </a:lnTo>
                      <a:lnTo>
                        <a:pt x="864" y="365"/>
                      </a:lnTo>
                      <a:lnTo>
                        <a:pt x="866" y="362"/>
                      </a:lnTo>
                      <a:lnTo>
                        <a:pt x="867" y="358"/>
                      </a:lnTo>
                      <a:lnTo>
                        <a:pt x="869" y="355"/>
                      </a:lnTo>
                      <a:lnTo>
                        <a:pt x="870" y="351"/>
                      </a:lnTo>
                      <a:lnTo>
                        <a:pt x="870" y="347"/>
                      </a:lnTo>
                      <a:lnTo>
                        <a:pt x="870" y="343"/>
                      </a:lnTo>
                      <a:lnTo>
                        <a:pt x="870" y="40"/>
                      </a:lnTo>
                      <a:lnTo>
                        <a:pt x="870" y="36"/>
                      </a:lnTo>
                      <a:lnTo>
                        <a:pt x="870" y="31"/>
                      </a:lnTo>
                      <a:lnTo>
                        <a:pt x="869" y="27"/>
                      </a:lnTo>
                      <a:lnTo>
                        <a:pt x="867" y="24"/>
                      </a:lnTo>
                      <a:lnTo>
                        <a:pt x="866" y="21"/>
                      </a:lnTo>
                      <a:lnTo>
                        <a:pt x="864" y="17"/>
                      </a:lnTo>
                      <a:lnTo>
                        <a:pt x="862" y="15"/>
                      </a:lnTo>
                      <a:lnTo>
                        <a:pt x="859" y="12"/>
                      </a:lnTo>
                      <a:lnTo>
                        <a:pt x="857" y="9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6" y="3"/>
                      </a:lnTo>
                      <a:lnTo>
                        <a:pt x="843" y="1"/>
                      </a:lnTo>
                      <a:lnTo>
                        <a:pt x="839" y="1"/>
                      </a:lnTo>
                      <a:lnTo>
                        <a:pt x="835" y="0"/>
                      </a:lnTo>
                      <a:lnTo>
                        <a:pt x="8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46159" name="Rectangle 90"/>
            <p:cNvSpPr>
              <a:spLocks noChangeArrowheads="1"/>
            </p:cNvSpPr>
            <p:nvPr/>
          </p:nvSpPr>
          <p:spPr bwMode="auto">
            <a:xfrm>
              <a:off x="2574" y="1854"/>
              <a:ext cx="1536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海上陸上</a:t>
              </a:r>
            </a:p>
            <a:p>
              <a:pPr algn="ctr"/>
              <a:r>
                <a:rPr lang="zh-TW" altLang="en-US" sz="2000" b="1" dirty="0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颱風警報發佈</a:t>
              </a:r>
            </a:p>
          </p:txBody>
        </p:sp>
      </p:grpSp>
      <p:grpSp>
        <p:nvGrpSpPr>
          <p:cNvPr id="46117" name="Group 91"/>
          <p:cNvGrpSpPr>
            <a:grpSpLocks/>
          </p:cNvGrpSpPr>
          <p:nvPr/>
        </p:nvGrpSpPr>
        <p:grpSpPr bwMode="auto">
          <a:xfrm>
            <a:off x="2483768" y="4657726"/>
            <a:ext cx="2159000" cy="904875"/>
            <a:chOff x="2566" y="2888"/>
            <a:chExt cx="1552" cy="416"/>
          </a:xfrm>
        </p:grpSpPr>
        <p:grpSp>
          <p:nvGrpSpPr>
            <p:cNvPr id="46152" name="Group 92"/>
            <p:cNvGrpSpPr>
              <a:grpSpLocks/>
            </p:cNvGrpSpPr>
            <p:nvPr/>
          </p:nvGrpSpPr>
          <p:grpSpPr bwMode="auto">
            <a:xfrm>
              <a:off x="2566" y="2888"/>
              <a:ext cx="1552" cy="416"/>
              <a:chOff x="1760" y="801"/>
              <a:chExt cx="1552" cy="416"/>
            </a:xfrm>
          </p:grpSpPr>
          <p:sp>
            <p:nvSpPr>
              <p:cNvPr id="46154" name="Freeform 93"/>
              <p:cNvSpPr>
                <a:spLocks/>
              </p:cNvSpPr>
              <p:nvPr/>
            </p:nvSpPr>
            <p:spPr bwMode="auto">
              <a:xfrm>
                <a:off x="1777" y="815"/>
                <a:ext cx="1535" cy="402"/>
              </a:xfrm>
              <a:custGeom>
                <a:avLst/>
                <a:gdLst>
                  <a:gd name="T0" fmla="*/ 343 w 872"/>
                  <a:gd name="T1" fmla="*/ 0 h 381"/>
                  <a:gd name="T2" fmla="*/ 266 w 872"/>
                  <a:gd name="T3" fmla="*/ 1 h 381"/>
                  <a:gd name="T4" fmla="*/ 201 w 872"/>
                  <a:gd name="T5" fmla="*/ 4 h 381"/>
                  <a:gd name="T6" fmla="*/ 143 w 872"/>
                  <a:gd name="T7" fmla="*/ 8 h 381"/>
                  <a:gd name="T8" fmla="*/ 99 w 872"/>
                  <a:gd name="T9" fmla="*/ 17 h 381"/>
                  <a:gd name="T10" fmla="*/ 49 w 872"/>
                  <a:gd name="T11" fmla="*/ 24 h 381"/>
                  <a:gd name="T12" fmla="*/ 21 w 872"/>
                  <a:gd name="T13" fmla="*/ 34 h 381"/>
                  <a:gd name="T14" fmla="*/ 12 w 872"/>
                  <a:gd name="T15" fmla="*/ 43 h 381"/>
                  <a:gd name="T16" fmla="*/ 0 w 872"/>
                  <a:gd name="T17" fmla="*/ 424 h 381"/>
                  <a:gd name="T18" fmla="*/ 12 w 872"/>
                  <a:gd name="T19" fmla="*/ 433 h 381"/>
                  <a:gd name="T20" fmla="*/ 28 w 872"/>
                  <a:gd name="T21" fmla="*/ 444 h 381"/>
                  <a:gd name="T22" fmla="*/ 65 w 872"/>
                  <a:gd name="T23" fmla="*/ 452 h 381"/>
                  <a:gd name="T24" fmla="*/ 123 w 872"/>
                  <a:gd name="T25" fmla="*/ 458 h 381"/>
                  <a:gd name="T26" fmla="*/ 174 w 872"/>
                  <a:gd name="T27" fmla="*/ 465 h 381"/>
                  <a:gd name="T28" fmla="*/ 239 w 872"/>
                  <a:gd name="T29" fmla="*/ 468 h 381"/>
                  <a:gd name="T30" fmla="*/ 306 w 872"/>
                  <a:gd name="T31" fmla="*/ 471 h 381"/>
                  <a:gd name="T32" fmla="*/ 382 w 872"/>
                  <a:gd name="T33" fmla="*/ 472 h 381"/>
                  <a:gd name="T34" fmla="*/ 8036 w 872"/>
                  <a:gd name="T35" fmla="*/ 472 h 381"/>
                  <a:gd name="T36" fmla="*/ 8106 w 872"/>
                  <a:gd name="T37" fmla="*/ 470 h 381"/>
                  <a:gd name="T38" fmla="*/ 8171 w 872"/>
                  <a:gd name="T39" fmla="*/ 467 h 381"/>
                  <a:gd name="T40" fmla="*/ 8230 w 872"/>
                  <a:gd name="T41" fmla="*/ 463 h 381"/>
                  <a:gd name="T42" fmla="*/ 8286 w 872"/>
                  <a:gd name="T43" fmla="*/ 454 h 381"/>
                  <a:gd name="T44" fmla="*/ 8323 w 872"/>
                  <a:gd name="T45" fmla="*/ 447 h 381"/>
                  <a:gd name="T46" fmla="*/ 8351 w 872"/>
                  <a:gd name="T47" fmla="*/ 440 h 381"/>
                  <a:gd name="T48" fmla="*/ 8372 w 872"/>
                  <a:gd name="T49" fmla="*/ 428 h 381"/>
                  <a:gd name="T50" fmla="*/ 8372 w 872"/>
                  <a:gd name="T51" fmla="*/ 46 h 381"/>
                  <a:gd name="T52" fmla="*/ 8363 w 872"/>
                  <a:gd name="T53" fmla="*/ 39 h 381"/>
                  <a:gd name="T54" fmla="*/ 8346 w 872"/>
                  <a:gd name="T55" fmla="*/ 28 h 381"/>
                  <a:gd name="T56" fmla="*/ 8314 w 872"/>
                  <a:gd name="T57" fmla="*/ 21 h 381"/>
                  <a:gd name="T58" fmla="*/ 8270 w 872"/>
                  <a:gd name="T59" fmla="*/ 15 h 381"/>
                  <a:gd name="T60" fmla="*/ 8200 w 872"/>
                  <a:gd name="T61" fmla="*/ 6 h 381"/>
                  <a:gd name="T62" fmla="*/ 8143 w 872"/>
                  <a:gd name="T63" fmla="*/ 2 h 381"/>
                  <a:gd name="T64" fmla="*/ 8073 w 872"/>
                  <a:gd name="T65" fmla="*/ 0 h 381"/>
                  <a:gd name="T66" fmla="*/ 7992 w 872"/>
                  <a:gd name="T67" fmla="*/ 0 h 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2"/>
                  <a:gd name="T103" fmla="*/ 0 h 381"/>
                  <a:gd name="T104" fmla="*/ 872 w 872"/>
                  <a:gd name="T105" fmla="*/ 381 h 38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2" h="381">
                    <a:moveTo>
                      <a:pt x="40" y="0"/>
                    </a:move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0" y="38"/>
                    </a:lnTo>
                    <a:lnTo>
                      <a:pt x="0" y="342"/>
                    </a:lnTo>
                    <a:lnTo>
                      <a:pt x="1" y="346"/>
                    </a:lnTo>
                    <a:lnTo>
                      <a:pt x="1" y="350"/>
                    </a:lnTo>
                    <a:lnTo>
                      <a:pt x="2" y="354"/>
                    </a:lnTo>
                    <a:lnTo>
                      <a:pt x="3" y="358"/>
                    </a:lnTo>
                    <a:lnTo>
                      <a:pt x="5" y="361"/>
                    </a:lnTo>
                    <a:lnTo>
                      <a:pt x="7" y="365"/>
                    </a:lnTo>
                    <a:lnTo>
                      <a:pt x="10" y="367"/>
                    </a:lnTo>
                    <a:lnTo>
                      <a:pt x="13" y="370"/>
                    </a:lnTo>
                    <a:lnTo>
                      <a:pt x="15" y="373"/>
                    </a:lnTo>
                    <a:lnTo>
                      <a:pt x="18" y="375"/>
                    </a:lnTo>
                    <a:lnTo>
                      <a:pt x="21" y="377"/>
                    </a:lnTo>
                    <a:lnTo>
                      <a:pt x="25" y="378"/>
                    </a:lnTo>
                    <a:lnTo>
                      <a:pt x="28" y="379"/>
                    </a:lnTo>
                    <a:lnTo>
                      <a:pt x="32" y="380"/>
                    </a:lnTo>
                    <a:lnTo>
                      <a:pt x="36" y="381"/>
                    </a:lnTo>
                    <a:lnTo>
                      <a:pt x="40" y="381"/>
                    </a:lnTo>
                    <a:lnTo>
                      <a:pt x="832" y="381"/>
                    </a:lnTo>
                    <a:lnTo>
                      <a:pt x="837" y="381"/>
                    </a:lnTo>
                    <a:lnTo>
                      <a:pt x="841" y="380"/>
                    </a:lnTo>
                    <a:lnTo>
                      <a:pt x="844" y="379"/>
                    </a:lnTo>
                    <a:lnTo>
                      <a:pt x="848" y="378"/>
                    </a:lnTo>
                    <a:lnTo>
                      <a:pt x="851" y="377"/>
                    </a:lnTo>
                    <a:lnTo>
                      <a:pt x="854" y="375"/>
                    </a:lnTo>
                    <a:lnTo>
                      <a:pt x="857" y="373"/>
                    </a:lnTo>
                    <a:lnTo>
                      <a:pt x="861" y="370"/>
                    </a:lnTo>
                    <a:lnTo>
                      <a:pt x="863" y="367"/>
                    </a:lnTo>
                    <a:lnTo>
                      <a:pt x="866" y="365"/>
                    </a:lnTo>
                    <a:lnTo>
                      <a:pt x="867" y="361"/>
                    </a:lnTo>
                    <a:lnTo>
                      <a:pt x="869" y="358"/>
                    </a:lnTo>
                    <a:lnTo>
                      <a:pt x="870" y="354"/>
                    </a:lnTo>
                    <a:lnTo>
                      <a:pt x="871" y="350"/>
                    </a:lnTo>
                    <a:lnTo>
                      <a:pt x="872" y="346"/>
                    </a:lnTo>
                    <a:lnTo>
                      <a:pt x="872" y="342"/>
                    </a:lnTo>
                    <a:lnTo>
                      <a:pt x="872" y="38"/>
                    </a:lnTo>
                    <a:lnTo>
                      <a:pt x="872" y="35"/>
                    </a:lnTo>
                    <a:lnTo>
                      <a:pt x="871" y="31"/>
                    </a:lnTo>
                    <a:lnTo>
                      <a:pt x="870" y="27"/>
                    </a:lnTo>
                    <a:lnTo>
                      <a:pt x="869" y="24"/>
                    </a:lnTo>
                    <a:lnTo>
                      <a:pt x="867" y="20"/>
                    </a:lnTo>
                    <a:lnTo>
                      <a:pt x="866" y="17"/>
                    </a:lnTo>
                    <a:lnTo>
                      <a:pt x="863" y="13"/>
                    </a:lnTo>
                    <a:lnTo>
                      <a:pt x="861" y="11"/>
                    </a:lnTo>
                    <a:lnTo>
                      <a:pt x="857" y="8"/>
                    </a:lnTo>
                    <a:lnTo>
                      <a:pt x="854" y="6"/>
                    </a:lnTo>
                    <a:lnTo>
                      <a:pt x="851" y="4"/>
                    </a:lnTo>
                    <a:lnTo>
                      <a:pt x="848" y="2"/>
                    </a:lnTo>
                    <a:lnTo>
                      <a:pt x="844" y="1"/>
                    </a:lnTo>
                    <a:lnTo>
                      <a:pt x="841" y="0"/>
                    </a:lnTo>
                    <a:lnTo>
                      <a:pt x="837" y="0"/>
                    </a:lnTo>
                    <a:lnTo>
                      <a:pt x="832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989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46155" name="Group 94"/>
              <p:cNvGrpSpPr>
                <a:grpSpLocks/>
              </p:cNvGrpSpPr>
              <p:nvPr/>
            </p:nvGrpSpPr>
            <p:grpSpPr bwMode="auto">
              <a:xfrm>
                <a:off x="1760" y="801"/>
                <a:ext cx="1534" cy="399"/>
                <a:chOff x="1760" y="801"/>
                <a:chExt cx="1534" cy="399"/>
              </a:xfrm>
            </p:grpSpPr>
            <p:sp>
              <p:nvSpPr>
                <p:cNvPr id="46156" name="Freeform 95"/>
                <p:cNvSpPr>
                  <a:spLocks/>
                </p:cNvSpPr>
                <p:nvPr/>
              </p:nvSpPr>
              <p:spPr bwMode="auto">
                <a:xfrm>
                  <a:off x="1760" y="801"/>
                  <a:ext cx="1520" cy="351"/>
                </a:xfrm>
                <a:custGeom>
                  <a:avLst/>
                  <a:gdLst>
                    <a:gd name="T0" fmla="*/ 335 w 872"/>
                    <a:gd name="T1" fmla="*/ 0 h 381"/>
                    <a:gd name="T2" fmla="*/ 258 w 872"/>
                    <a:gd name="T3" fmla="*/ 1 h 381"/>
                    <a:gd name="T4" fmla="*/ 195 w 872"/>
                    <a:gd name="T5" fmla="*/ 4 h 381"/>
                    <a:gd name="T6" fmla="*/ 136 w 872"/>
                    <a:gd name="T7" fmla="*/ 6 h 381"/>
                    <a:gd name="T8" fmla="*/ 91 w 872"/>
                    <a:gd name="T9" fmla="*/ 9 h 381"/>
                    <a:gd name="T10" fmla="*/ 49 w 872"/>
                    <a:gd name="T11" fmla="*/ 15 h 381"/>
                    <a:gd name="T12" fmla="*/ 16 w 872"/>
                    <a:gd name="T13" fmla="*/ 19 h 381"/>
                    <a:gd name="T14" fmla="*/ 9 w 872"/>
                    <a:gd name="T15" fmla="*/ 25 h 381"/>
                    <a:gd name="T16" fmla="*/ 0 w 872"/>
                    <a:gd name="T17" fmla="*/ 246 h 381"/>
                    <a:gd name="T18" fmla="*/ 9 w 872"/>
                    <a:gd name="T19" fmla="*/ 252 h 381"/>
                    <a:gd name="T20" fmla="*/ 28 w 872"/>
                    <a:gd name="T21" fmla="*/ 258 h 381"/>
                    <a:gd name="T22" fmla="*/ 64 w 872"/>
                    <a:gd name="T23" fmla="*/ 263 h 381"/>
                    <a:gd name="T24" fmla="*/ 122 w 872"/>
                    <a:gd name="T25" fmla="*/ 266 h 381"/>
                    <a:gd name="T26" fmla="*/ 164 w 872"/>
                    <a:gd name="T27" fmla="*/ 270 h 381"/>
                    <a:gd name="T28" fmla="*/ 234 w 872"/>
                    <a:gd name="T29" fmla="*/ 273 h 381"/>
                    <a:gd name="T30" fmla="*/ 298 w 872"/>
                    <a:gd name="T31" fmla="*/ 274 h 381"/>
                    <a:gd name="T32" fmla="*/ 371 w 872"/>
                    <a:gd name="T33" fmla="*/ 275 h 381"/>
                    <a:gd name="T34" fmla="*/ 7727 w 872"/>
                    <a:gd name="T35" fmla="*/ 275 h 381"/>
                    <a:gd name="T36" fmla="*/ 7790 w 872"/>
                    <a:gd name="T37" fmla="*/ 274 h 381"/>
                    <a:gd name="T38" fmla="*/ 7854 w 872"/>
                    <a:gd name="T39" fmla="*/ 272 h 381"/>
                    <a:gd name="T40" fmla="*/ 7912 w 872"/>
                    <a:gd name="T41" fmla="*/ 269 h 381"/>
                    <a:gd name="T42" fmla="*/ 7966 w 872"/>
                    <a:gd name="T43" fmla="*/ 264 h 381"/>
                    <a:gd name="T44" fmla="*/ 8003 w 872"/>
                    <a:gd name="T45" fmla="*/ 261 h 381"/>
                    <a:gd name="T46" fmla="*/ 8034 w 872"/>
                    <a:gd name="T47" fmla="*/ 254 h 381"/>
                    <a:gd name="T48" fmla="*/ 8051 w 872"/>
                    <a:gd name="T49" fmla="*/ 250 h 381"/>
                    <a:gd name="T50" fmla="*/ 8051 w 872"/>
                    <a:gd name="T51" fmla="*/ 27 h 381"/>
                    <a:gd name="T52" fmla="*/ 8039 w 872"/>
                    <a:gd name="T53" fmla="*/ 23 h 381"/>
                    <a:gd name="T54" fmla="*/ 8025 w 872"/>
                    <a:gd name="T55" fmla="*/ 17 h 381"/>
                    <a:gd name="T56" fmla="*/ 7997 w 872"/>
                    <a:gd name="T57" fmla="*/ 13 h 381"/>
                    <a:gd name="T58" fmla="*/ 7949 w 872"/>
                    <a:gd name="T59" fmla="*/ 7 h 381"/>
                    <a:gd name="T60" fmla="*/ 7888 w 872"/>
                    <a:gd name="T61" fmla="*/ 6 h 381"/>
                    <a:gd name="T62" fmla="*/ 7827 w 872"/>
                    <a:gd name="T63" fmla="*/ 2 h 381"/>
                    <a:gd name="T64" fmla="*/ 7764 w 872"/>
                    <a:gd name="T65" fmla="*/ 0 h 381"/>
                    <a:gd name="T66" fmla="*/ 7682 w 872"/>
                    <a:gd name="T67" fmla="*/ 0 h 38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2"/>
                    <a:gd name="T103" fmla="*/ 0 h 381"/>
                    <a:gd name="T104" fmla="*/ 872 w 872"/>
                    <a:gd name="T105" fmla="*/ 381 h 38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2" h="381">
                      <a:moveTo>
                        <a:pt x="40" y="0"/>
                      </a:move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1" y="4"/>
                      </a:lnTo>
                      <a:lnTo>
                        <a:pt x="18" y="6"/>
                      </a:lnTo>
                      <a:lnTo>
                        <a:pt x="15" y="8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7" y="17"/>
                      </a:lnTo>
                      <a:lnTo>
                        <a:pt x="5" y="20"/>
                      </a:lnTo>
                      <a:lnTo>
                        <a:pt x="3" y="24"/>
                      </a:lnTo>
                      <a:lnTo>
                        <a:pt x="2" y="27"/>
                      </a:lnTo>
                      <a:lnTo>
                        <a:pt x="1" y="31"/>
                      </a:lnTo>
                      <a:lnTo>
                        <a:pt x="1" y="35"/>
                      </a:lnTo>
                      <a:lnTo>
                        <a:pt x="0" y="38"/>
                      </a:lnTo>
                      <a:lnTo>
                        <a:pt x="0" y="342"/>
                      </a:lnTo>
                      <a:lnTo>
                        <a:pt x="1" y="346"/>
                      </a:lnTo>
                      <a:lnTo>
                        <a:pt x="1" y="350"/>
                      </a:lnTo>
                      <a:lnTo>
                        <a:pt x="2" y="354"/>
                      </a:lnTo>
                      <a:lnTo>
                        <a:pt x="3" y="358"/>
                      </a:lnTo>
                      <a:lnTo>
                        <a:pt x="5" y="361"/>
                      </a:lnTo>
                      <a:lnTo>
                        <a:pt x="7" y="365"/>
                      </a:lnTo>
                      <a:lnTo>
                        <a:pt x="10" y="367"/>
                      </a:lnTo>
                      <a:lnTo>
                        <a:pt x="13" y="370"/>
                      </a:lnTo>
                      <a:lnTo>
                        <a:pt x="15" y="373"/>
                      </a:lnTo>
                      <a:lnTo>
                        <a:pt x="18" y="375"/>
                      </a:lnTo>
                      <a:lnTo>
                        <a:pt x="21" y="377"/>
                      </a:lnTo>
                      <a:lnTo>
                        <a:pt x="25" y="378"/>
                      </a:lnTo>
                      <a:lnTo>
                        <a:pt x="28" y="379"/>
                      </a:lnTo>
                      <a:lnTo>
                        <a:pt x="32" y="380"/>
                      </a:lnTo>
                      <a:lnTo>
                        <a:pt x="36" y="381"/>
                      </a:lnTo>
                      <a:lnTo>
                        <a:pt x="40" y="381"/>
                      </a:lnTo>
                      <a:lnTo>
                        <a:pt x="832" y="381"/>
                      </a:lnTo>
                      <a:lnTo>
                        <a:pt x="837" y="381"/>
                      </a:lnTo>
                      <a:lnTo>
                        <a:pt x="841" y="380"/>
                      </a:lnTo>
                      <a:lnTo>
                        <a:pt x="844" y="379"/>
                      </a:lnTo>
                      <a:lnTo>
                        <a:pt x="848" y="378"/>
                      </a:lnTo>
                      <a:lnTo>
                        <a:pt x="851" y="377"/>
                      </a:lnTo>
                      <a:lnTo>
                        <a:pt x="854" y="375"/>
                      </a:lnTo>
                      <a:lnTo>
                        <a:pt x="857" y="373"/>
                      </a:lnTo>
                      <a:lnTo>
                        <a:pt x="861" y="370"/>
                      </a:lnTo>
                      <a:lnTo>
                        <a:pt x="863" y="367"/>
                      </a:lnTo>
                      <a:lnTo>
                        <a:pt x="866" y="365"/>
                      </a:lnTo>
                      <a:lnTo>
                        <a:pt x="867" y="361"/>
                      </a:lnTo>
                      <a:lnTo>
                        <a:pt x="869" y="358"/>
                      </a:lnTo>
                      <a:lnTo>
                        <a:pt x="870" y="354"/>
                      </a:lnTo>
                      <a:lnTo>
                        <a:pt x="871" y="350"/>
                      </a:lnTo>
                      <a:lnTo>
                        <a:pt x="872" y="346"/>
                      </a:lnTo>
                      <a:lnTo>
                        <a:pt x="872" y="342"/>
                      </a:lnTo>
                      <a:lnTo>
                        <a:pt x="872" y="38"/>
                      </a:lnTo>
                      <a:lnTo>
                        <a:pt x="872" y="35"/>
                      </a:lnTo>
                      <a:lnTo>
                        <a:pt x="871" y="31"/>
                      </a:lnTo>
                      <a:lnTo>
                        <a:pt x="870" y="27"/>
                      </a:lnTo>
                      <a:lnTo>
                        <a:pt x="869" y="24"/>
                      </a:lnTo>
                      <a:lnTo>
                        <a:pt x="867" y="20"/>
                      </a:lnTo>
                      <a:lnTo>
                        <a:pt x="866" y="17"/>
                      </a:lnTo>
                      <a:lnTo>
                        <a:pt x="863" y="13"/>
                      </a:lnTo>
                      <a:lnTo>
                        <a:pt x="861" y="11"/>
                      </a:lnTo>
                      <a:lnTo>
                        <a:pt x="857" y="8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8" y="2"/>
                      </a:lnTo>
                      <a:lnTo>
                        <a:pt x="844" y="1"/>
                      </a:lnTo>
                      <a:lnTo>
                        <a:pt x="841" y="0"/>
                      </a:lnTo>
                      <a:lnTo>
                        <a:pt x="837" y="0"/>
                      </a:lnTo>
                      <a:lnTo>
                        <a:pt x="832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157" name="Freeform 96"/>
                <p:cNvSpPr>
                  <a:spLocks/>
                </p:cNvSpPr>
                <p:nvPr/>
              </p:nvSpPr>
              <p:spPr bwMode="auto">
                <a:xfrm>
                  <a:off x="1769" y="808"/>
                  <a:ext cx="1525" cy="392"/>
                </a:xfrm>
                <a:custGeom>
                  <a:avLst/>
                  <a:gdLst>
                    <a:gd name="T0" fmla="*/ 330 w 870"/>
                    <a:gd name="T1" fmla="*/ 0 h 383"/>
                    <a:gd name="T2" fmla="*/ 252 w 870"/>
                    <a:gd name="T3" fmla="*/ 1 h 383"/>
                    <a:gd name="T4" fmla="*/ 188 w 870"/>
                    <a:gd name="T5" fmla="*/ 4 h 383"/>
                    <a:gd name="T6" fmla="*/ 135 w 870"/>
                    <a:gd name="T7" fmla="*/ 9 h 383"/>
                    <a:gd name="T8" fmla="*/ 77 w 870"/>
                    <a:gd name="T9" fmla="*/ 15 h 383"/>
                    <a:gd name="T10" fmla="*/ 37 w 870"/>
                    <a:gd name="T11" fmla="*/ 21 h 383"/>
                    <a:gd name="T12" fmla="*/ 12 w 870"/>
                    <a:gd name="T13" fmla="*/ 31 h 383"/>
                    <a:gd name="T14" fmla="*/ 0 w 870"/>
                    <a:gd name="T15" fmla="*/ 40 h 383"/>
                    <a:gd name="T16" fmla="*/ 0 w 870"/>
                    <a:gd name="T17" fmla="*/ 376 h 383"/>
                    <a:gd name="T18" fmla="*/ 12 w 870"/>
                    <a:gd name="T19" fmla="*/ 385 h 383"/>
                    <a:gd name="T20" fmla="*/ 28 w 870"/>
                    <a:gd name="T21" fmla="*/ 393 h 383"/>
                    <a:gd name="T22" fmla="*/ 58 w 870"/>
                    <a:gd name="T23" fmla="*/ 401 h 383"/>
                    <a:gd name="T24" fmla="*/ 102 w 870"/>
                    <a:gd name="T25" fmla="*/ 406 h 383"/>
                    <a:gd name="T26" fmla="*/ 151 w 870"/>
                    <a:gd name="T27" fmla="*/ 412 h 383"/>
                    <a:gd name="T28" fmla="*/ 216 w 870"/>
                    <a:gd name="T29" fmla="*/ 417 h 383"/>
                    <a:gd name="T30" fmla="*/ 293 w 870"/>
                    <a:gd name="T31" fmla="*/ 419 h 383"/>
                    <a:gd name="T32" fmla="*/ 366 w 870"/>
                    <a:gd name="T33" fmla="*/ 420 h 383"/>
                    <a:gd name="T34" fmla="*/ 7884 w 870"/>
                    <a:gd name="T35" fmla="*/ 419 h 383"/>
                    <a:gd name="T36" fmla="*/ 7962 w 870"/>
                    <a:gd name="T37" fmla="*/ 418 h 383"/>
                    <a:gd name="T38" fmla="*/ 8035 w 870"/>
                    <a:gd name="T39" fmla="*/ 415 h 383"/>
                    <a:gd name="T40" fmla="*/ 8090 w 870"/>
                    <a:gd name="T41" fmla="*/ 409 h 383"/>
                    <a:gd name="T42" fmla="*/ 8139 w 870"/>
                    <a:gd name="T43" fmla="*/ 404 h 383"/>
                    <a:gd name="T44" fmla="*/ 8175 w 870"/>
                    <a:gd name="T45" fmla="*/ 398 h 383"/>
                    <a:gd name="T46" fmla="*/ 8203 w 870"/>
                    <a:gd name="T47" fmla="*/ 390 h 383"/>
                    <a:gd name="T48" fmla="*/ 8212 w 870"/>
                    <a:gd name="T49" fmla="*/ 381 h 383"/>
                    <a:gd name="T50" fmla="*/ 8212 w 870"/>
                    <a:gd name="T51" fmla="*/ 44 h 383"/>
                    <a:gd name="T52" fmla="*/ 8212 w 870"/>
                    <a:gd name="T53" fmla="*/ 35 h 383"/>
                    <a:gd name="T54" fmla="*/ 8186 w 870"/>
                    <a:gd name="T55" fmla="*/ 28 h 383"/>
                    <a:gd name="T56" fmla="*/ 8154 w 870"/>
                    <a:gd name="T57" fmla="*/ 17 h 383"/>
                    <a:gd name="T58" fmla="*/ 8112 w 870"/>
                    <a:gd name="T59" fmla="*/ 12 h 383"/>
                    <a:gd name="T60" fmla="*/ 8063 w 870"/>
                    <a:gd name="T61" fmla="*/ 6 h 383"/>
                    <a:gd name="T62" fmla="*/ 7988 w 870"/>
                    <a:gd name="T63" fmla="*/ 3 h 383"/>
                    <a:gd name="T64" fmla="*/ 7921 w 870"/>
                    <a:gd name="T65" fmla="*/ 1 h 383"/>
                    <a:gd name="T66" fmla="*/ 7853 w 870"/>
                    <a:gd name="T67" fmla="*/ 0 h 38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0"/>
                    <a:gd name="T103" fmla="*/ 0 h 383"/>
                    <a:gd name="T104" fmla="*/ 870 w 870"/>
                    <a:gd name="T105" fmla="*/ 383 h 38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0" h="383">
                      <a:moveTo>
                        <a:pt x="39" y="0"/>
                      </a:moveTo>
                      <a:lnTo>
                        <a:pt x="35" y="0"/>
                      </a:lnTo>
                      <a:lnTo>
                        <a:pt x="31" y="1"/>
                      </a:lnTo>
                      <a:lnTo>
                        <a:pt x="27" y="1"/>
                      </a:lnTo>
                      <a:lnTo>
                        <a:pt x="23" y="3"/>
                      </a:lnTo>
                      <a:lnTo>
                        <a:pt x="20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4" y="21"/>
                      </a:lnTo>
                      <a:lnTo>
                        <a:pt x="3" y="24"/>
                      </a:lnTo>
                      <a:lnTo>
                        <a:pt x="1" y="27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343"/>
                      </a:lnTo>
                      <a:lnTo>
                        <a:pt x="0" y="347"/>
                      </a:lnTo>
                      <a:lnTo>
                        <a:pt x="1" y="351"/>
                      </a:lnTo>
                      <a:lnTo>
                        <a:pt x="1" y="355"/>
                      </a:lnTo>
                      <a:lnTo>
                        <a:pt x="3" y="358"/>
                      </a:lnTo>
                      <a:lnTo>
                        <a:pt x="4" y="362"/>
                      </a:lnTo>
                      <a:lnTo>
                        <a:pt x="6" y="365"/>
                      </a:lnTo>
                      <a:lnTo>
                        <a:pt x="8" y="368"/>
                      </a:lnTo>
                      <a:lnTo>
                        <a:pt x="11" y="370"/>
                      </a:lnTo>
                      <a:lnTo>
                        <a:pt x="14" y="373"/>
                      </a:lnTo>
                      <a:lnTo>
                        <a:pt x="16" y="376"/>
                      </a:lnTo>
                      <a:lnTo>
                        <a:pt x="20" y="378"/>
                      </a:lnTo>
                      <a:lnTo>
                        <a:pt x="23" y="380"/>
                      </a:lnTo>
                      <a:lnTo>
                        <a:pt x="27" y="381"/>
                      </a:lnTo>
                      <a:lnTo>
                        <a:pt x="31" y="382"/>
                      </a:lnTo>
                      <a:lnTo>
                        <a:pt x="35" y="382"/>
                      </a:lnTo>
                      <a:lnTo>
                        <a:pt x="39" y="383"/>
                      </a:lnTo>
                      <a:lnTo>
                        <a:pt x="832" y="383"/>
                      </a:lnTo>
                      <a:lnTo>
                        <a:pt x="835" y="382"/>
                      </a:lnTo>
                      <a:lnTo>
                        <a:pt x="839" y="382"/>
                      </a:lnTo>
                      <a:lnTo>
                        <a:pt x="843" y="381"/>
                      </a:lnTo>
                      <a:lnTo>
                        <a:pt x="846" y="380"/>
                      </a:lnTo>
                      <a:lnTo>
                        <a:pt x="851" y="378"/>
                      </a:lnTo>
                      <a:lnTo>
                        <a:pt x="854" y="376"/>
                      </a:lnTo>
                      <a:lnTo>
                        <a:pt x="857" y="373"/>
                      </a:lnTo>
                      <a:lnTo>
                        <a:pt x="859" y="370"/>
                      </a:lnTo>
                      <a:lnTo>
                        <a:pt x="862" y="368"/>
                      </a:lnTo>
                      <a:lnTo>
                        <a:pt x="864" y="365"/>
                      </a:lnTo>
                      <a:lnTo>
                        <a:pt x="866" y="362"/>
                      </a:lnTo>
                      <a:lnTo>
                        <a:pt x="867" y="358"/>
                      </a:lnTo>
                      <a:lnTo>
                        <a:pt x="869" y="355"/>
                      </a:lnTo>
                      <a:lnTo>
                        <a:pt x="870" y="351"/>
                      </a:lnTo>
                      <a:lnTo>
                        <a:pt x="870" y="347"/>
                      </a:lnTo>
                      <a:lnTo>
                        <a:pt x="870" y="343"/>
                      </a:lnTo>
                      <a:lnTo>
                        <a:pt x="870" y="40"/>
                      </a:lnTo>
                      <a:lnTo>
                        <a:pt x="870" y="36"/>
                      </a:lnTo>
                      <a:lnTo>
                        <a:pt x="870" y="31"/>
                      </a:lnTo>
                      <a:lnTo>
                        <a:pt x="869" y="27"/>
                      </a:lnTo>
                      <a:lnTo>
                        <a:pt x="867" y="24"/>
                      </a:lnTo>
                      <a:lnTo>
                        <a:pt x="866" y="21"/>
                      </a:lnTo>
                      <a:lnTo>
                        <a:pt x="864" y="17"/>
                      </a:lnTo>
                      <a:lnTo>
                        <a:pt x="862" y="15"/>
                      </a:lnTo>
                      <a:lnTo>
                        <a:pt x="859" y="12"/>
                      </a:lnTo>
                      <a:lnTo>
                        <a:pt x="857" y="9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6" y="3"/>
                      </a:lnTo>
                      <a:lnTo>
                        <a:pt x="843" y="1"/>
                      </a:lnTo>
                      <a:lnTo>
                        <a:pt x="839" y="1"/>
                      </a:lnTo>
                      <a:lnTo>
                        <a:pt x="835" y="0"/>
                      </a:lnTo>
                      <a:lnTo>
                        <a:pt x="8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46153" name="Rectangle 97"/>
            <p:cNvSpPr>
              <a:spLocks noChangeArrowheads="1"/>
            </p:cNvSpPr>
            <p:nvPr/>
          </p:nvSpPr>
          <p:spPr bwMode="auto">
            <a:xfrm>
              <a:off x="2574" y="3010"/>
              <a:ext cx="153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陸上颱風警報解除</a:t>
              </a:r>
            </a:p>
          </p:txBody>
        </p:sp>
      </p:grpSp>
      <p:grpSp>
        <p:nvGrpSpPr>
          <p:cNvPr id="46118" name="Group 98"/>
          <p:cNvGrpSpPr>
            <a:grpSpLocks/>
          </p:cNvGrpSpPr>
          <p:nvPr/>
        </p:nvGrpSpPr>
        <p:grpSpPr bwMode="auto">
          <a:xfrm>
            <a:off x="2457450" y="5753096"/>
            <a:ext cx="2235200" cy="660400"/>
            <a:chOff x="2566" y="3760"/>
            <a:chExt cx="1552" cy="416"/>
          </a:xfrm>
        </p:grpSpPr>
        <p:grpSp>
          <p:nvGrpSpPr>
            <p:cNvPr id="46146" name="Group 99"/>
            <p:cNvGrpSpPr>
              <a:grpSpLocks/>
            </p:cNvGrpSpPr>
            <p:nvPr/>
          </p:nvGrpSpPr>
          <p:grpSpPr bwMode="auto">
            <a:xfrm>
              <a:off x="2566" y="3760"/>
              <a:ext cx="1552" cy="416"/>
              <a:chOff x="1760" y="801"/>
              <a:chExt cx="1552" cy="416"/>
            </a:xfrm>
          </p:grpSpPr>
          <p:sp>
            <p:nvSpPr>
              <p:cNvPr id="46148" name="Freeform 100"/>
              <p:cNvSpPr>
                <a:spLocks/>
              </p:cNvSpPr>
              <p:nvPr/>
            </p:nvSpPr>
            <p:spPr bwMode="auto">
              <a:xfrm>
                <a:off x="1777" y="815"/>
                <a:ext cx="1535" cy="402"/>
              </a:xfrm>
              <a:custGeom>
                <a:avLst/>
                <a:gdLst>
                  <a:gd name="T0" fmla="*/ 343 w 872"/>
                  <a:gd name="T1" fmla="*/ 0 h 381"/>
                  <a:gd name="T2" fmla="*/ 266 w 872"/>
                  <a:gd name="T3" fmla="*/ 1 h 381"/>
                  <a:gd name="T4" fmla="*/ 201 w 872"/>
                  <a:gd name="T5" fmla="*/ 4 h 381"/>
                  <a:gd name="T6" fmla="*/ 143 w 872"/>
                  <a:gd name="T7" fmla="*/ 8 h 381"/>
                  <a:gd name="T8" fmla="*/ 99 w 872"/>
                  <a:gd name="T9" fmla="*/ 17 h 381"/>
                  <a:gd name="T10" fmla="*/ 49 w 872"/>
                  <a:gd name="T11" fmla="*/ 24 h 381"/>
                  <a:gd name="T12" fmla="*/ 21 w 872"/>
                  <a:gd name="T13" fmla="*/ 34 h 381"/>
                  <a:gd name="T14" fmla="*/ 12 w 872"/>
                  <a:gd name="T15" fmla="*/ 43 h 381"/>
                  <a:gd name="T16" fmla="*/ 0 w 872"/>
                  <a:gd name="T17" fmla="*/ 424 h 381"/>
                  <a:gd name="T18" fmla="*/ 12 w 872"/>
                  <a:gd name="T19" fmla="*/ 433 h 381"/>
                  <a:gd name="T20" fmla="*/ 28 w 872"/>
                  <a:gd name="T21" fmla="*/ 444 h 381"/>
                  <a:gd name="T22" fmla="*/ 65 w 872"/>
                  <a:gd name="T23" fmla="*/ 452 h 381"/>
                  <a:gd name="T24" fmla="*/ 123 w 872"/>
                  <a:gd name="T25" fmla="*/ 458 h 381"/>
                  <a:gd name="T26" fmla="*/ 174 w 872"/>
                  <a:gd name="T27" fmla="*/ 465 h 381"/>
                  <a:gd name="T28" fmla="*/ 239 w 872"/>
                  <a:gd name="T29" fmla="*/ 468 h 381"/>
                  <a:gd name="T30" fmla="*/ 306 w 872"/>
                  <a:gd name="T31" fmla="*/ 471 h 381"/>
                  <a:gd name="T32" fmla="*/ 382 w 872"/>
                  <a:gd name="T33" fmla="*/ 472 h 381"/>
                  <a:gd name="T34" fmla="*/ 8036 w 872"/>
                  <a:gd name="T35" fmla="*/ 472 h 381"/>
                  <a:gd name="T36" fmla="*/ 8106 w 872"/>
                  <a:gd name="T37" fmla="*/ 470 h 381"/>
                  <a:gd name="T38" fmla="*/ 8171 w 872"/>
                  <a:gd name="T39" fmla="*/ 467 h 381"/>
                  <a:gd name="T40" fmla="*/ 8230 w 872"/>
                  <a:gd name="T41" fmla="*/ 463 h 381"/>
                  <a:gd name="T42" fmla="*/ 8286 w 872"/>
                  <a:gd name="T43" fmla="*/ 454 h 381"/>
                  <a:gd name="T44" fmla="*/ 8323 w 872"/>
                  <a:gd name="T45" fmla="*/ 447 h 381"/>
                  <a:gd name="T46" fmla="*/ 8351 w 872"/>
                  <a:gd name="T47" fmla="*/ 440 h 381"/>
                  <a:gd name="T48" fmla="*/ 8372 w 872"/>
                  <a:gd name="T49" fmla="*/ 428 h 381"/>
                  <a:gd name="T50" fmla="*/ 8372 w 872"/>
                  <a:gd name="T51" fmla="*/ 46 h 381"/>
                  <a:gd name="T52" fmla="*/ 8363 w 872"/>
                  <a:gd name="T53" fmla="*/ 39 h 381"/>
                  <a:gd name="T54" fmla="*/ 8346 w 872"/>
                  <a:gd name="T55" fmla="*/ 28 h 381"/>
                  <a:gd name="T56" fmla="*/ 8314 w 872"/>
                  <a:gd name="T57" fmla="*/ 21 h 381"/>
                  <a:gd name="T58" fmla="*/ 8270 w 872"/>
                  <a:gd name="T59" fmla="*/ 15 h 381"/>
                  <a:gd name="T60" fmla="*/ 8200 w 872"/>
                  <a:gd name="T61" fmla="*/ 6 h 381"/>
                  <a:gd name="T62" fmla="*/ 8143 w 872"/>
                  <a:gd name="T63" fmla="*/ 2 h 381"/>
                  <a:gd name="T64" fmla="*/ 8073 w 872"/>
                  <a:gd name="T65" fmla="*/ 0 h 381"/>
                  <a:gd name="T66" fmla="*/ 7992 w 872"/>
                  <a:gd name="T67" fmla="*/ 0 h 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2"/>
                  <a:gd name="T103" fmla="*/ 0 h 381"/>
                  <a:gd name="T104" fmla="*/ 872 w 872"/>
                  <a:gd name="T105" fmla="*/ 381 h 38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2" h="381">
                    <a:moveTo>
                      <a:pt x="40" y="0"/>
                    </a:move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0" y="38"/>
                    </a:lnTo>
                    <a:lnTo>
                      <a:pt x="0" y="342"/>
                    </a:lnTo>
                    <a:lnTo>
                      <a:pt x="1" y="346"/>
                    </a:lnTo>
                    <a:lnTo>
                      <a:pt x="1" y="350"/>
                    </a:lnTo>
                    <a:lnTo>
                      <a:pt x="2" y="354"/>
                    </a:lnTo>
                    <a:lnTo>
                      <a:pt x="3" y="358"/>
                    </a:lnTo>
                    <a:lnTo>
                      <a:pt x="5" y="361"/>
                    </a:lnTo>
                    <a:lnTo>
                      <a:pt x="7" y="365"/>
                    </a:lnTo>
                    <a:lnTo>
                      <a:pt x="10" y="367"/>
                    </a:lnTo>
                    <a:lnTo>
                      <a:pt x="13" y="370"/>
                    </a:lnTo>
                    <a:lnTo>
                      <a:pt x="15" y="373"/>
                    </a:lnTo>
                    <a:lnTo>
                      <a:pt x="18" y="375"/>
                    </a:lnTo>
                    <a:lnTo>
                      <a:pt x="21" y="377"/>
                    </a:lnTo>
                    <a:lnTo>
                      <a:pt x="25" y="378"/>
                    </a:lnTo>
                    <a:lnTo>
                      <a:pt x="28" y="379"/>
                    </a:lnTo>
                    <a:lnTo>
                      <a:pt x="32" y="380"/>
                    </a:lnTo>
                    <a:lnTo>
                      <a:pt x="36" y="381"/>
                    </a:lnTo>
                    <a:lnTo>
                      <a:pt x="40" y="381"/>
                    </a:lnTo>
                    <a:lnTo>
                      <a:pt x="832" y="381"/>
                    </a:lnTo>
                    <a:lnTo>
                      <a:pt x="837" y="381"/>
                    </a:lnTo>
                    <a:lnTo>
                      <a:pt x="841" y="380"/>
                    </a:lnTo>
                    <a:lnTo>
                      <a:pt x="844" y="379"/>
                    </a:lnTo>
                    <a:lnTo>
                      <a:pt x="848" y="378"/>
                    </a:lnTo>
                    <a:lnTo>
                      <a:pt x="851" y="377"/>
                    </a:lnTo>
                    <a:lnTo>
                      <a:pt x="854" y="375"/>
                    </a:lnTo>
                    <a:lnTo>
                      <a:pt x="857" y="373"/>
                    </a:lnTo>
                    <a:lnTo>
                      <a:pt x="861" y="370"/>
                    </a:lnTo>
                    <a:lnTo>
                      <a:pt x="863" y="367"/>
                    </a:lnTo>
                    <a:lnTo>
                      <a:pt x="866" y="365"/>
                    </a:lnTo>
                    <a:lnTo>
                      <a:pt x="867" y="361"/>
                    </a:lnTo>
                    <a:lnTo>
                      <a:pt x="869" y="358"/>
                    </a:lnTo>
                    <a:lnTo>
                      <a:pt x="870" y="354"/>
                    </a:lnTo>
                    <a:lnTo>
                      <a:pt x="871" y="350"/>
                    </a:lnTo>
                    <a:lnTo>
                      <a:pt x="872" y="346"/>
                    </a:lnTo>
                    <a:lnTo>
                      <a:pt x="872" y="342"/>
                    </a:lnTo>
                    <a:lnTo>
                      <a:pt x="872" y="38"/>
                    </a:lnTo>
                    <a:lnTo>
                      <a:pt x="872" y="35"/>
                    </a:lnTo>
                    <a:lnTo>
                      <a:pt x="871" y="31"/>
                    </a:lnTo>
                    <a:lnTo>
                      <a:pt x="870" y="27"/>
                    </a:lnTo>
                    <a:lnTo>
                      <a:pt x="869" y="24"/>
                    </a:lnTo>
                    <a:lnTo>
                      <a:pt x="867" y="20"/>
                    </a:lnTo>
                    <a:lnTo>
                      <a:pt x="866" y="17"/>
                    </a:lnTo>
                    <a:lnTo>
                      <a:pt x="863" y="13"/>
                    </a:lnTo>
                    <a:lnTo>
                      <a:pt x="861" y="11"/>
                    </a:lnTo>
                    <a:lnTo>
                      <a:pt x="857" y="8"/>
                    </a:lnTo>
                    <a:lnTo>
                      <a:pt x="854" y="6"/>
                    </a:lnTo>
                    <a:lnTo>
                      <a:pt x="851" y="4"/>
                    </a:lnTo>
                    <a:lnTo>
                      <a:pt x="848" y="2"/>
                    </a:lnTo>
                    <a:lnTo>
                      <a:pt x="844" y="1"/>
                    </a:lnTo>
                    <a:lnTo>
                      <a:pt x="841" y="0"/>
                    </a:lnTo>
                    <a:lnTo>
                      <a:pt x="837" y="0"/>
                    </a:lnTo>
                    <a:lnTo>
                      <a:pt x="832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989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46149" name="Group 101"/>
              <p:cNvGrpSpPr>
                <a:grpSpLocks/>
              </p:cNvGrpSpPr>
              <p:nvPr/>
            </p:nvGrpSpPr>
            <p:grpSpPr bwMode="auto">
              <a:xfrm>
                <a:off x="1760" y="801"/>
                <a:ext cx="1534" cy="399"/>
                <a:chOff x="1760" y="801"/>
                <a:chExt cx="1534" cy="399"/>
              </a:xfrm>
            </p:grpSpPr>
            <p:sp>
              <p:nvSpPr>
                <p:cNvPr id="46150" name="Freeform 102"/>
                <p:cNvSpPr>
                  <a:spLocks/>
                </p:cNvSpPr>
                <p:nvPr/>
              </p:nvSpPr>
              <p:spPr bwMode="auto">
                <a:xfrm>
                  <a:off x="1760" y="801"/>
                  <a:ext cx="1520" cy="351"/>
                </a:xfrm>
                <a:custGeom>
                  <a:avLst/>
                  <a:gdLst>
                    <a:gd name="T0" fmla="*/ 335 w 872"/>
                    <a:gd name="T1" fmla="*/ 0 h 381"/>
                    <a:gd name="T2" fmla="*/ 258 w 872"/>
                    <a:gd name="T3" fmla="*/ 1 h 381"/>
                    <a:gd name="T4" fmla="*/ 195 w 872"/>
                    <a:gd name="T5" fmla="*/ 4 h 381"/>
                    <a:gd name="T6" fmla="*/ 136 w 872"/>
                    <a:gd name="T7" fmla="*/ 6 h 381"/>
                    <a:gd name="T8" fmla="*/ 91 w 872"/>
                    <a:gd name="T9" fmla="*/ 9 h 381"/>
                    <a:gd name="T10" fmla="*/ 49 w 872"/>
                    <a:gd name="T11" fmla="*/ 15 h 381"/>
                    <a:gd name="T12" fmla="*/ 16 w 872"/>
                    <a:gd name="T13" fmla="*/ 19 h 381"/>
                    <a:gd name="T14" fmla="*/ 9 w 872"/>
                    <a:gd name="T15" fmla="*/ 25 h 381"/>
                    <a:gd name="T16" fmla="*/ 0 w 872"/>
                    <a:gd name="T17" fmla="*/ 246 h 381"/>
                    <a:gd name="T18" fmla="*/ 9 w 872"/>
                    <a:gd name="T19" fmla="*/ 252 h 381"/>
                    <a:gd name="T20" fmla="*/ 28 w 872"/>
                    <a:gd name="T21" fmla="*/ 258 h 381"/>
                    <a:gd name="T22" fmla="*/ 64 w 872"/>
                    <a:gd name="T23" fmla="*/ 263 h 381"/>
                    <a:gd name="T24" fmla="*/ 122 w 872"/>
                    <a:gd name="T25" fmla="*/ 266 h 381"/>
                    <a:gd name="T26" fmla="*/ 164 w 872"/>
                    <a:gd name="T27" fmla="*/ 270 h 381"/>
                    <a:gd name="T28" fmla="*/ 234 w 872"/>
                    <a:gd name="T29" fmla="*/ 273 h 381"/>
                    <a:gd name="T30" fmla="*/ 298 w 872"/>
                    <a:gd name="T31" fmla="*/ 274 h 381"/>
                    <a:gd name="T32" fmla="*/ 371 w 872"/>
                    <a:gd name="T33" fmla="*/ 275 h 381"/>
                    <a:gd name="T34" fmla="*/ 7727 w 872"/>
                    <a:gd name="T35" fmla="*/ 275 h 381"/>
                    <a:gd name="T36" fmla="*/ 7790 w 872"/>
                    <a:gd name="T37" fmla="*/ 274 h 381"/>
                    <a:gd name="T38" fmla="*/ 7854 w 872"/>
                    <a:gd name="T39" fmla="*/ 272 h 381"/>
                    <a:gd name="T40" fmla="*/ 7912 w 872"/>
                    <a:gd name="T41" fmla="*/ 269 h 381"/>
                    <a:gd name="T42" fmla="*/ 7966 w 872"/>
                    <a:gd name="T43" fmla="*/ 264 h 381"/>
                    <a:gd name="T44" fmla="*/ 8003 w 872"/>
                    <a:gd name="T45" fmla="*/ 261 h 381"/>
                    <a:gd name="T46" fmla="*/ 8034 w 872"/>
                    <a:gd name="T47" fmla="*/ 254 h 381"/>
                    <a:gd name="T48" fmla="*/ 8051 w 872"/>
                    <a:gd name="T49" fmla="*/ 250 h 381"/>
                    <a:gd name="T50" fmla="*/ 8051 w 872"/>
                    <a:gd name="T51" fmla="*/ 27 h 381"/>
                    <a:gd name="T52" fmla="*/ 8039 w 872"/>
                    <a:gd name="T53" fmla="*/ 23 h 381"/>
                    <a:gd name="T54" fmla="*/ 8025 w 872"/>
                    <a:gd name="T55" fmla="*/ 17 h 381"/>
                    <a:gd name="T56" fmla="*/ 7997 w 872"/>
                    <a:gd name="T57" fmla="*/ 13 h 381"/>
                    <a:gd name="T58" fmla="*/ 7949 w 872"/>
                    <a:gd name="T59" fmla="*/ 7 h 381"/>
                    <a:gd name="T60" fmla="*/ 7888 w 872"/>
                    <a:gd name="T61" fmla="*/ 6 h 381"/>
                    <a:gd name="T62" fmla="*/ 7827 w 872"/>
                    <a:gd name="T63" fmla="*/ 2 h 381"/>
                    <a:gd name="T64" fmla="*/ 7764 w 872"/>
                    <a:gd name="T65" fmla="*/ 0 h 381"/>
                    <a:gd name="T66" fmla="*/ 7682 w 872"/>
                    <a:gd name="T67" fmla="*/ 0 h 38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2"/>
                    <a:gd name="T103" fmla="*/ 0 h 381"/>
                    <a:gd name="T104" fmla="*/ 872 w 872"/>
                    <a:gd name="T105" fmla="*/ 381 h 38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2" h="381">
                      <a:moveTo>
                        <a:pt x="40" y="0"/>
                      </a:move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5" y="2"/>
                      </a:lnTo>
                      <a:lnTo>
                        <a:pt x="21" y="4"/>
                      </a:lnTo>
                      <a:lnTo>
                        <a:pt x="18" y="6"/>
                      </a:lnTo>
                      <a:lnTo>
                        <a:pt x="15" y="8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7" y="17"/>
                      </a:lnTo>
                      <a:lnTo>
                        <a:pt x="5" y="20"/>
                      </a:lnTo>
                      <a:lnTo>
                        <a:pt x="3" y="24"/>
                      </a:lnTo>
                      <a:lnTo>
                        <a:pt x="2" y="27"/>
                      </a:lnTo>
                      <a:lnTo>
                        <a:pt x="1" y="31"/>
                      </a:lnTo>
                      <a:lnTo>
                        <a:pt x="1" y="35"/>
                      </a:lnTo>
                      <a:lnTo>
                        <a:pt x="0" y="38"/>
                      </a:lnTo>
                      <a:lnTo>
                        <a:pt x="0" y="342"/>
                      </a:lnTo>
                      <a:lnTo>
                        <a:pt x="1" y="346"/>
                      </a:lnTo>
                      <a:lnTo>
                        <a:pt x="1" y="350"/>
                      </a:lnTo>
                      <a:lnTo>
                        <a:pt x="2" y="354"/>
                      </a:lnTo>
                      <a:lnTo>
                        <a:pt x="3" y="358"/>
                      </a:lnTo>
                      <a:lnTo>
                        <a:pt x="5" y="361"/>
                      </a:lnTo>
                      <a:lnTo>
                        <a:pt x="7" y="365"/>
                      </a:lnTo>
                      <a:lnTo>
                        <a:pt x="10" y="367"/>
                      </a:lnTo>
                      <a:lnTo>
                        <a:pt x="13" y="370"/>
                      </a:lnTo>
                      <a:lnTo>
                        <a:pt x="15" y="373"/>
                      </a:lnTo>
                      <a:lnTo>
                        <a:pt x="18" y="375"/>
                      </a:lnTo>
                      <a:lnTo>
                        <a:pt x="21" y="377"/>
                      </a:lnTo>
                      <a:lnTo>
                        <a:pt x="25" y="378"/>
                      </a:lnTo>
                      <a:lnTo>
                        <a:pt x="28" y="379"/>
                      </a:lnTo>
                      <a:lnTo>
                        <a:pt x="32" y="380"/>
                      </a:lnTo>
                      <a:lnTo>
                        <a:pt x="36" y="381"/>
                      </a:lnTo>
                      <a:lnTo>
                        <a:pt x="40" y="381"/>
                      </a:lnTo>
                      <a:lnTo>
                        <a:pt x="832" y="381"/>
                      </a:lnTo>
                      <a:lnTo>
                        <a:pt x="837" y="381"/>
                      </a:lnTo>
                      <a:lnTo>
                        <a:pt x="841" y="380"/>
                      </a:lnTo>
                      <a:lnTo>
                        <a:pt x="844" y="379"/>
                      </a:lnTo>
                      <a:lnTo>
                        <a:pt x="848" y="378"/>
                      </a:lnTo>
                      <a:lnTo>
                        <a:pt x="851" y="377"/>
                      </a:lnTo>
                      <a:lnTo>
                        <a:pt x="854" y="375"/>
                      </a:lnTo>
                      <a:lnTo>
                        <a:pt x="857" y="373"/>
                      </a:lnTo>
                      <a:lnTo>
                        <a:pt x="861" y="370"/>
                      </a:lnTo>
                      <a:lnTo>
                        <a:pt x="863" y="367"/>
                      </a:lnTo>
                      <a:lnTo>
                        <a:pt x="866" y="365"/>
                      </a:lnTo>
                      <a:lnTo>
                        <a:pt x="867" y="361"/>
                      </a:lnTo>
                      <a:lnTo>
                        <a:pt x="869" y="358"/>
                      </a:lnTo>
                      <a:lnTo>
                        <a:pt x="870" y="354"/>
                      </a:lnTo>
                      <a:lnTo>
                        <a:pt x="871" y="350"/>
                      </a:lnTo>
                      <a:lnTo>
                        <a:pt x="872" y="346"/>
                      </a:lnTo>
                      <a:lnTo>
                        <a:pt x="872" y="342"/>
                      </a:lnTo>
                      <a:lnTo>
                        <a:pt x="872" y="38"/>
                      </a:lnTo>
                      <a:lnTo>
                        <a:pt x="872" y="35"/>
                      </a:lnTo>
                      <a:lnTo>
                        <a:pt x="871" y="31"/>
                      </a:lnTo>
                      <a:lnTo>
                        <a:pt x="870" y="27"/>
                      </a:lnTo>
                      <a:lnTo>
                        <a:pt x="869" y="24"/>
                      </a:lnTo>
                      <a:lnTo>
                        <a:pt x="867" y="20"/>
                      </a:lnTo>
                      <a:lnTo>
                        <a:pt x="866" y="17"/>
                      </a:lnTo>
                      <a:lnTo>
                        <a:pt x="863" y="13"/>
                      </a:lnTo>
                      <a:lnTo>
                        <a:pt x="861" y="11"/>
                      </a:lnTo>
                      <a:lnTo>
                        <a:pt x="857" y="8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8" y="2"/>
                      </a:lnTo>
                      <a:lnTo>
                        <a:pt x="844" y="1"/>
                      </a:lnTo>
                      <a:lnTo>
                        <a:pt x="841" y="0"/>
                      </a:lnTo>
                      <a:lnTo>
                        <a:pt x="837" y="0"/>
                      </a:lnTo>
                      <a:lnTo>
                        <a:pt x="832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151" name="Freeform 103"/>
                <p:cNvSpPr>
                  <a:spLocks/>
                </p:cNvSpPr>
                <p:nvPr/>
              </p:nvSpPr>
              <p:spPr bwMode="auto">
                <a:xfrm>
                  <a:off x="1769" y="808"/>
                  <a:ext cx="1525" cy="392"/>
                </a:xfrm>
                <a:custGeom>
                  <a:avLst/>
                  <a:gdLst>
                    <a:gd name="T0" fmla="*/ 330 w 870"/>
                    <a:gd name="T1" fmla="*/ 0 h 383"/>
                    <a:gd name="T2" fmla="*/ 252 w 870"/>
                    <a:gd name="T3" fmla="*/ 1 h 383"/>
                    <a:gd name="T4" fmla="*/ 188 w 870"/>
                    <a:gd name="T5" fmla="*/ 4 h 383"/>
                    <a:gd name="T6" fmla="*/ 135 w 870"/>
                    <a:gd name="T7" fmla="*/ 9 h 383"/>
                    <a:gd name="T8" fmla="*/ 77 w 870"/>
                    <a:gd name="T9" fmla="*/ 15 h 383"/>
                    <a:gd name="T10" fmla="*/ 37 w 870"/>
                    <a:gd name="T11" fmla="*/ 21 h 383"/>
                    <a:gd name="T12" fmla="*/ 12 w 870"/>
                    <a:gd name="T13" fmla="*/ 31 h 383"/>
                    <a:gd name="T14" fmla="*/ 0 w 870"/>
                    <a:gd name="T15" fmla="*/ 40 h 383"/>
                    <a:gd name="T16" fmla="*/ 0 w 870"/>
                    <a:gd name="T17" fmla="*/ 376 h 383"/>
                    <a:gd name="T18" fmla="*/ 12 w 870"/>
                    <a:gd name="T19" fmla="*/ 385 h 383"/>
                    <a:gd name="T20" fmla="*/ 28 w 870"/>
                    <a:gd name="T21" fmla="*/ 393 h 383"/>
                    <a:gd name="T22" fmla="*/ 58 w 870"/>
                    <a:gd name="T23" fmla="*/ 401 h 383"/>
                    <a:gd name="T24" fmla="*/ 102 w 870"/>
                    <a:gd name="T25" fmla="*/ 406 h 383"/>
                    <a:gd name="T26" fmla="*/ 151 w 870"/>
                    <a:gd name="T27" fmla="*/ 412 h 383"/>
                    <a:gd name="T28" fmla="*/ 216 w 870"/>
                    <a:gd name="T29" fmla="*/ 417 h 383"/>
                    <a:gd name="T30" fmla="*/ 293 w 870"/>
                    <a:gd name="T31" fmla="*/ 419 h 383"/>
                    <a:gd name="T32" fmla="*/ 366 w 870"/>
                    <a:gd name="T33" fmla="*/ 420 h 383"/>
                    <a:gd name="T34" fmla="*/ 7884 w 870"/>
                    <a:gd name="T35" fmla="*/ 419 h 383"/>
                    <a:gd name="T36" fmla="*/ 7962 w 870"/>
                    <a:gd name="T37" fmla="*/ 418 h 383"/>
                    <a:gd name="T38" fmla="*/ 8035 w 870"/>
                    <a:gd name="T39" fmla="*/ 415 h 383"/>
                    <a:gd name="T40" fmla="*/ 8090 w 870"/>
                    <a:gd name="T41" fmla="*/ 409 h 383"/>
                    <a:gd name="T42" fmla="*/ 8139 w 870"/>
                    <a:gd name="T43" fmla="*/ 404 h 383"/>
                    <a:gd name="T44" fmla="*/ 8175 w 870"/>
                    <a:gd name="T45" fmla="*/ 398 h 383"/>
                    <a:gd name="T46" fmla="*/ 8203 w 870"/>
                    <a:gd name="T47" fmla="*/ 390 h 383"/>
                    <a:gd name="T48" fmla="*/ 8212 w 870"/>
                    <a:gd name="T49" fmla="*/ 381 h 383"/>
                    <a:gd name="T50" fmla="*/ 8212 w 870"/>
                    <a:gd name="T51" fmla="*/ 44 h 383"/>
                    <a:gd name="T52" fmla="*/ 8212 w 870"/>
                    <a:gd name="T53" fmla="*/ 35 h 383"/>
                    <a:gd name="T54" fmla="*/ 8186 w 870"/>
                    <a:gd name="T55" fmla="*/ 28 h 383"/>
                    <a:gd name="T56" fmla="*/ 8154 w 870"/>
                    <a:gd name="T57" fmla="*/ 17 h 383"/>
                    <a:gd name="T58" fmla="*/ 8112 w 870"/>
                    <a:gd name="T59" fmla="*/ 12 h 383"/>
                    <a:gd name="T60" fmla="*/ 8063 w 870"/>
                    <a:gd name="T61" fmla="*/ 6 h 383"/>
                    <a:gd name="T62" fmla="*/ 7988 w 870"/>
                    <a:gd name="T63" fmla="*/ 3 h 383"/>
                    <a:gd name="T64" fmla="*/ 7921 w 870"/>
                    <a:gd name="T65" fmla="*/ 1 h 383"/>
                    <a:gd name="T66" fmla="*/ 7853 w 870"/>
                    <a:gd name="T67" fmla="*/ 0 h 38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0"/>
                    <a:gd name="T103" fmla="*/ 0 h 383"/>
                    <a:gd name="T104" fmla="*/ 870 w 870"/>
                    <a:gd name="T105" fmla="*/ 383 h 38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0" h="383">
                      <a:moveTo>
                        <a:pt x="39" y="0"/>
                      </a:moveTo>
                      <a:lnTo>
                        <a:pt x="35" y="0"/>
                      </a:lnTo>
                      <a:lnTo>
                        <a:pt x="31" y="1"/>
                      </a:lnTo>
                      <a:lnTo>
                        <a:pt x="27" y="1"/>
                      </a:lnTo>
                      <a:lnTo>
                        <a:pt x="23" y="3"/>
                      </a:lnTo>
                      <a:lnTo>
                        <a:pt x="20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4" y="21"/>
                      </a:lnTo>
                      <a:lnTo>
                        <a:pt x="3" y="24"/>
                      </a:lnTo>
                      <a:lnTo>
                        <a:pt x="1" y="27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343"/>
                      </a:lnTo>
                      <a:lnTo>
                        <a:pt x="0" y="347"/>
                      </a:lnTo>
                      <a:lnTo>
                        <a:pt x="1" y="351"/>
                      </a:lnTo>
                      <a:lnTo>
                        <a:pt x="1" y="355"/>
                      </a:lnTo>
                      <a:lnTo>
                        <a:pt x="3" y="358"/>
                      </a:lnTo>
                      <a:lnTo>
                        <a:pt x="4" y="362"/>
                      </a:lnTo>
                      <a:lnTo>
                        <a:pt x="6" y="365"/>
                      </a:lnTo>
                      <a:lnTo>
                        <a:pt x="8" y="368"/>
                      </a:lnTo>
                      <a:lnTo>
                        <a:pt x="11" y="370"/>
                      </a:lnTo>
                      <a:lnTo>
                        <a:pt x="14" y="373"/>
                      </a:lnTo>
                      <a:lnTo>
                        <a:pt x="16" y="376"/>
                      </a:lnTo>
                      <a:lnTo>
                        <a:pt x="20" y="378"/>
                      </a:lnTo>
                      <a:lnTo>
                        <a:pt x="23" y="380"/>
                      </a:lnTo>
                      <a:lnTo>
                        <a:pt x="27" y="381"/>
                      </a:lnTo>
                      <a:lnTo>
                        <a:pt x="31" y="382"/>
                      </a:lnTo>
                      <a:lnTo>
                        <a:pt x="35" y="382"/>
                      </a:lnTo>
                      <a:lnTo>
                        <a:pt x="39" y="383"/>
                      </a:lnTo>
                      <a:lnTo>
                        <a:pt x="832" y="383"/>
                      </a:lnTo>
                      <a:lnTo>
                        <a:pt x="835" y="382"/>
                      </a:lnTo>
                      <a:lnTo>
                        <a:pt x="839" y="382"/>
                      </a:lnTo>
                      <a:lnTo>
                        <a:pt x="843" y="381"/>
                      </a:lnTo>
                      <a:lnTo>
                        <a:pt x="846" y="380"/>
                      </a:lnTo>
                      <a:lnTo>
                        <a:pt x="851" y="378"/>
                      </a:lnTo>
                      <a:lnTo>
                        <a:pt x="854" y="376"/>
                      </a:lnTo>
                      <a:lnTo>
                        <a:pt x="857" y="373"/>
                      </a:lnTo>
                      <a:lnTo>
                        <a:pt x="859" y="370"/>
                      </a:lnTo>
                      <a:lnTo>
                        <a:pt x="862" y="368"/>
                      </a:lnTo>
                      <a:lnTo>
                        <a:pt x="864" y="365"/>
                      </a:lnTo>
                      <a:lnTo>
                        <a:pt x="866" y="362"/>
                      </a:lnTo>
                      <a:lnTo>
                        <a:pt x="867" y="358"/>
                      </a:lnTo>
                      <a:lnTo>
                        <a:pt x="869" y="355"/>
                      </a:lnTo>
                      <a:lnTo>
                        <a:pt x="870" y="351"/>
                      </a:lnTo>
                      <a:lnTo>
                        <a:pt x="870" y="347"/>
                      </a:lnTo>
                      <a:lnTo>
                        <a:pt x="870" y="343"/>
                      </a:lnTo>
                      <a:lnTo>
                        <a:pt x="870" y="40"/>
                      </a:lnTo>
                      <a:lnTo>
                        <a:pt x="870" y="36"/>
                      </a:lnTo>
                      <a:lnTo>
                        <a:pt x="870" y="31"/>
                      </a:lnTo>
                      <a:lnTo>
                        <a:pt x="869" y="27"/>
                      </a:lnTo>
                      <a:lnTo>
                        <a:pt x="867" y="24"/>
                      </a:lnTo>
                      <a:lnTo>
                        <a:pt x="866" y="21"/>
                      </a:lnTo>
                      <a:lnTo>
                        <a:pt x="864" y="17"/>
                      </a:lnTo>
                      <a:lnTo>
                        <a:pt x="862" y="15"/>
                      </a:lnTo>
                      <a:lnTo>
                        <a:pt x="859" y="12"/>
                      </a:lnTo>
                      <a:lnTo>
                        <a:pt x="857" y="9"/>
                      </a:lnTo>
                      <a:lnTo>
                        <a:pt x="854" y="6"/>
                      </a:lnTo>
                      <a:lnTo>
                        <a:pt x="851" y="4"/>
                      </a:lnTo>
                      <a:lnTo>
                        <a:pt x="846" y="3"/>
                      </a:lnTo>
                      <a:lnTo>
                        <a:pt x="843" y="1"/>
                      </a:lnTo>
                      <a:lnTo>
                        <a:pt x="839" y="1"/>
                      </a:lnTo>
                      <a:lnTo>
                        <a:pt x="835" y="0"/>
                      </a:lnTo>
                      <a:lnTo>
                        <a:pt x="8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46147" name="Rectangle 104"/>
            <p:cNvSpPr>
              <a:spLocks noChangeArrowheads="1"/>
            </p:cNvSpPr>
            <p:nvPr/>
          </p:nvSpPr>
          <p:spPr bwMode="auto">
            <a:xfrm>
              <a:off x="2574" y="3888"/>
              <a:ext cx="15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海上颱風警報解除</a:t>
              </a:r>
            </a:p>
          </p:txBody>
        </p:sp>
      </p:grpSp>
      <p:sp>
        <p:nvSpPr>
          <p:cNvPr id="46119" name="AutoShape 105"/>
          <p:cNvSpPr>
            <a:spLocks noChangeArrowheads="1"/>
          </p:cNvSpPr>
          <p:nvPr/>
        </p:nvSpPr>
        <p:spPr bwMode="auto">
          <a:xfrm rot="5400000">
            <a:off x="3251200" y="882650"/>
            <a:ext cx="546100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20" name="AutoShape 106"/>
          <p:cNvSpPr>
            <a:spLocks noChangeArrowheads="1"/>
          </p:cNvSpPr>
          <p:nvPr/>
        </p:nvSpPr>
        <p:spPr bwMode="auto">
          <a:xfrm rot="5400000">
            <a:off x="3181350" y="1879600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21" name="AutoShape 107"/>
          <p:cNvSpPr>
            <a:spLocks noChangeArrowheads="1"/>
          </p:cNvSpPr>
          <p:nvPr/>
        </p:nvSpPr>
        <p:spPr bwMode="auto">
          <a:xfrm rot="5400000">
            <a:off x="3181350" y="4038972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22" name="AutoShape 108"/>
          <p:cNvSpPr>
            <a:spLocks noChangeArrowheads="1"/>
          </p:cNvSpPr>
          <p:nvPr/>
        </p:nvSpPr>
        <p:spPr bwMode="auto">
          <a:xfrm rot="5400000">
            <a:off x="3327400" y="5302250"/>
            <a:ext cx="393700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23" name="AutoShape 109"/>
          <p:cNvSpPr>
            <a:spLocks noChangeArrowheads="1"/>
          </p:cNvSpPr>
          <p:nvPr/>
        </p:nvSpPr>
        <p:spPr bwMode="auto">
          <a:xfrm flipH="1">
            <a:off x="7240341" y="1765769"/>
            <a:ext cx="1824038" cy="1092201"/>
          </a:xfrm>
          <a:prstGeom prst="homePlate">
            <a:avLst>
              <a:gd name="adj" fmla="val 23833"/>
            </a:avLst>
          </a:prstGeom>
          <a:solidFill>
            <a:srgbClr val="FEF1B8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24" name="Text Box 110"/>
          <p:cNvSpPr txBox="1">
            <a:spLocks noChangeArrowheads="1"/>
          </p:cNvSpPr>
          <p:nvPr/>
        </p:nvSpPr>
        <p:spPr bwMode="auto">
          <a:xfrm>
            <a:off x="7420943" y="1780752"/>
            <a:ext cx="1629470" cy="10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zh-TW" altLang="en-US" sz="16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氣象局發布海上陸上颱風警報後，經內政部研判有開設必要者</a:t>
            </a:r>
          </a:p>
        </p:txBody>
      </p:sp>
      <p:sp>
        <p:nvSpPr>
          <p:cNvPr id="46125" name="AutoShape 111"/>
          <p:cNvSpPr>
            <a:spLocks noChangeArrowheads="1"/>
          </p:cNvSpPr>
          <p:nvPr/>
        </p:nvSpPr>
        <p:spPr bwMode="auto">
          <a:xfrm flipH="1">
            <a:off x="7236296" y="3212977"/>
            <a:ext cx="1825625" cy="894829"/>
          </a:xfrm>
          <a:prstGeom prst="homePlate">
            <a:avLst>
              <a:gd name="adj" fmla="val 34186"/>
            </a:avLst>
          </a:prstGeom>
          <a:solidFill>
            <a:srgbClr val="FEF1B8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26" name="Text Box 112"/>
          <p:cNvSpPr txBox="1">
            <a:spLocks noChangeArrowheads="1"/>
          </p:cNvSpPr>
          <p:nvPr/>
        </p:nvSpPr>
        <p:spPr bwMode="auto">
          <a:xfrm>
            <a:off x="7423050" y="3246076"/>
            <a:ext cx="1685455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zh-TW" altLang="en-US" sz="16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預測颱風暴風圈</a:t>
            </a:r>
            <a:r>
              <a:rPr lang="en-US" alt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小時後或即將接觸陸地者</a:t>
            </a:r>
          </a:p>
        </p:txBody>
      </p:sp>
      <p:sp>
        <p:nvSpPr>
          <p:cNvPr id="46127" name="AutoShape 113"/>
          <p:cNvSpPr>
            <a:spLocks noChangeArrowheads="1"/>
          </p:cNvSpPr>
          <p:nvPr/>
        </p:nvSpPr>
        <p:spPr bwMode="auto">
          <a:xfrm>
            <a:off x="107504" y="593392"/>
            <a:ext cx="2133600" cy="1323440"/>
          </a:xfrm>
          <a:prstGeom prst="homePlate">
            <a:avLst>
              <a:gd name="adj" fmla="val 20222"/>
            </a:avLst>
          </a:prstGeom>
          <a:solidFill>
            <a:srgbClr val="FEF1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28" name="Text Box 114"/>
          <p:cNvSpPr txBox="1">
            <a:spLocks noChangeArrowheads="1"/>
          </p:cNvSpPr>
          <p:nvPr/>
        </p:nvSpPr>
        <p:spPr bwMode="auto">
          <a:xfrm flipH="1">
            <a:off x="107504" y="593394"/>
            <a:ext cx="1972816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zh-TW" altLang="en-US" sz="16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預測颱風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七級風暴風圈</a:t>
            </a:r>
            <a:r>
              <a:rPr lang="en-US" alt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24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小時後可能侵襲</a:t>
            </a:r>
            <a:r>
              <a:rPr lang="zh-TW" altLang="en-US" sz="16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臺灣、澎湖、金門、馬祖</a:t>
            </a:r>
            <a:r>
              <a:rPr lang="en-US" alt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公里以內海域</a:t>
            </a:r>
          </a:p>
        </p:txBody>
      </p:sp>
      <p:sp>
        <p:nvSpPr>
          <p:cNvPr id="46129" name="AutoShape 115"/>
          <p:cNvSpPr>
            <a:spLocks noChangeArrowheads="1"/>
          </p:cNvSpPr>
          <p:nvPr/>
        </p:nvSpPr>
        <p:spPr bwMode="auto">
          <a:xfrm>
            <a:off x="116682" y="2712009"/>
            <a:ext cx="2151062" cy="1056840"/>
          </a:xfrm>
          <a:prstGeom prst="homePlate">
            <a:avLst>
              <a:gd name="adj" fmla="val 19092"/>
            </a:avLst>
          </a:prstGeom>
          <a:solidFill>
            <a:srgbClr val="FEF1B8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30" name="Text Box 116"/>
          <p:cNvSpPr txBox="1">
            <a:spLocks noChangeArrowheads="1"/>
          </p:cNvSpPr>
          <p:nvPr/>
        </p:nvSpPr>
        <p:spPr bwMode="auto">
          <a:xfrm flipH="1">
            <a:off x="116682" y="2711823"/>
            <a:ext cx="1905000" cy="10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zh-TW" altLang="en-US" sz="16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預測颱風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七級風暴風圈</a:t>
            </a:r>
            <a:r>
              <a:rPr lang="en-US" alt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18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小時後可能接觸</a:t>
            </a:r>
            <a:r>
              <a:rPr lang="zh-TW" altLang="en-US" sz="16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臺灣、澎湖、金門、馬祖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陸地</a:t>
            </a:r>
          </a:p>
        </p:txBody>
      </p:sp>
      <p:sp>
        <p:nvSpPr>
          <p:cNvPr id="46131" name="AutoShape 117"/>
          <p:cNvSpPr>
            <a:spLocks noChangeArrowheads="1"/>
          </p:cNvSpPr>
          <p:nvPr/>
        </p:nvSpPr>
        <p:spPr bwMode="auto">
          <a:xfrm>
            <a:off x="107505" y="4157818"/>
            <a:ext cx="2160240" cy="908574"/>
          </a:xfrm>
          <a:prstGeom prst="homePlate">
            <a:avLst>
              <a:gd name="adj" fmla="val 33474"/>
            </a:avLst>
          </a:prstGeom>
          <a:solidFill>
            <a:srgbClr val="FEF1B8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32" name="Text Box 118"/>
          <p:cNvSpPr txBox="1">
            <a:spLocks noChangeArrowheads="1"/>
          </p:cNvSpPr>
          <p:nvPr/>
        </p:nvSpPr>
        <p:spPr bwMode="auto">
          <a:xfrm flipH="1">
            <a:off x="107505" y="4190917"/>
            <a:ext cx="1933575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zh-TW" altLang="en-US" sz="16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颱風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七級風暴風圈離開</a:t>
            </a:r>
            <a:r>
              <a:rPr lang="zh-TW" altLang="en-US" sz="16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臺灣、澎湖、金門、馬祖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陸地</a:t>
            </a:r>
          </a:p>
        </p:txBody>
      </p:sp>
      <p:sp>
        <p:nvSpPr>
          <p:cNvPr id="46133" name="AutoShape 119"/>
          <p:cNvSpPr>
            <a:spLocks noChangeArrowheads="1"/>
          </p:cNvSpPr>
          <p:nvPr/>
        </p:nvSpPr>
        <p:spPr bwMode="auto">
          <a:xfrm>
            <a:off x="107504" y="5356646"/>
            <a:ext cx="2133600" cy="1096690"/>
          </a:xfrm>
          <a:prstGeom prst="homePlate">
            <a:avLst>
              <a:gd name="adj" fmla="val 25253"/>
            </a:avLst>
          </a:prstGeom>
          <a:solidFill>
            <a:srgbClr val="FEF1B8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34" name="Text Box 120"/>
          <p:cNvSpPr txBox="1">
            <a:spLocks noChangeArrowheads="1"/>
          </p:cNvSpPr>
          <p:nvPr/>
        </p:nvSpPr>
        <p:spPr bwMode="auto">
          <a:xfrm flipH="1">
            <a:off x="109093" y="5376118"/>
            <a:ext cx="1947862" cy="10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zh-TW" altLang="en-US" sz="16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颱風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七級風暴風圈離開</a:t>
            </a:r>
            <a:r>
              <a:rPr lang="zh-TW" altLang="en-US" sz="16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臺灣、澎湖、金門、馬祖</a:t>
            </a:r>
            <a:r>
              <a:rPr lang="en-US" alt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公里以內海域</a:t>
            </a:r>
          </a:p>
        </p:txBody>
      </p:sp>
      <p:sp>
        <p:nvSpPr>
          <p:cNvPr id="46136" name="AutoShape 124"/>
          <p:cNvSpPr>
            <a:spLocks noChangeArrowheads="1"/>
          </p:cNvSpPr>
          <p:nvPr/>
        </p:nvSpPr>
        <p:spPr bwMode="auto">
          <a:xfrm flipH="1">
            <a:off x="7308304" y="5047804"/>
            <a:ext cx="1752600" cy="1333525"/>
          </a:xfrm>
          <a:prstGeom prst="homePlate">
            <a:avLst>
              <a:gd name="adj" fmla="val 21478"/>
            </a:avLst>
          </a:prstGeom>
          <a:solidFill>
            <a:srgbClr val="FEF1B8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37" name="Text Box 125"/>
          <p:cNvSpPr txBox="1">
            <a:spLocks noChangeArrowheads="1"/>
          </p:cNvSpPr>
          <p:nvPr/>
        </p:nvSpPr>
        <p:spPr bwMode="auto">
          <a:xfrm>
            <a:off x="7510809" y="5057890"/>
            <a:ext cx="160655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zh-TW" altLang="en-US" sz="16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經中央災害防救業務主管機關提報，指揮官得以口頭或書面報告會報召集人撤除</a:t>
            </a:r>
          </a:p>
        </p:txBody>
      </p:sp>
      <p:sp>
        <p:nvSpPr>
          <p:cNvPr id="46138" name="Line 126"/>
          <p:cNvSpPr>
            <a:spLocks noChangeShapeType="1"/>
          </p:cNvSpPr>
          <p:nvPr/>
        </p:nvSpPr>
        <p:spPr bwMode="auto">
          <a:xfrm>
            <a:off x="228600" y="0"/>
            <a:ext cx="0" cy="6858000"/>
          </a:xfrm>
          <a:prstGeom prst="line">
            <a:avLst/>
          </a:prstGeom>
          <a:noFill/>
          <a:ln w="1270" cap="rnd">
            <a:solidFill>
              <a:srgbClr val="A0A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139" name="Text Box 127"/>
          <p:cNvSpPr txBox="1">
            <a:spLocks noChangeArrowheads="1"/>
          </p:cNvSpPr>
          <p:nvPr/>
        </p:nvSpPr>
        <p:spPr bwMode="auto">
          <a:xfrm>
            <a:off x="2438400" y="0"/>
            <a:ext cx="2286000" cy="369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交通部中央氣象局</a:t>
            </a:r>
          </a:p>
        </p:txBody>
      </p:sp>
      <p:sp>
        <p:nvSpPr>
          <p:cNvPr id="562304" name="Text Box 128"/>
          <p:cNvSpPr txBox="1">
            <a:spLocks noChangeArrowheads="1"/>
          </p:cNvSpPr>
          <p:nvPr/>
        </p:nvSpPr>
        <p:spPr bwMode="auto">
          <a:xfrm>
            <a:off x="4800600" y="0"/>
            <a:ext cx="22098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中央災害應變中心</a:t>
            </a:r>
          </a:p>
        </p:txBody>
      </p:sp>
      <p:cxnSp>
        <p:nvCxnSpPr>
          <p:cNvPr id="46141" name="AutoShape 129"/>
          <p:cNvCxnSpPr>
            <a:cxnSpLocks noChangeShapeType="1"/>
            <a:stCxn id="46127" idx="3"/>
            <a:endCxn id="46165" idx="1"/>
          </p:cNvCxnSpPr>
          <p:nvPr/>
        </p:nvCxnSpPr>
        <p:spPr bwMode="auto">
          <a:xfrm>
            <a:off x="2241104" y="1255112"/>
            <a:ext cx="227860" cy="451451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66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43" name="AutoShape 131"/>
          <p:cNvCxnSpPr>
            <a:cxnSpLocks noChangeShapeType="1"/>
            <a:stCxn id="46136" idx="3"/>
            <a:endCxn id="46177" idx="3"/>
          </p:cNvCxnSpPr>
          <p:nvPr/>
        </p:nvCxnSpPr>
        <p:spPr bwMode="auto">
          <a:xfrm rot="10800000" flipV="1">
            <a:off x="7019518" y="5714567"/>
            <a:ext cx="288787" cy="386196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66CC"/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肘形接點 4"/>
          <p:cNvCxnSpPr>
            <a:stCxn id="46195" idx="3"/>
            <a:endCxn id="46123" idx="3"/>
          </p:cNvCxnSpPr>
          <p:nvPr/>
        </p:nvCxnSpPr>
        <p:spPr bwMode="auto">
          <a:xfrm flipV="1">
            <a:off x="7019377" y="2311870"/>
            <a:ext cx="220964" cy="466256"/>
          </a:xfrm>
          <a:prstGeom prst="bentConnector3">
            <a:avLst/>
          </a:prstGeom>
          <a:noFill/>
          <a:ln w="28575">
            <a:solidFill>
              <a:srgbClr val="FF66CC"/>
            </a:solidFill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" name="肘形接點 135"/>
          <p:cNvCxnSpPr>
            <a:stCxn id="46189" idx="3"/>
            <a:endCxn id="46125" idx="3"/>
          </p:cNvCxnSpPr>
          <p:nvPr/>
        </p:nvCxnSpPr>
        <p:spPr bwMode="auto">
          <a:xfrm flipV="1">
            <a:off x="7019517" y="3660392"/>
            <a:ext cx="216779" cy="200409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66CC"/>
            </a:solidFill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肘形接點 20"/>
          <p:cNvCxnSpPr>
            <a:stCxn id="46131" idx="3"/>
            <a:endCxn id="46153" idx="1"/>
          </p:cNvCxnSpPr>
          <p:nvPr/>
        </p:nvCxnSpPr>
        <p:spPr bwMode="auto">
          <a:xfrm>
            <a:off x="2267745" y="4612105"/>
            <a:ext cx="227152" cy="46434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66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" name="肘形接點 152"/>
          <p:cNvCxnSpPr>
            <a:stCxn id="46133" idx="3"/>
          </p:cNvCxnSpPr>
          <p:nvPr/>
        </p:nvCxnSpPr>
        <p:spPr bwMode="auto">
          <a:xfrm>
            <a:off x="2241105" y="5904992"/>
            <a:ext cx="266313" cy="203709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66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肘形接點 24"/>
          <p:cNvCxnSpPr>
            <a:stCxn id="46129" idx="3"/>
          </p:cNvCxnSpPr>
          <p:nvPr/>
        </p:nvCxnSpPr>
        <p:spPr bwMode="auto">
          <a:xfrm>
            <a:off x="2267745" y="3240429"/>
            <a:ext cx="239673" cy="215558"/>
          </a:xfrm>
          <a:prstGeom prst="bentConnector3">
            <a:avLst>
              <a:gd name="adj1" fmla="val 42802"/>
            </a:avLst>
          </a:prstGeom>
          <a:noFill/>
          <a:ln w="28575">
            <a:solidFill>
              <a:srgbClr val="FF66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1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529521"/>
            <a:ext cx="2339080" cy="523210"/>
          </a:xfr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kern="1200" dirty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區域聯防機制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196753"/>
            <a:ext cx="8704262" cy="5157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449209" lvl="1" indent="-449209">
              <a:buFont typeface="Wingdings" pitchFamily="2" charset="2"/>
              <a:buChar char="u"/>
            </a:pPr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災害防救法第</a:t>
            </a:r>
            <a:r>
              <a:rPr lang="en-US" altLang="zh-TW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22</a:t>
            </a:r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條第</a:t>
            </a:r>
            <a:r>
              <a:rPr lang="en-US" altLang="zh-TW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8</a:t>
            </a:r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款</a:t>
            </a:r>
          </a:p>
          <a:p>
            <a:pPr marL="804766" lvl="2" indent="-263493"/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直轄市、縣</a:t>
            </a:r>
            <a:r>
              <a:rPr lang="en-US" altLang="zh-TW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市</a:t>
            </a:r>
            <a:r>
              <a:rPr lang="en-US" altLang="zh-TW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)</a:t>
            </a:r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政府，就各轄災害特性並考量路程與時效等時空限制因素，</a:t>
            </a:r>
            <a:r>
              <a:rPr lang="zh-TW" altLang="en-US" b="1" dirty="0" smtClean="0">
                <a:solidFill>
                  <a:srgbClr val="660066"/>
                </a:solidFill>
                <a:latin typeface="Arial" pitchFamily="34" charset="0"/>
                <a:ea typeface="標楷體" pitchFamily="65" charset="-120"/>
              </a:rPr>
              <a:t>協同行政區域相鄰近縣市政府簽訂相互支援協定書</a:t>
            </a:r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。</a:t>
            </a:r>
          </a:p>
          <a:p>
            <a:pPr marL="449209" lvl="1" indent="-449209">
              <a:buFont typeface="Wingdings" pitchFamily="2" charset="2"/>
              <a:buChar char="u"/>
            </a:pPr>
            <a:r>
              <a:rPr lang="zh-TW" altLang="en-US" b="1" dirty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直轄市縣</a:t>
            </a:r>
            <a:r>
              <a:rPr lang="en-US" altLang="zh-TW" b="1" dirty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市</a:t>
            </a:r>
            <a:r>
              <a:rPr lang="en-US" altLang="zh-TW" b="1" dirty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)</a:t>
            </a:r>
            <a:r>
              <a:rPr lang="zh-TW" altLang="en-US" b="1" dirty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政府災害防救相互支援協定作業</a:t>
            </a:r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規定</a:t>
            </a:r>
            <a:endParaRPr lang="en-US" altLang="zh-TW" b="1" dirty="0" smtClean="0">
              <a:solidFill>
                <a:srgbClr val="333333"/>
              </a:solidFill>
              <a:latin typeface="Arial" pitchFamily="34" charset="0"/>
              <a:ea typeface="標楷體" pitchFamily="65" charset="-120"/>
            </a:endParaRPr>
          </a:p>
          <a:p>
            <a:pPr marL="804766" lvl="2" indent="-263493"/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有</a:t>
            </a:r>
            <a:r>
              <a:rPr lang="zh-TW" altLang="en-US" b="1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區域</a:t>
            </a:r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lang="zh-TW" altLang="en-US" b="1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跨區</a:t>
            </a:r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及</a:t>
            </a:r>
            <a:r>
              <a:rPr lang="zh-TW" altLang="en-US" b="1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結盟</a:t>
            </a:r>
            <a:r>
              <a:rPr lang="zh-TW" altLang="en-US" b="1" dirty="0" smtClean="0">
                <a:solidFill>
                  <a:srgbClr val="333333"/>
                </a:solidFill>
                <a:latin typeface="Arial" pitchFamily="34" charset="0"/>
                <a:ea typeface="標楷體" pitchFamily="65" charset="-120"/>
              </a:rPr>
              <a:t>聯防等三種型態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2" t="24381" r="19121" b="14099"/>
          <a:stretch/>
        </p:blipFill>
        <p:spPr bwMode="auto">
          <a:xfrm>
            <a:off x="3851921" y="3861048"/>
            <a:ext cx="363056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35496" y="5373216"/>
            <a:ext cx="3743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zh-TW" altLang="en-US" sz="20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以區域、跨區及結盟等不同型式進行救災聯防，或由中央指定縣市政府進行救援。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707905" y="1557338"/>
            <a:ext cx="1014999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800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1800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大中心</a:t>
            </a:r>
          </a:p>
        </p:txBody>
      </p:sp>
      <p:pic>
        <p:nvPicPr>
          <p:cNvPr id="709637" name="Picture 5" descr="tw_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1092200"/>
            <a:ext cx="29337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9638" name="Picture 6" descr="TW_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04" y="1093789"/>
            <a:ext cx="16002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9639" name="Oval 7"/>
          <p:cNvSpPr>
            <a:spLocks noChangeArrowheads="1"/>
          </p:cNvSpPr>
          <p:nvPr/>
        </p:nvSpPr>
        <p:spPr bwMode="auto">
          <a:xfrm>
            <a:off x="2879725" y="1236663"/>
            <a:ext cx="215900" cy="198437"/>
          </a:xfrm>
          <a:prstGeom prst="ellipse">
            <a:avLst/>
          </a:prstGeom>
          <a:solidFill>
            <a:srgbClr val="990099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pic>
        <p:nvPicPr>
          <p:cNvPr id="709640" name="Picture 8" descr="TW_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668463"/>
            <a:ext cx="29337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9641" name="Oval 9"/>
          <p:cNvSpPr>
            <a:spLocks noChangeArrowheads="1"/>
          </p:cNvSpPr>
          <p:nvPr/>
        </p:nvSpPr>
        <p:spPr bwMode="auto">
          <a:xfrm>
            <a:off x="1835151" y="2582863"/>
            <a:ext cx="215900" cy="198437"/>
          </a:xfrm>
          <a:prstGeom prst="ellipse">
            <a:avLst/>
          </a:prstGeom>
          <a:solidFill>
            <a:srgbClr val="990099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pic>
        <p:nvPicPr>
          <p:cNvPr id="709642" name="Picture 10" descr="TW_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820988"/>
            <a:ext cx="29337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9643" name="Oval 11"/>
          <p:cNvSpPr>
            <a:spLocks noChangeArrowheads="1"/>
          </p:cNvSpPr>
          <p:nvPr/>
        </p:nvSpPr>
        <p:spPr bwMode="auto">
          <a:xfrm>
            <a:off x="1187451" y="4513263"/>
            <a:ext cx="215900" cy="198437"/>
          </a:xfrm>
          <a:prstGeom prst="ellipse">
            <a:avLst/>
          </a:prstGeom>
          <a:solidFill>
            <a:srgbClr val="990099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sp>
        <p:nvSpPr>
          <p:cNvPr id="709644" name="Line 12"/>
          <p:cNvSpPr>
            <a:spLocks noChangeShapeType="1"/>
          </p:cNvSpPr>
          <p:nvPr/>
        </p:nvSpPr>
        <p:spPr bwMode="auto">
          <a:xfrm flipH="1">
            <a:off x="1979613" y="1452564"/>
            <a:ext cx="900112" cy="11842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709645" name="Line 13"/>
          <p:cNvSpPr>
            <a:spLocks noChangeShapeType="1"/>
          </p:cNvSpPr>
          <p:nvPr/>
        </p:nvSpPr>
        <p:spPr bwMode="auto">
          <a:xfrm flipH="1">
            <a:off x="1331914" y="2708275"/>
            <a:ext cx="647700" cy="187325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709646" name="Line 14"/>
          <p:cNvSpPr>
            <a:spLocks noChangeShapeType="1"/>
          </p:cNvSpPr>
          <p:nvPr/>
        </p:nvSpPr>
        <p:spPr bwMode="auto">
          <a:xfrm flipH="1">
            <a:off x="1331914" y="1487488"/>
            <a:ext cx="1620837" cy="3094037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107504" y="529521"/>
            <a:ext cx="4493516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  <a:lvl2pPr>
              <a:defRPr sz="4400" b="1">
                <a:solidFill>
                  <a:srgbClr val="FFFFFF"/>
                </a:solidFill>
              </a:defRPr>
            </a:lvl2pPr>
            <a:lvl3pPr>
              <a:defRPr sz="4400" b="1">
                <a:solidFill>
                  <a:srgbClr val="FFFFFF"/>
                </a:solidFill>
              </a:defRPr>
            </a:lvl3pPr>
            <a:lvl4pPr>
              <a:defRPr sz="4400" b="1">
                <a:solidFill>
                  <a:srgbClr val="FFFFFF"/>
                </a:solidFill>
              </a:defRPr>
            </a:lvl4pPr>
            <a:lvl5pPr>
              <a:defRPr sz="4400" b="1">
                <a:solidFill>
                  <a:srgbClr val="FFFFFF"/>
                </a:solidFill>
              </a:defRPr>
            </a:lvl5pPr>
            <a:lvl6pPr marL="457145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6pPr>
            <a:lvl7pPr marL="91429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7pPr>
            <a:lvl8pPr marL="1371435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8pPr>
            <a:lvl9pPr marL="1828581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9pPr>
          </a:lstStyle>
          <a:p>
            <a:r>
              <a:rPr lang="zh-TW" altLang="en-US" dirty="0"/>
              <a:t>建置災害應變中心備援中心</a:t>
            </a:r>
          </a:p>
        </p:txBody>
      </p:sp>
      <p:pic>
        <p:nvPicPr>
          <p:cNvPr id="5122" name="Picture 2" descr="http://www.skymight.com/cust/kcn/uploads/tadnews/11111+13(26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47" y="4512058"/>
            <a:ext cx="1359006" cy="9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mw2.google.com/mw-panoramio/photos/medium/37501204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6" t="38529" b="11159"/>
          <a:stretch/>
        </p:blipFill>
        <p:spPr bwMode="auto">
          <a:xfrm>
            <a:off x="35497" y="2708921"/>
            <a:ext cx="1618285" cy="8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enews.nfa.gov.tw/photo/adam20130613news0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2132856"/>
            <a:ext cx="2980073" cy="22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farm8.staticflickr.com/7269/7406542342_bb5ffa9df4_z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15" y="1247126"/>
            <a:ext cx="3170127" cy="210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skymight.com/cust/kcn/uploads/tadnews/11111+14(21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7"/>
            <a:ext cx="2848806" cy="189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107504" y="5517232"/>
            <a:ext cx="9001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zh-TW" altLang="en-US" sz="20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為強化中央災害應變中心備援機制，特積極規劃北、中、南三區備援中心；備援項目包括數據網路、訊息彙整、決策支援、資料庫異地備援；有、無線電、衛星、微波通訊設備、分析研判、指令傳達。</a:t>
            </a: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56221"/>
            <a:ext cx="705697" cy="97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2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0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3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9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09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70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70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70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70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5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70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70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639" grpId="0" animBg="1"/>
      <p:bldP spid="709641" grpId="0" animBg="1"/>
      <p:bldP spid="709643" grpId="0" animBg="1"/>
      <p:bldP spid="709644" grpId="0" animBg="1"/>
      <p:bldP spid="709644" grpId="1" animBg="1"/>
      <p:bldP spid="709645" grpId="0" animBg="1"/>
      <p:bldP spid="709645" grpId="1" animBg="1"/>
      <p:bldP spid="709646" grpId="0" animBg="1"/>
      <p:bldP spid="709646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529521"/>
            <a:ext cx="6542153" cy="52321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kern="1200" dirty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北部災害應變中心</a:t>
            </a:r>
            <a:r>
              <a:rPr lang="en-US" altLang="zh-TW" sz="2800" kern="1200" dirty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lang="zh-TW" altLang="en-US" sz="2800" kern="1200" dirty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新店線大坪林捷運站</a:t>
            </a:r>
            <a:r>
              <a:rPr lang="en-US" altLang="zh-TW" sz="2800" kern="1200" dirty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lang="zh-TW" altLang="en-US" sz="2800" kern="1200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6" y="1153790"/>
            <a:ext cx="7200800" cy="4579467"/>
          </a:xfrm>
          <a:noFill/>
        </p:spPr>
        <p:txBody>
          <a:bodyPr/>
          <a:lstStyle/>
          <a:p>
            <a:pPr marL="271430" indent="-271430">
              <a:buFont typeface="Wingdings" pitchFamily="2" charset="2"/>
              <a:buChar char="Ø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中央災害應變中心於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95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月正式啟用，其主要設施功能包括：</a:t>
            </a:r>
          </a:p>
          <a:p>
            <a:pPr marL="626988" lvl="1" indent="-355557"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20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採用高耐震係數結構，可抵擋震度</a:t>
            </a:r>
            <a:r>
              <a:rPr lang="en-US" altLang="zh-TW" sz="20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0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級地震；不斷電系統與備用油料可持續供電一星期。</a:t>
            </a:r>
          </a:p>
          <a:p>
            <a:pPr marL="626988" lvl="1" indent="-355557"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決策席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69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席、幕僚席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席、作業室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11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間，並設有新聞發布室、會議室、貴賓室、備勤室等設施。</a:t>
            </a:r>
          </a:p>
          <a:p>
            <a:pPr marL="626988" lvl="1" indent="-355557"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20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多螢幕系統，由</a:t>
            </a:r>
            <a:r>
              <a:rPr lang="en-US" altLang="zh-TW" sz="20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32</a:t>
            </a:r>
            <a:r>
              <a:rPr lang="zh-TW" altLang="en-US" sz="20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面數位式光處理螢幕組成，可同時與</a:t>
            </a:r>
            <a:r>
              <a:rPr lang="en-US" altLang="zh-TW" sz="20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25</a:t>
            </a:r>
            <a:r>
              <a:rPr lang="zh-TW" altLang="en-US" sz="20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個縣市舉行視訊會議。</a:t>
            </a:r>
          </a:p>
          <a:p>
            <a:pPr marL="626988" lvl="1" indent="-355557"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屋頂設有專用微波與衛星之通設設施，重大災害時，可與中央各部會、各級地方政府防救災機關的通訊暢通。</a:t>
            </a:r>
          </a:p>
          <a:p>
            <a:pPr marL="626988" lvl="1" indent="-355557"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20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設有全國防救災資通訊系統網路管理中心，採</a:t>
            </a:r>
            <a:r>
              <a:rPr lang="en-US" altLang="zh-TW" sz="20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24</a:t>
            </a:r>
            <a:r>
              <a:rPr lang="zh-TW" altLang="en-US" sz="20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小時維護運作，以確保資通訊系統運作正常。</a:t>
            </a:r>
          </a:p>
          <a:p>
            <a:pPr marL="626988" lvl="1" indent="-355557"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屋頂設有停機坪，可供直昇機緊急起降。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6" y="5715000"/>
            <a:ext cx="399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715000"/>
            <a:ext cx="3971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916238"/>
            <a:ext cx="1925599" cy="266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/>
          <p:cNvPicPr>
            <a:picLocks noChangeAspect="1" noChangeArrowheads="1"/>
          </p:cNvPicPr>
          <p:nvPr/>
        </p:nvPicPr>
        <p:blipFill rotWithShape="1">
          <a:blip r:embed="rId2"/>
          <a:srcRect l="27787" t="34984" r="43137" b="39170"/>
          <a:stretch/>
        </p:blipFill>
        <p:spPr bwMode="auto">
          <a:xfrm>
            <a:off x="179389" y="1485900"/>
            <a:ext cx="5616575" cy="2808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323850" y="1739901"/>
            <a:ext cx="5327650" cy="7207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zh-TW" altLang="en-US" b="1">
              <a:solidFill>
                <a:srgbClr val="83C1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0339" y="365125"/>
            <a:ext cx="8226910" cy="830987"/>
          </a:xfrm>
          <a:prstGeom prst="rect">
            <a:avLst/>
          </a:prstGeom>
          <a:noFill/>
        </p:spPr>
        <p:txBody>
          <a:bodyPr wrap="none" lIns="91429" tIns="45715" rIns="91429" bIns="4571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UNISDR(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聯合國國際減災策略組織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2013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年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3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14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日在日內瓦公布最新的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2012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年災害統計資料。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2"/>
          <a:srcRect l="27988" t="62370" r="56578" b="9857"/>
          <a:stretch/>
        </p:blipFill>
        <p:spPr bwMode="auto">
          <a:xfrm>
            <a:off x="5545138" y="3173414"/>
            <a:ext cx="3382962" cy="3424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081089" y="4481514"/>
            <a:ext cx="2339080" cy="461655"/>
          </a:xfrm>
          <a:prstGeom prst="rect">
            <a:avLst/>
          </a:prstGeom>
          <a:noFill/>
        </p:spPr>
        <p:txBody>
          <a:bodyPr wrap="none" lIns="91429" tIns="45715" rIns="91429" bIns="4571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以死亡人數區分</a:t>
            </a:r>
          </a:p>
        </p:txBody>
      </p:sp>
      <p:sp>
        <p:nvSpPr>
          <p:cNvPr id="6" name="矩形 5"/>
          <p:cNvSpPr/>
          <p:nvPr/>
        </p:nvSpPr>
        <p:spPr>
          <a:xfrm>
            <a:off x="5940425" y="2565401"/>
            <a:ext cx="2954633" cy="461655"/>
          </a:xfrm>
          <a:prstGeom prst="rect">
            <a:avLst/>
          </a:prstGeom>
          <a:noFill/>
        </p:spPr>
        <p:txBody>
          <a:bodyPr wrap="none" lIns="91429" tIns="45715" rIns="91429" bIns="4571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以發生災害次數區分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719764" y="3760789"/>
            <a:ext cx="3097212" cy="8207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zh-TW" altLang="en-US" b="1">
              <a:solidFill>
                <a:srgbClr val="83C1C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104A5C-F9E4-439B-8072-AD63189F92BC}" type="slidenum">
              <a:rPr lang="zh-TW" altLang="en-US" smtClean="0"/>
              <a:pPr/>
              <a:t>7</a:t>
            </a:fld>
            <a:r>
              <a:rPr lang="en-US" altLang="zh-TW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3979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529521"/>
            <a:ext cx="3775370" cy="52321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kern="1200" dirty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內政部消防署訓練中心</a:t>
            </a:r>
          </a:p>
        </p:txBody>
      </p:sp>
      <p:pic>
        <p:nvPicPr>
          <p:cNvPr id="53251" name="Picture 3" descr="intro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760"/>
            <a:ext cx="3333750" cy="33337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3817086" y="3933056"/>
            <a:ext cx="212306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b="1" dirty="0">
                <a:solidFill>
                  <a:srgbClr val="CC0000"/>
                </a:solidFill>
                <a:latin typeface="Arial" charset="0"/>
                <a:ea typeface="標楷體" pitchFamily="65" charset="-120"/>
              </a:rPr>
              <a:t>99</a:t>
            </a:r>
            <a:r>
              <a:rPr lang="zh-TW" altLang="en-US" b="1" dirty="0">
                <a:solidFill>
                  <a:srgbClr val="CC0000"/>
                </a:solidFill>
                <a:latin typeface="Arial" charset="0"/>
                <a:ea typeface="標楷體" pitchFamily="65" charset="-120"/>
              </a:rPr>
              <a:t>年</a:t>
            </a:r>
            <a:r>
              <a:rPr lang="en-US" altLang="zh-TW" b="1" dirty="0">
                <a:solidFill>
                  <a:srgbClr val="CC0000"/>
                </a:solidFill>
                <a:latin typeface="Arial" charset="0"/>
                <a:ea typeface="標楷體" pitchFamily="65" charset="-120"/>
              </a:rPr>
              <a:t>1</a:t>
            </a:r>
            <a:r>
              <a:rPr lang="zh-TW" altLang="en-US" b="1" dirty="0">
                <a:solidFill>
                  <a:srgbClr val="CC0000"/>
                </a:solidFill>
                <a:latin typeface="Arial" charset="0"/>
                <a:ea typeface="標楷體" pitchFamily="65" charset="-120"/>
              </a:rPr>
              <a:t>月</a:t>
            </a:r>
            <a:r>
              <a:rPr lang="en-US" altLang="zh-TW" b="1" dirty="0">
                <a:solidFill>
                  <a:srgbClr val="CC0000"/>
                </a:solidFill>
                <a:latin typeface="Arial" charset="0"/>
                <a:ea typeface="標楷體" pitchFamily="65" charset="-120"/>
              </a:rPr>
              <a:t>19</a:t>
            </a:r>
            <a:r>
              <a:rPr lang="zh-TW" altLang="en-US" b="1" dirty="0">
                <a:solidFill>
                  <a:srgbClr val="CC0000"/>
                </a:solidFill>
                <a:latin typeface="Arial" charset="0"/>
                <a:ea typeface="標楷體" pitchFamily="65" charset="-120"/>
              </a:rPr>
              <a:t>日啟用</a:t>
            </a:r>
          </a:p>
        </p:txBody>
      </p:sp>
      <p:pic>
        <p:nvPicPr>
          <p:cNvPr id="53253" name="Picture 5" descr="intro_map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61183"/>
            <a:ext cx="2592288" cy="1296144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6591863" y="4086438"/>
            <a:ext cx="2159543" cy="3077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91429" tIns="45715" rIns="91429" bIns="45715" anchor="ctr">
            <a:spAutoFit/>
          </a:bodyPr>
          <a:lstStyle/>
          <a:p>
            <a:pPr algn="ctr" eaLnBrk="0" hangingPunct="0"/>
            <a:r>
              <a:rPr lang="zh-TW" altLang="en-US" sz="14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模擬長隧道災害應變搶救</a:t>
            </a:r>
          </a:p>
        </p:txBody>
      </p:sp>
      <p:pic>
        <p:nvPicPr>
          <p:cNvPr id="53255" name="Picture 7" descr="intro_map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20" y="4561384"/>
            <a:ext cx="2808436" cy="1404218"/>
          </a:xfrm>
          <a:prstGeom prst="rect">
            <a:avLst/>
          </a:prstGeom>
          <a:noFill/>
          <a:ln w="25400" algn="ctr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5942649" y="6001549"/>
            <a:ext cx="2698152" cy="3077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91429" tIns="45715" rIns="91429" bIns="45715" anchor="ctr">
            <a:spAutoFit/>
          </a:bodyPr>
          <a:lstStyle/>
          <a:p>
            <a:pPr algn="ctr" eaLnBrk="0" hangingPunct="0"/>
            <a:r>
              <a:rPr lang="zh-TW" altLang="en-US" sz="14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模擬平交道油灌車災害應變搶救</a:t>
            </a:r>
          </a:p>
        </p:txBody>
      </p:sp>
      <p:pic>
        <p:nvPicPr>
          <p:cNvPr id="53257" name="Picture 9" descr="intro_map_1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61" y="4869160"/>
            <a:ext cx="2808536" cy="1404268"/>
          </a:xfrm>
          <a:prstGeom prst="rect">
            <a:avLst/>
          </a:prstGeom>
          <a:noFill/>
          <a:ln w="25400" algn="ctr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02" name="Rectangle 10"/>
          <p:cNvSpPr>
            <a:spLocks noChangeArrowheads="1"/>
          </p:cNvSpPr>
          <p:nvPr/>
        </p:nvSpPr>
        <p:spPr bwMode="auto">
          <a:xfrm>
            <a:off x="2771811" y="6309326"/>
            <a:ext cx="2518616" cy="3077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91429" tIns="45715" rIns="91429" bIns="45715" anchor="ctr">
            <a:spAutoFit/>
          </a:bodyPr>
          <a:lstStyle/>
          <a:p>
            <a:pPr algn="ctr" eaLnBrk="0" hangingPunct="0"/>
            <a:r>
              <a:rPr lang="zh-TW" altLang="en-US" sz="14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模擬船舶各類型災害應變救援</a:t>
            </a:r>
          </a:p>
        </p:txBody>
      </p:sp>
      <p:pic>
        <p:nvPicPr>
          <p:cNvPr id="53259" name="Picture 11" descr="m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1800200" cy="1800200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panoramio.com/photos/original/5039059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r="9753"/>
          <a:stretch/>
        </p:blipFill>
        <p:spPr bwMode="auto">
          <a:xfrm>
            <a:off x="3563888" y="1497142"/>
            <a:ext cx="2511578" cy="2219890"/>
          </a:xfrm>
          <a:prstGeom prst="rect">
            <a:avLst/>
          </a:prstGeom>
          <a:noFill/>
          <a:ln w="254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228184" y="1785010"/>
            <a:ext cx="2286000" cy="707876"/>
          </a:xfrm>
          <a:prstGeom prst="rect">
            <a:avLst/>
          </a:prstGeom>
        </p:spPr>
        <p:txBody>
          <a:bodyPr lIns="91429" tIns="45715" rIns="91429" bIns="45715">
            <a:spAutoFit/>
          </a:bodyPr>
          <a:lstStyle/>
          <a:p>
            <a:pPr lvl="0"/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中央災害應變中心中部備援中心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4" y="1268834"/>
            <a:ext cx="8143875" cy="21601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274605" indent="-274605">
              <a:spcBef>
                <a:spcPct val="30000"/>
              </a:spcBef>
              <a:buNone/>
            </a:pPr>
            <a:r>
              <a:rPr lang="zh-TW" altLang="en-US" sz="2800" b="1" dirty="0">
                <a:latin typeface="Arial" pitchFamily="34" charset="0"/>
                <a:ea typeface="標楷體" pitchFamily="65" charset="-120"/>
                <a:cs typeface="Arial" pitchFamily="34" charset="0"/>
              </a:rPr>
              <a:t>重點包含復原與重建兩大類工作：</a:t>
            </a:r>
            <a:r>
              <a:rPr lang="zh-TW" altLang="en-US" sz="28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 </a:t>
            </a:r>
          </a:p>
          <a:p>
            <a:pPr marL="274605" indent="-274605">
              <a:spcBef>
                <a:spcPct val="30000"/>
              </a:spcBef>
              <a:buFont typeface="Wingdings" pitchFamily="2" charset="2"/>
              <a:buChar char="Ø"/>
            </a:pPr>
            <a:r>
              <a:rPr lang="zh-TW" altLang="en-US" sz="24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復原：復原乃針對災害造成的損失與破壞狀況，進行可儘速恢復正常運作 之各項措施。</a:t>
            </a:r>
          </a:p>
          <a:p>
            <a:pPr marL="274605" indent="-274605">
              <a:buFont typeface="Wingdings" pitchFamily="2" charset="2"/>
              <a:buChar char="Ø"/>
            </a:pPr>
            <a:r>
              <a:rPr lang="zh-TW" altLang="en-US" sz="2400" b="1" dirty="0">
                <a:solidFill>
                  <a:srgbClr val="003366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重建：針對己破損不堪使用之建物、設施等，進行重建或改建等作業。 </a:t>
            </a:r>
          </a:p>
        </p:txBody>
      </p:sp>
      <p:sp>
        <p:nvSpPr>
          <p:cNvPr id="2" name="矩形 1"/>
          <p:cNvSpPr/>
          <p:nvPr/>
        </p:nvSpPr>
        <p:spPr>
          <a:xfrm>
            <a:off x="107505" y="467967"/>
            <a:ext cx="233908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災後的運作 </a:t>
            </a:r>
          </a:p>
        </p:txBody>
      </p:sp>
      <p:pic>
        <p:nvPicPr>
          <p:cNvPr id="4098" name="Picture 2" descr="https://lh3.googleusercontent.com/-H7u-5qf-3e4/USHvL_c-PnI/AAAAAAAAE7s/jAWxkstFNQ4/s912/%25E6%259D%25B1%25E5%259F%2594%25E3%2580%258C%25E6%2597%25A5%25E6%259C%2588%25E9%259B%2599%25E6%25A9%258B%25E3%2580%258D%25E6%2598%25AF%25E7%2595%25B6%25E5%259C%25B0%25E6%2596%25B0%25E5%259C%25B0%25E6%25A8%2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31323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4.googleusercontent.com/-ch3Kya0T7aE/T-pe1RgUpmI/AAAAAAAACP4/6dRw1VW9aYM/s912/%25E5%259C%258B%25E9%259A%259B%25E7%258D%2585%25E5%25AD%2590%25E6%259C%2583300-D2%25E5%258D%2580%25E6%2595%25B4%25E5%25BB%25BA%25E7%259A%2584%25E5%25B8%25AB%25E7%2594%259F%25E6%2595%2599%25E8%2582%25B2%25E4%25B8%25AD%25E5%25BF%2583%2520%2520%25E6%25A0%25A1%25E8%2588%258D%25E5%25B7%25B2%25E7%2585%25A5%25E7%2584%25B6%25E4%25B8%2580%25E6%2596%25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3861049"/>
            <a:ext cx="2964785" cy="19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995936" y="5816127"/>
            <a:ext cx="1152128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六龜高中</a:t>
            </a:r>
            <a:endParaRPr lang="en-US" altLang="zh-TW" b="1" dirty="0" smtClean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115616" y="5589240"/>
            <a:ext cx="1152128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東埔日橋</a:t>
            </a:r>
            <a:endParaRPr lang="en-US" altLang="zh-TW" b="1" dirty="0" smtClean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32" y="4149080"/>
            <a:ext cx="2662808" cy="199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069957" y="6146186"/>
            <a:ext cx="2262158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森林鐵路祝山線通車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3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251521" y="1394868"/>
            <a:ext cx="8655050" cy="467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marL="457200" indent="-457200" eaLnBrk="0" hangingPunct="0">
              <a:defRPr kumimoji="1" sz="22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 eaLnBrk="1" hangingPunct="1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u"/>
              <a:defRPr/>
            </a:pPr>
            <a:r>
              <a:rPr lang="zh-TW" altLang="en-US" sz="2800" dirty="0">
                <a:solidFill>
                  <a:srgbClr val="006600"/>
                </a:solidFill>
                <a:ea typeface="標楷體" pitchFamily="65" charset="-120"/>
                <a:cs typeface="Arial" charset="0"/>
              </a:rPr>
              <a:t>消極承受 </a:t>
            </a:r>
            <a:r>
              <a:rPr lang="zh-TW" altLang="en-US" sz="2800" dirty="0">
                <a:solidFill>
                  <a:srgbClr val="CC00CC"/>
                </a:solidFill>
                <a:ea typeface="標楷體" pitchFamily="65" charset="-120"/>
                <a:cs typeface="Arial" charset="0"/>
              </a:rPr>
              <a:t>→</a:t>
            </a:r>
            <a:r>
              <a:rPr lang="zh-TW" altLang="en-US" sz="2800" dirty="0">
                <a:ea typeface="標楷體" pitchFamily="65" charset="-120"/>
                <a:cs typeface="Arial" charset="0"/>
              </a:rPr>
              <a:t> 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積極防治</a:t>
            </a:r>
          </a:p>
          <a:p>
            <a:pPr algn="l" eaLnBrk="1" hangingPunct="1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u"/>
              <a:defRPr/>
            </a:pPr>
            <a:r>
              <a:rPr lang="zh-TW" altLang="en-US" sz="2800" dirty="0">
                <a:solidFill>
                  <a:srgbClr val="006600"/>
                </a:solidFill>
                <a:ea typeface="標楷體" pitchFamily="65" charset="-120"/>
                <a:cs typeface="Arial" charset="0"/>
              </a:rPr>
              <a:t>政府主導 </a:t>
            </a:r>
            <a:r>
              <a:rPr lang="zh-TW" altLang="en-US" sz="2800" dirty="0">
                <a:solidFill>
                  <a:srgbClr val="CC00CC"/>
                </a:solidFill>
                <a:ea typeface="標楷體" pitchFamily="65" charset="-120"/>
                <a:cs typeface="Arial" charset="0"/>
              </a:rPr>
              <a:t>→</a:t>
            </a:r>
            <a:r>
              <a:rPr lang="zh-TW" altLang="en-US" sz="2800" dirty="0">
                <a:ea typeface="標楷體" pitchFamily="65" charset="-120"/>
                <a:cs typeface="Arial" charset="0"/>
              </a:rPr>
              <a:t> 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全民參與</a:t>
            </a:r>
          </a:p>
          <a:p>
            <a:pPr algn="l" eaLnBrk="1" hangingPunct="1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u"/>
              <a:defRPr/>
            </a:pPr>
            <a:r>
              <a:rPr lang="zh-TW" altLang="en-US" sz="2800" dirty="0">
                <a:solidFill>
                  <a:srgbClr val="006600"/>
                </a:solidFill>
                <a:ea typeface="標楷體" pitchFamily="65" charset="-120"/>
                <a:cs typeface="Arial" charset="0"/>
              </a:rPr>
              <a:t>偏重救災 </a:t>
            </a:r>
            <a:r>
              <a:rPr lang="zh-TW" altLang="en-US" sz="2800" dirty="0">
                <a:solidFill>
                  <a:srgbClr val="CC00CC"/>
                </a:solidFill>
                <a:ea typeface="標楷體" pitchFamily="65" charset="-120"/>
                <a:cs typeface="Arial" charset="0"/>
              </a:rPr>
              <a:t>→</a:t>
            </a:r>
            <a:r>
              <a:rPr lang="zh-TW" altLang="en-US" sz="2800" dirty="0">
                <a:ea typeface="標楷體" pitchFamily="65" charset="-120"/>
                <a:cs typeface="Arial" charset="0"/>
              </a:rPr>
              <a:t> 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平時減災、災前整備、災時應變、 </a:t>
            </a:r>
            <a:br>
              <a:rPr lang="zh-TW" altLang="en-US" sz="28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</a:b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　　　　　  災後復建</a:t>
            </a:r>
          </a:p>
          <a:p>
            <a:pPr algn="l" eaLnBrk="1" hangingPunct="1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u"/>
              <a:defRPr/>
            </a:pPr>
            <a:r>
              <a:rPr lang="zh-TW" altLang="en-US" sz="2800" dirty="0">
                <a:solidFill>
                  <a:srgbClr val="006600"/>
                </a:solidFill>
                <a:ea typeface="標楷體" pitchFamily="65" charset="-120"/>
                <a:cs typeface="Arial" charset="0"/>
              </a:rPr>
              <a:t>工程手段 </a:t>
            </a:r>
            <a:r>
              <a:rPr lang="zh-TW" altLang="en-US" sz="2800" dirty="0">
                <a:solidFill>
                  <a:srgbClr val="CC00CC"/>
                </a:solidFill>
                <a:ea typeface="標楷體" pitchFamily="65" charset="-120"/>
                <a:cs typeface="Arial" charset="0"/>
              </a:rPr>
              <a:t>→</a:t>
            </a:r>
            <a:r>
              <a:rPr lang="zh-TW" altLang="en-US" sz="2800" dirty="0">
                <a:ea typeface="標楷體" pitchFamily="65" charset="-120"/>
                <a:cs typeface="Arial" charset="0"/>
              </a:rPr>
              <a:t> 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工程與非工程手段併用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例如環境維護、</a:t>
            </a:r>
            <a:endParaRPr lang="en-US" altLang="zh-TW" sz="2000" dirty="0">
              <a:solidFill>
                <a:srgbClr val="FF0000"/>
              </a:solidFill>
              <a:ea typeface="標楷體" pitchFamily="65" charset="-12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Clr>
                <a:srgbClr val="996633"/>
              </a:buClr>
              <a:buSzPct val="80000"/>
              <a:defRPr/>
            </a:pP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                                   生態保育、永續發展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…</a:t>
            </a: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等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)</a:t>
            </a:r>
            <a:endParaRPr lang="zh-TW" altLang="en-US" sz="2800" dirty="0">
              <a:solidFill>
                <a:srgbClr val="FF0000"/>
              </a:solidFill>
              <a:ea typeface="標楷體" pitchFamily="65" charset="-120"/>
              <a:cs typeface="Arial" charset="0"/>
            </a:endParaRPr>
          </a:p>
          <a:p>
            <a:pPr algn="l" eaLnBrk="1" hangingPunct="1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u"/>
              <a:defRPr/>
            </a:pPr>
            <a:r>
              <a:rPr lang="zh-TW" altLang="en-US" sz="2800" dirty="0">
                <a:solidFill>
                  <a:srgbClr val="006600"/>
                </a:solidFill>
                <a:ea typeface="標楷體" pitchFamily="65" charset="-120"/>
                <a:cs typeface="Arial" charset="0"/>
              </a:rPr>
              <a:t>公共利益 </a:t>
            </a:r>
            <a:r>
              <a:rPr lang="zh-TW" altLang="en-US" sz="2800" dirty="0">
                <a:solidFill>
                  <a:srgbClr val="CC00CC"/>
                </a:solidFill>
                <a:ea typeface="標楷體" pitchFamily="65" charset="-120"/>
                <a:cs typeface="Arial" charset="0"/>
              </a:rPr>
              <a:t>→ 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安全產業 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例如：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911</a:t>
            </a: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後每年安全產業規模，美</a:t>
            </a:r>
            <a:endParaRPr lang="en-US" altLang="zh-TW" sz="2000" dirty="0">
              <a:solidFill>
                <a:srgbClr val="FF0000"/>
              </a:solidFill>
              <a:ea typeface="標楷體" pitchFamily="65" charset="-12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Clr>
                <a:srgbClr val="996633"/>
              </a:buClr>
              <a:buSzPct val="80000"/>
              <a:defRPr/>
            </a:pP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                                   </a:t>
            </a: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國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500</a:t>
            </a: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億美元、歐洲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400</a:t>
            </a: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億美元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)</a:t>
            </a:r>
          </a:p>
          <a:p>
            <a:pPr algn="l" eaLnBrk="1" hangingPunct="1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u"/>
              <a:defRPr/>
            </a:pPr>
            <a:r>
              <a:rPr lang="zh-TW" altLang="en-US" sz="2800" dirty="0">
                <a:solidFill>
                  <a:srgbClr val="006600"/>
                </a:solidFill>
                <a:ea typeface="標楷體" pitchFamily="65" charset="-120"/>
                <a:cs typeface="Arial" charset="0"/>
              </a:rPr>
              <a:t>局部影響 </a:t>
            </a:r>
            <a:r>
              <a:rPr lang="zh-TW" altLang="en-US" sz="2800" dirty="0">
                <a:solidFill>
                  <a:srgbClr val="CC00CC"/>
                </a:solidFill>
                <a:ea typeface="標楷體" pitchFamily="65" charset="-120"/>
                <a:cs typeface="Arial" charset="0"/>
              </a:rPr>
              <a:t>→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 全面影響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例如：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921</a:t>
            </a: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地震竹科停電導致全球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PC</a:t>
            </a: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股</a:t>
            </a:r>
            <a:endParaRPr lang="en-US" altLang="zh-TW" sz="2000" dirty="0">
              <a:solidFill>
                <a:srgbClr val="FF0000"/>
              </a:solidFill>
              <a:ea typeface="標楷體" pitchFamily="65" charset="-120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Clr>
                <a:srgbClr val="996633"/>
              </a:buClr>
              <a:buSzPct val="80000"/>
              <a:defRPr/>
            </a:pPr>
            <a:r>
              <a:rPr lang="zh-TW" altLang="en-US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                                   價上揚四個月</a:t>
            </a:r>
            <a:r>
              <a:rPr lang="en-US" altLang="zh-TW" sz="2000" dirty="0">
                <a:solidFill>
                  <a:srgbClr val="FF0000"/>
                </a:solidFill>
                <a:ea typeface="標楷體" pitchFamily="65" charset="-120"/>
                <a:cs typeface="Arial" charset="0"/>
              </a:rPr>
              <a:t>)</a:t>
            </a:r>
          </a:p>
        </p:txBody>
      </p:sp>
      <p:sp>
        <p:nvSpPr>
          <p:cNvPr id="21507" name="矩形 1"/>
          <p:cNvSpPr>
            <a:spLocks noChangeArrowheads="1"/>
          </p:cNvSpPr>
          <p:nvPr/>
        </p:nvSpPr>
        <p:spPr bwMode="auto">
          <a:xfrm>
            <a:off x="107505" y="332657"/>
            <a:ext cx="6408737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zh-TW" altLang="en-US" sz="4000" b="1" dirty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防災觀念之演變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4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11165" r="14028" b="6415"/>
          <a:stretch/>
        </p:blipFill>
        <p:spPr bwMode="auto">
          <a:xfrm>
            <a:off x="70017" y="1196752"/>
            <a:ext cx="8822463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7504" y="437764"/>
            <a:ext cx="5400600" cy="830987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9" tIns="45715" rIns="91429" bIns="4571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網址</a:t>
            </a:r>
            <a:r>
              <a:rPr lang="en-US" altLang="zh-TW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http://satis.ncdr.nat.gov.tw/dmap/</a:t>
            </a:r>
            <a:endParaRPr lang="zh-TW" altLang="en-US" sz="24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75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103585"/>
            <a:ext cx="8218487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文字方塊 11"/>
          <p:cNvSpPr txBox="1">
            <a:spLocks noChangeArrowheads="1"/>
          </p:cNvSpPr>
          <p:nvPr/>
        </p:nvSpPr>
        <p:spPr bwMode="auto">
          <a:xfrm>
            <a:off x="107504" y="529521"/>
            <a:ext cx="233908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  <a:lvl2pPr>
              <a:defRPr sz="4400" b="1">
                <a:solidFill>
                  <a:srgbClr val="FFFFFF"/>
                </a:solidFill>
              </a:defRPr>
            </a:lvl2pPr>
            <a:lvl3pPr>
              <a:defRPr sz="4400" b="1">
                <a:solidFill>
                  <a:srgbClr val="FFFFFF"/>
                </a:solidFill>
              </a:defRPr>
            </a:lvl3pPr>
            <a:lvl4pPr>
              <a:defRPr sz="4400" b="1">
                <a:solidFill>
                  <a:srgbClr val="FFFFFF"/>
                </a:solidFill>
              </a:defRPr>
            </a:lvl4pPr>
            <a:lvl5pPr>
              <a:defRPr sz="4400" b="1">
                <a:solidFill>
                  <a:srgbClr val="FFFFFF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9pPr>
          </a:lstStyle>
          <a:p>
            <a:r>
              <a:rPr lang="zh-TW" altLang="en-US" dirty="0" smtClean="0">
                <a:ln>
                  <a:solidFill>
                    <a:srgbClr val="FFFFFF"/>
                  </a:solidFill>
                </a:ln>
              </a:rPr>
              <a:t>災害</a:t>
            </a:r>
            <a:r>
              <a:rPr lang="zh-TW" altLang="en-US" dirty="0">
                <a:ln>
                  <a:solidFill>
                    <a:srgbClr val="FFFFFF"/>
                  </a:solidFill>
                </a:ln>
              </a:rPr>
              <a:t>潛勢地圖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3275857" y="5949282"/>
            <a:ext cx="3383656" cy="741237"/>
            <a:chOff x="3275857" y="5949282"/>
            <a:chExt cx="3383656" cy="741237"/>
          </a:xfrm>
        </p:grpSpPr>
        <p:cxnSp>
          <p:nvCxnSpPr>
            <p:cNvPr id="14" name="直線單箭頭接點 13"/>
            <p:cNvCxnSpPr>
              <a:stCxn id="8" idx="1"/>
            </p:cNvCxnSpPr>
            <p:nvPr/>
          </p:nvCxnSpPr>
          <p:spPr>
            <a:xfrm flipH="1" flipV="1">
              <a:off x="3275857" y="5949282"/>
              <a:ext cx="1835844" cy="740524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雲朵形圖說文字 7"/>
            <p:cNvSpPr/>
            <p:nvPr/>
          </p:nvSpPr>
          <p:spPr>
            <a:xfrm>
              <a:off x="3563888" y="6021288"/>
              <a:ext cx="3095625" cy="669231"/>
            </a:xfrm>
            <a:prstGeom prst="cloudCallout">
              <a:avLst>
                <a:gd name="adj1" fmla="val 552"/>
                <a:gd name="adj2" fmla="val -33935"/>
              </a:avLst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>
                <a:defRPr/>
              </a:pPr>
              <a:r>
                <a:rPr lang="zh-TW" altLang="en-US" dirty="0">
                  <a:solidFill>
                    <a:srgbClr val="FFFFFF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約</a:t>
              </a:r>
              <a:r>
                <a:rPr lang="en-US" altLang="zh-TW" dirty="0">
                  <a:solidFill>
                    <a:srgbClr val="FFFFFF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28.3</a:t>
              </a:r>
              <a:r>
                <a:rPr lang="zh-TW" altLang="en-US" dirty="0">
                  <a:solidFill>
                    <a:srgbClr val="FFFFFF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萬民眾受惠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21613" y="3914346"/>
            <a:ext cx="3326251" cy="1314854"/>
            <a:chOff x="21613" y="3914346"/>
            <a:chExt cx="3326251" cy="1314854"/>
          </a:xfrm>
        </p:grpSpPr>
        <p:cxnSp>
          <p:nvCxnSpPr>
            <p:cNvPr id="3" name="直線單箭頭接點 2"/>
            <p:cNvCxnSpPr/>
            <p:nvPr/>
          </p:nvCxnSpPr>
          <p:spPr>
            <a:xfrm>
              <a:off x="856832" y="4509120"/>
              <a:ext cx="749329" cy="7200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雲朵形圖說文字 3"/>
            <p:cNvSpPr/>
            <p:nvPr/>
          </p:nvSpPr>
          <p:spPr>
            <a:xfrm>
              <a:off x="21613" y="3914346"/>
              <a:ext cx="3326251" cy="699334"/>
            </a:xfrm>
            <a:prstGeom prst="cloudCallout">
              <a:avLst>
                <a:gd name="adj1" fmla="val 1857"/>
                <a:gd name="adj2" fmla="val -4458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>
                <a:defRPr/>
              </a:pPr>
              <a:r>
                <a:rPr lang="zh-TW" altLang="en-US" dirty="0">
                  <a:solidFill>
                    <a:srgbClr val="FFFFFF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約</a:t>
              </a:r>
              <a:r>
                <a:rPr lang="en-US" altLang="zh-TW" dirty="0">
                  <a:solidFill>
                    <a:srgbClr val="FFFFFF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218.7</a:t>
              </a:r>
              <a:r>
                <a:rPr lang="zh-TW" altLang="en-US" dirty="0">
                  <a:solidFill>
                    <a:srgbClr val="FFFFFF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萬民眾受惠</a:t>
              </a: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80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1" y="1440616"/>
            <a:ext cx="3192041" cy="451106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412776"/>
            <a:ext cx="3231573" cy="4566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32" y="1440615"/>
            <a:ext cx="3190975" cy="451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22870" y="47323"/>
            <a:ext cx="7168358" cy="3905855"/>
            <a:chOff x="4290656" y="-2065412"/>
            <a:chExt cx="7168358" cy="3905855"/>
          </a:xfrm>
          <a:scene3d>
            <a:camera prst="orthographicFront"/>
            <a:lightRig rig="chilly" dir="t"/>
          </a:scene3d>
        </p:grpSpPr>
        <p:sp>
          <p:nvSpPr>
            <p:cNvPr id="6" name="矩形 5"/>
            <p:cNvSpPr/>
            <p:nvPr/>
          </p:nvSpPr>
          <p:spPr>
            <a:xfrm>
              <a:off x="6220558" y="792088"/>
              <a:ext cx="5238456" cy="104835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矩形 6"/>
            <p:cNvSpPr/>
            <p:nvPr/>
          </p:nvSpPr>
          <p:spPr>
            <a:xfrm>
              <a:off x="4290656" y="-2065412"/>
              <a:ext cx="5238456" cy="10483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34696" rIns="0" bIns="251460" numCol="1" spcCol="1270" anchor="ctr" anchorCtr="0">
              <a:noAutofit/>
            </a:bodyPr>
            <a:lstStyle/>
            <a:p>
              <a:pPr algn="ctr" defTabSz="2933348" fontAlgn="auto">
                <a:lnSpc>
                  <a:spcPct val="90000"/>
                </a:lnSpc>
                <a:spcAft>
                  <a:spcPct val="35000"/>
                </a:spcAft>
              </a:pPr>
              <a:endParaRPr lang="zh-TW" altLang="en-US" sz="4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46613" y="445207"/>
            <a:ext cx="3057225" cy="53552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algn="ctr" defTabSz="2933348" fontAlgn="auto">
              <a:lnSpc>
                <a:spcPct val="90000"/>
              </a:lnSpc>
              <a:spcAft>
                <a:spcPct val="35000"/>
              </a:spcAft>
            </a:pPr>
            <a:r>
              <a:rPr lang="zh-TW" altLang="en-US" sz="3200" b="1" dirty="0">
                <a:ln>
                  <a:solidFill>
                    <a:srgbClr val="FFFFFF"/>
                  </a:solidFill>
                </a:ln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災害潛勢地圖集</a:t>
            </a:r>
            <a:endParaRPr lang="en-US" altLang="zh-TW" sz="3200" b="1" dirty="0">
              <a:ln>
                <a:solidFill>
                  <a:srgbClr val="FFFFFF"/>
                </a:solidFill>
              </a:ln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6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ttp://satis.ncdr.nat.gov.tw/Dmap/101Dmap_1024/台中市/04_鄉鎮層級_淹水潛勢圖/tn_台中市西屯區淹水潛勢地圖600m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72"/>
            <a:ext cx="9144000" cy="646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104A5C-F9E4-439B-8072-AD63189F92BC}" type="slidenum">
              <a:rPr lang="zh-TW" altLang="en-US" smtClean="0"/>
              <a:pPr/>
              <a:t>76</a:t>
            </a:fld>
            <a:r>
              <a:rPr lang="en-US" altLang="zh-TW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3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104A5C-F9E4-439B-8072-AD63189F92BC}" type="slidenum">
              <a:rPr lang="zh-TW" altLang="en-US" smtClean="0"/>
              <a:pPr/>
              <a:t>77</a:t>
            </a:fld>
            <a:r>
              <a:rPr lang="en-US" altLang="zh-TW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293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5"/>
          <p:cNvSpPr txBox="1">
            <a:spLocks noChangeArrowheads="1"/>
          </p:cNvSpPr>
          <p:nvPr/>
        </p:nvSpPr>
        <p:spPr bwMode="auto">
          <a:xfrm>
            <a:off x="8170864" y="2492896"/>
            <a:ext cx="72161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1429" tIns="45715" rIns="91429" bIns="45715" anchor="ctr"/>
          <a:lstStyle>
            <a:lvl1pPr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solidFill>
                  <a:srgbClr val="0070C0"/>
                </a:solidFill>
                <a:latin typeface="Wingdings" pitchFamily="2" charset="2"/>
                <a:ea typeface="微軟正黑體" pitchFamily="34" charset="-120"/>
                <a:cs typeface="Times New Roman" pitchFamily="18" charset="0"/>
              </a:rPr>
              <a:t>主動預警、災害減少</a:t>
            </a:r>
          </a:p>
        </p:txBody>
      </p:sp>
      <p:graphicFrame>
        <p:nvGraphicFramePr>
          <p:cNvPr id="372783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457879"/>
              </p:ext>
            </p:extLst>
          </p:nvPr>
        </p:nvGraphicFramePr>
        <p:xfrm>
          <a:off x="468314" y="1484786"/>
          <a:ext cx="7559675" cy="4464493"/>
        </p:xfrm>
        <a:graphic>
          <a:graphicData uri="http://schemas.openxmlformats.org/drawingml/2006/table">
            <a:tbl>
              <a:tblPr/>
              <a:tblGrid>
                <a:gridCol w="2015455"/>
                <a:gridCol w="2088232"/>
                <a:gridCol w="1368634"/>
                <a:gridCol w="1007630"/>
                <a:gridCol w="1079724"/>
              </a:tblGrid>
              <a:tr h="5627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颱風事件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最大降雨強度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(mm/</a:t>
                      </a:r>
                      <a:r>
                        <a:rPr kumimoji="1" lang="en-US" altLang="zh-TW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hr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總累積雨量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(mm)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疏散撤離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死亡與失蹤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90.7.28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桃芝颱風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147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757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----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90.9.17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納莉颱風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142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1,462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24,000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93.6.30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敏督利颱風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167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2,005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9,500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94.7.18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海棠颱風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177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2,124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1,208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94.9.1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泰利颱風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119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766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1,207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95.7.12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碧利斯颱風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95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1,013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409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96.08.16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聖帕颱風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122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1,399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2,531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97.07.16</a:t>
                      </a:r>
                      <a:r>
                        <a:rPr kumimoji="1" lang="zh-TW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卡玫基颱風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161</a:t>
                      </a:r>
                      <a:endParaRPr kumimoji="1" lang="zh-TW" alt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1,027</a:t>
                      </a:r>
                      <a:endParaRPr kumimoji="1" lang="zh-TW" alt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179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97.09.10</a:t>
                      </a:r>
                      <a:r>
                        <a:rPr kumimoji="1" lang="zh-TW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辛樂克颱風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97</a:t>
                      </a:r>
                      <a:endParaRPr kumimoji="1" lang="zh-TW" alt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1,608</a:t>
                      </a:r>
                      <a:endParaRPr kumimoji="1" lang="zh-TW" alt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1,987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98.08.08</a:t>
                      </a:r>
                      <a:r>
                        <a:rPr kumimoji="1" lang="zh-TW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莫拉克颱風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140</a:t>
                      </a:r>
                      <a:endParaRPr kumimoji="1" lang="zh-TW" alt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3,060</a:t>
                      </a:r>
                      <a:endParaRPr kumimoji="1" lang="zh-TW" alt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24,775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693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99.9.19</a:t>
                      </a:r>
                      <a:r>
                        <a:rPr kumimoji="1" lang="zh-TW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凡娜比颱風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125</a:t>
                      </a:r>
                      <a:endParaRPr kumimoji="1" lang="zh-TW" alt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1,128</a:t>
                      </a:r>
                      <a:endParaRPr kumimoji="1" lang="zh-TW" alt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16,568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99.10.21</a:t>
                      </a:r>
                      <a:r>
                        <a:rPr kumimoji="1" lang="zh-TW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梅姬颱風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182</a:t>
                      </a:r>
                      <a:endParaRPr kumimoji="1" lang="zh-TW" alt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1,195</a:t>
                      </a:r>
                      <a:endParaRPr kumimoji="1" lang="zh-TW" alt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3,453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3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合　計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─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─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85,817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sp>
        <p:nvSpPr>
          <p:cNvPr id="58463" name="Line 131"/>
          <p:cNvSpPr>
            <a:spLocks noChangeShapeType="1"/>
          </p:cNvSpPr>
          <p:nvPr/>
        </p:nvSpPr>
        <p:spPr bwMode="auto">
          <a:xfrm>
            <a:off x="215901" y="2348880"/>
            <a:ext cx="8316913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58464" name="Text Box 45"/>
          <p:cNvSpPr txBox="1">
            <a:spLocks noChangeArrowheads="1"/>
          </p:cNvSpPr>
          <p:nvPr/>
        </p:nvSpPr>
        <p:spPr bwMode="auto">
          <a:xfrm>
            <a:off x="8028384" y="4273722"/>
            <a:ext cx="1008111" cy="196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1429" tIns="45715" rIns="91429" bIns="45715" anchor="ctr"/>
          <a:lstStyle>
            <a:lvl1pPr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solidFill>
                  <a:srgbClr val="FF0000"/>
                </a:solidFill>
                <a:latin typeface="Wingdings" pitchFamily="2" charset="2"/>
                <a:ea typeface="微軟正黑體" pitchFamily="34" charset="-120"/>
                <a:cs typeface="Times New Roman" pitchFamily="18" charset="0"/>
              </a:rPr>
              <a:t>極端強降雨、</a:t>
            </a:r>
            <a:endParaRPr kumimoji="0" lang="en-US" altLang="zh-TW" dirty="0">
              <a:solidFill>
                <a:srgbClr val="FF0000"/>
              </a:solidFill>
              <a:latin typeface="Wingdings" pitchFamily="2" charset="2"/>
              <a:ea typeface="微軟正黑體" pitchFamily="34" charset="-120"/>
              <a:cs typeface="Times New Roman" pitchFamily="18" charset="0"/>
            </a:endParaRPr>
          </a:p>
          <a:p>
            <a:pPr eaLnBrk="1" hangingPunct="1"/>
            <a:r>
              <a:rPr kumimoji="0" lang="zh-TW" altLang="en-US" dirty="0">
                <a:solidFill>
                  <a:srgbClr val="FF0000"/>
                </a:solidFill>
                <a:latin typeface="Wingdings" pitchFamily="2" charset="2"/>
                <a:ea typeface="微軟正黑體" pitchFamily="34" charset="-120"/>
                <a:cs typeface="Times New Roman" pitchFamily="18" charset="0"/>
              </a:rPr>
              <a:t>災害規模擴大且複雜</a:t>
            </a:r>
          </a:p>
        </p:txBody>
      </p:sp>
      <p:sp>
        <p:nvSpPr>
          <p:cNvPr id="58465" name="Line 131"/>
          <p:cNvSpPr>
            <a:spLocks noChangeShapeType="1"/>
          </p:cNvSpPr>
          <p:nvPr/>
        </p:nvSpPr>
        <p:spPr bwMode="auto">
          <a:xfrm>
            <a:off x="250825" y="4149080"/>
            <a:ext cx="8281988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grpSp>
        <p:nvGrpSpPr>
          <p:cNvPr id="58466" name="Group 5"/>
          <p:cNvGrpSpPr>
            <a:grpSpLocks/>
          </p:cNvGrpSpPr>
          <p:nvPr/>
        </p:nvGrpSpPr>
        <p:grpSpPr bwMode="auto">
          <a:xfrm>
            <a:off x="1187450" y="6093296"/>
            <a:ext cx="5935663" cy="592138"/>
            <a:chOff x="470" y="3846"/>
            <a:chExt cx="3452" cy="373"/>
          </a:xfrm>
        </p:grpSpPr>
        <p:sp>
          <p:nvSpPr>
            <p:cNvPr id="58468" name="Text Box 6"/>
            <p:cNvSpPr txBox="1">
              <a:spLocks noChangeArrowheads="1"/>
            </p:cNvSpPr>
            <p:nvPr/>
          </p:nvSpPr>
          <p:spPr bwMode="auto">
            <a:xfrm>
              <a:off x="1732" y="3846"/>
              <a:ext cx="2190" cy="368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rIns="18000">
              <a:spAutoFit/>
            </a:bodyPr>
            <a:lstStyle>
              <a:lvl1pPr eaLnBrk="0" hangingPunct="0">
                <a:defRPr kumimoji="1" sz="2200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200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200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200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200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18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主動研判預警疏散</a:t>
              </a:r>
            </a:p>
            <a:p>
              <a:pPr algn="ctr" eaLnBrk="1" hangingPunct="1"/>
              <a:r>
                <a:rPr lang="zh-TW" altLang="en-US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（納莉颱風、敏督利颱風與七二水災</a:t>
              </a:r>
              <a:r>
                <a:rPr lang="en-US" altLang="zh-TW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…</a:t>
              </a:r>
              <a:r>
                <a:rPr lang="zh-TW" altLang="en-US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）</a:t>
              </a:r>
            </a:p>
          </p:txBody>
        </p:sp>
        <p:sp>
          <p:nvSpPr>
            <p:cNvPr id="58469" name="Rectangle 7"/>
            <p:cNvSpPr>
              <a:spLocks noChangeArrowheads="1"/>
            </p:cNvSpPr>
            <p:nvPr/>
          </p:nvSpPr>
          <p:spPr bwMode="auto">
            <a:xfrm>
              <a:off x="470" y="3851"/>
              <a:ext cx="1009" cy="3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rIns="1800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被動搶救</a:t>
              </a:r>
            </a:p>
            <a:p>
              <a:pPr algn="ctr"/>
              <a:r>
                <a:rPr lang="zh-TW" altLang="en-US" sz="14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（桃芝颱風）</a:t>
              </a:r>
            </a:p>
          </p:txBody>
        </p:sp>
        <p:sp>
          <p:nvSpPr>
            <p:cNvPr id="58470" name="Line 8"/>
            <p:cNvSpPr>
              <a:spLocks noChangeShapeType="1"/>
            </p:cNvSpPr>
            <p:nvPr/>
          </p:nvSpPr>
          <p:spPr bwMode="auto">
            <a:xfrm flipV="1">
              <a:off x="1498" y="4045"/>
              <a:ext cx="22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8467" name="Rectangle 7"/>
          <p:cNvSpPr>
            <a:spLocks noChangeArrowheads="1"/>
          </p:cNvSpPr>
          <p:nvPr/>
        </p:nvSpPr>
        <p:spPr bwMode="auto">
          <a:xfrm>
            <a:off x="224435" y="476672"/>
            <a:ext cx="5211661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 dirty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強化颱風豪雨災害應變作業效能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6FF-B401-4602-BAB6-3B5575030BCD}" type="slidenum">
              <a:rPr lang="zh-TW" altLang="en-US" smtClean="0"/>
              <a:pPr/>
              <a:t>78</a:t>
            </a:fld>
            <a:r>
              <a:rPr lang="en-US" altLang="zh-TW" smtClean="0"/>
              <a:t>/102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218487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07559305"/>
              </p:ext>
            </p:extLst>
          </p:nvPr>
        </p:nvGraphicFramePr>
        <p:xfrm>
          <a:off x="49214" y="1268760"/>
          <a:ext cx="8986837" cy="545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Visio" r:id="rId3" imgW="9469256" imgH="5745806" progId="Visio.Drawing.11">
                  <p:embed/>
                </p:oleObj>
              </mc:Choice>
              <mc:Fallback>
                <p:oleObj name="Visio" r:id="rId3" imgW="9469256" imgH="5745806" progId="Visio.Drawing.11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4" y="1268760"/>
                        <a:ext cx="8986837" cy="5453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107504" y="405483"/>
            <a:ext cx="7704856" cy="64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r>
              <a:rPr lang="zh-TW" altLang="en-US" sz="4400" b="1" dirty="0">
                <a:solidFill>
                  <a:srgbClr val="FFFFFF"/>
                </a:solidFill>
                <a:latin typeface="微軟正黑體" pitchFamily="34" charset="-120"/>
                <a:ea typeface="+mj-ea"/>
                <a:cs typeface="+mj-cs"/>
              </a:rPr>
              <a:t>五、我國防災教育推展概況</a:t>
            </a:r>
          </a:p>
        </p:txBody>
      </p:sp>
      <p:cxnSp>
        <p:nvCxnSpPr>
          <p:cNvPr id="75780" name="直線接點 16"/>
          <p:cNvCxnSpPr>
            <a:cxnSpLocks noChangeShapeType="1"/>
          </p:cNvCxnSpPr>
          <p:nvPr/>
        </p:nvCxnSpPr>
        <p:spPr bwMode="auto">
          <a:xfrm>
            <a:off x="6588125" y="5877074"/>
            <a:ext cx="0" cy="576263"/>
          </a:xfrm>
          <a:prstGeom prst="line">
            <a:avLst/>
          </a:prstGeom>
          <a:noFill/>
          <a:ln w="28575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81" name="直線單箭頭接點 18"/>
          <p:cNvCxnSpPr>
            <a:cxnSpLocks noChangeShapeType="1"/>
          </p:cNvCxnSpPr>
          <p:nvPr/>
        </p:nvCxnSpPr>
        <p:spPr bwMode="auto">
          <a:xfrm flipV="1">
            <a:off x="6588126" y="6119961"/>
            <a:ext cx="2232025" cy="44450"/>
          </a:xfrm>
          <a:prstGeom prst="straightConnector1">
            <a:avLst/>
          </a:prstGeom>
          <a:noFill/>
          <a:ln w="28575" algn="ctr">
            <a:solidFill>
              <a:srgbClr val="660066"/>
            </a:solidFill>
            <a:round/>
            <a:headEnd type="diamond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2" name="AutoShape 50"/>
          <p:cNvSpPr>
            <a:spLocks noChangeArrowheads="1"/>
          </p:cNvSpPr>
          <p:nvPr/>
        </p:nvSpPr>
        <p:spPr bwMode="auto">
          <a:xfrm>
            <a:off x="6588224" y="5948511"/>
            <a:ext cx="792064" cy="379412"/>
          </a:xfrm>
          <a:prstGeom prst="roundRect">
            <a:avLst>
              <a:gd name="adj" fmla="val 15542"/>
            </a:avLst>
          </a:prstGeom>
          <a:solidFill>
            <a:srgbClr val="660066"/>
          </a:solidFill>
          <a:ln w="12700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ctr" latinLnBrk="1"/>
            <a:r>
              <a:rPr lang="zh-TW" altLang="en-US" sz="14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環保小組</a:t>
            </a:r>
          </a:p>
        </p:txBody>
      </p:sp>
      <p:cxnSp>
        <p:nvCxnSpPr>
          <p:cNvPr id="75783" name="直線單箭頭接點 20"/>
          <p:cNvCxnSpPr>
            <a:cxnSpLocks noChangeShapeType="1"/>
          </p:cNvCxnSpPr>
          <p:nvPr/>
        </p:nvCxnSpPr>
        <p:spPr bwMode="auto">
          <a:xfrm flipH="1">
            <a:off x="395289" y="6164411"/>
            <a:ext cx="6192837" cy="0"/>
          </a:xfrm>
          <a:prstGeom prst="straightConnector1">
            <a:avLst/>
          </a:prstGeom>
          <a:noFill/>
          <a:ln w="28575" algn="ctr">
            <a:solidFill>
              <a:srgbClr val="0000CC"/>
            </a:solidFill>
            <a:round/>
            <a:headEnd type="diamond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AutoShape 44"/>
          <p:cNvSpPr>
            <a:spLocks noChangeArrowheads="1"/>
          </p:cNvSpPr>
          <p:nvPr/>
        </p:nvSpPr>
        <p:spPr bwMode="auto">
          <a:xfrm>
            <a:off x="3269432" y="5948511"/>
            <a:ext cx="798512" cy="379412"/>
          </a:xfrm>
          <a:prstGeom prst="roundRect">
            <a:avLst>
              <a:gd name="adj" fmla="val 15426"/>
            </a:avLst>
          </a:prstGeom>
          <a:solidFill>
            <a:srgbClr val="0000CC"/>
          </a:solidFill>
          <a:ln w="12700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latinLnBrk="1"/>
            <a:r>
              <a:rPr lang="zh-TW" altLang="en-US" sz="16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顧問室</a:t>
            </a:r>
          </a:p>
        </p:txBody>
      </p:sp>
      <p:cxnSp>
        <p:nvCxnSpPr>
          <p:cNvPr id="75785" name="直線接點 22"/>
          <p:cNvCxnSpPr>
            <a:cxnSpLocks noChangeShapeType="1"/>
          </p:cNvCxnSpPr>
          <p:nvPr/>
        </p:nvCxnSpPr>
        <p:spPr bwMode="auto">
          <a:xfrm>
            <a:off x="6516688" y="1628602"/>
            <a:ext cx="0" cy="57626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86" name="直線單箭頭接點 23"/>
          <p:cNvCxnSpPr>
            <a:cxnSpLocks noChangeShapeType="1"/>
          </p:cNvCxnSpPr>
          <p:nvPr/>
        </p:nvCxnSpPr>
        <p:spPr bwMode="auto">
          <a:xfrm flipV="1">
            <a:off x="6516688" y="1890539"/>
            <a:ext cx="1727200" cy="25400"/>
          </a:xfrm>
          <a:prstGeom prst="straightConnector1">
            <a:avLst/>
          </a:prstGeom>
          <a:noFill/>
          <a:ln w="28575" algn="ctr">
            <a:solidFill>
              <a:srgbClr val="660066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7" name="AutoShape 50"/>
          <p:cNvSpPr>
            <a:spLocks noChangeArrowheads="1"/>
          </p:cNvSpPr>
          <p:nvPr/>
        </p:nvSpPr>
        <p:spPr bwMode="auto">
          <a:xfrm>
            <a:off x="6862018" y="1700040"/>
            <a:ext cx="1022350" cy="379413"/>
          </a:xfrm>
          <a:prstGeom prst="roundRect">
            <a:avLst>
              <a:gd name="adj" fmla="val 15542"/>
            </a:avLst>
          </a:prstGeom>
          <a:solidFill>
            <a:srgbClr val="660066"/>
          </a:solidFill>
          <a:ln w="12700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latinLnBrk="1"/>
            <a:r>
              <a:rPr lang="zh-TW" altLang="en-US" sz="16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應科方案</a:t>
            </a:r>
          </a:p>
        </p:txBody>
      </p:sp>
      <p:cxnSp>
        <p:nvCxnSpPr>
          <p:cNvPr id="75788" name="直線單箭頭接點 25"/>
          <p:cNvCxnSpPr>
            <a:cxnSpLocks noChangeShapeType="1"/>
          </p:cNvCxnSpPr>
          <p:nvPr/>
        </p:nvCxnSpPr>
        <p:spPr bwMode="auto">
          <a:xfrm flipH="1">
            <a:off x="4932364" y="1915939"/>
            <a:ext cx="1584325" cy="0"/>
          </a:xfrm>
          <a:prstGeom prst="straightConnector1">
            <a:avLst/>
          </a:prstGeom>
          <a:noFill/>
          <a:ln w="28575" algn="ctr">
            <a:solidFill>
              <a:srgbClr val="0000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9" name="AutoShape 44"/>
          <p:cNvSpPr>
            <a:spLocks noChangeArrowheads="1"/>
          </p:cNvSpPr>
          <p:nvPr/>
        </p:nvSpPr>
        <p:spPr bwMode="auto">
          <a:xfrm>
            <a:off x="5219701" y="1700039"/>
            <a:ext cx="1008063" cy="381000"/>
          </a:xfrm>
          <a:prstGeom prst="roundRect">
            <a:avLst>
              <a:gd name="adj" fmla="val 15426"/>
            </a:avLst>
          </a:prstGeom>
          <a:solidFill>
            <a:srgbClr val="0000CC"/>
          </a:solidFill>
          <a:ln w="12700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latinLnBrk="1"/>
            <a:r>
              <a:rPr lang="zh-TW" altLang="en-US" sz="16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強化方案</a:t>
            </a:r>
          </a:p>
        </p:txBody>
      </p:sp>
      <p:cxnSp>
        <p:nvCxnSpPr>
          <p:cNvPr id="75790" name="直線接點 27"/>
          <p:cNvCxnSpPr>
            <a:cxnSpLocks noChangeShapeType="1"/>
          </p:cNvCxnSpPr>
          <p:nvPr/>
        </p:nvCxnSpPr>
        <p:spPr bwMode="auto">
          <a:xfrm>
            <a:off x="8243888" y="1628602"/>
            <a:ext cx="0" cy="57626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91" name="直線接點 29"/>
          <p:cNvCxnSpPr>
            <a:cxnSpLocks noChangeShapeType="1"/>
          </p:cNvCxnSpPr>
          <p:nvPr/>
        </p:nvCxnSpPr>
        <p:spPr bwMode="auto">
          <a:xfrm>
            <a:off x="4932363" y="1628602"/>
            <a:ext cx="0" cy="57626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92" name="直線單箭頭接點 32"/>
          <p:cNvCxnSpPr>
            <a:cxnSpLocks noChangeShapeType="1"/>
          </p:cNvCxnSpPr>
          <p:nvPr/>
        </p:nvCxnSpPr>
        <p:spPr bwMode="auto">
          <a:xfrm flipH="1">
            <a:off x="3348039" y="1915939"/>
            <a:ext cx="1584325" cy="0"/>
          </a:xfrm>
          <a:prstGeom prst="straightConnector1">
            <a:avLst/>
          </a:prstGeom>
          <a:noFill/>
          <a:ln w="28575" algn="ctr">
            <a:solidFill>
              <a:srgbClr val="00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93" name="AutoShape 44"/>
          <p:cNvSpPr>
            <a:spLocks noChangeArrowheads="1"/>
          </p:cNvSpPr>
          <p:nvPr/>
        </p:nvSpPr>
        <p:spPr bwMode="auto">
          <a:xfrm>
            <a:off x="3635375" y="1700039"/>
            <a:ext cx="1081088" cy="381000"/>
          </a:xfrm>
          <a:prstGeom prst="roundRect">
            <a:avLst>
              <a:gd name="adj" fmla="val 15426"/>
            </a:avLst>
          </a:prstGeom>
          <a:solidFill>
            <a:srgbClr val="003300"/>
          </a:solidFill>
          <a:ln w="12700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latinLnBrk="1"/>
            <a:r>
              <a:rPr lang="en-US" altLang="zh-TW" sz="160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NAPHM2</a:t>
            </a:r>
            <a:endParaRPr lang="zh-TW" altLang="en-US" sz="160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75794" name="直線接點 34"/>
          <p:cNvCxnSpPr>
            <a:cxnSpLocks noChangeShapeType="1"/>
          </p:cNvCxnSpPr>
          <p:nvPr/>
        </p:nvCxnSpPr>
        <p:spPr bwMode="auto">
          <a:xfrm>
            <a:off x="3348038" y="1628602"/>
            <a:ext cx="0" cy="57626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五角星形 3"/>
          <p:cNvSpPr/>
          <p:nvPr/>
        </p:nvSpPr>
        <p:spPr>
          <a:xfrm>
            <a:off x="5866228" y="3717032"/>
            <a:ext cx="217940" cy="18508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433869" y="3284984"/>
            <a:ext cx="1082325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莫拉克颱風</a:t>
            </a:r>
          </a:p>
        </p:txBody>
      </p:sp>
      <p:sp>
        <p:nvSpPr>
          <p:cNvPr id="22" name="AutoShape 50"/>
          <p:cNvSpPr>
            <a:spLocks noChangeArrowheads="1"/>
          </p:cNvSpPr>
          <p:nvPr/>
        </p:nvSpPr>
        <p:spPr bwMode="auto">
          <a:xfrm>
            <a:off x="7373194" y="5948511"/>
            <a:ext cx="792064" cy="379412"/>
          </a:xfrm>
          <a:prstGeom prst="roundRect">
            <a:avLst>
              <a:gd name="adj" fmla="val 15542"/>
            </a:avLst>
          </a:prstGeom>
          <a:solidFill>
            <a:srgbClr val="006600"/>
          </a:solidFill>
          <a:ln w="12700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ctr" latinLnBrk="1"/>
            <a:r>
              <a:rPr lang="zh-TW" altLang="en-US" sz="14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資科司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79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/>
          <p:cNvPicPr>
            <a:picLocks noChangeAspect="1" noChangeArrowheads="1"/>
          </p:cNvPicPr>
          <p:nvPr/>
        </p:nvPicPr>
        <p:blipFill rotWithShape="1">
          <a:blip r:embed="rId2"/>
          <a:srcRect l="15148" t="32663" r="13906" b="19730"/>
          <a:stretch/>
        </p:blipFill>
        <p:spPr bwMode="auto">
          <a:xfrm>
            <a:off x="323850" y="620713"/>
            <a:ext cx="8424863" cy="3179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125663" y="115888"/>
            <a:ext cx="4894262" cy="461655"/>
          </a:xfrm>
          <a:prstGeom prst="rect">
            <a:avLst/>
          </a:prstGeom>
          <a:noFill/>
        </p:spPr>
        <p:txBody>
          <a:bodyPr lIns="91429" tIns="45715" rIns="91429" bIns="45715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1980-2012 </a:t>
            </a:r>
            <a:r>
              <a:rPr lang="zh-TW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全球災害經濟損失統計</a:t>
            </a:r>
          </a:p>
        </p:txBody>
      </p:sp>
      <p:pic>
        <p:nvPicPr>
          <p:cNvPr id="8" name="Picture 1" descr="mhtml:file://C:\Documents%20and%20Settings\user\My%20Documents\Dropbox\災害網頁\天災不斷的2011%20全球災損創新高%20%20國際焦點%20%20全球觀察%20%20聯合新聞網.mht!http://udn.com/NEWS/MEDIA/6787265-2707457.jpg"/>
          <p:cNvPicPr>
            <a:picLocks noChangeAspect="1" noChangeArrowheads="1"/>
          </p:cNvPicPr>
          <p:nvPr/>
        </p:nvPicPr>
        <p:blipFill>
          <a:blip r:embed="rId3"/>
          <a:srcRect b="62122"/>
          <a:stretch>
            <a:fillRect/>
          </a:stretch>
        </p:blipFill>
        <p:spPr bwMode="auto">
          <a:xfrm>
            <a:off x="4000500" y="3644900"/>
            <a:ext cx="3049588" cy="3133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7772820" y="4292601"/>
            <a:ext cx="615531" cy="2327275"/>
          </a:xfrm>
          <a:prstGeom prst="rect">
            <a:avLst/>
          </a:prstGeom>
          <a:noFill/>
        </p:spPr>
        <p:txBody>
          <a:bodyPr vert="eaVert" lIns="91429" tIns="45715" rIns="91429" bIns="4571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2011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年是全球天然災害經濟損失最高的一年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956550" y="1052513"/>
            <a:ext cx="268288" cy="25209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zh-TW" altLang="en-US" b="1">
              <a:solidFill>
                <a:srgbClr val="83C1C0"/>
              </a:solidFill>
            </a:endParaRPr>
          </a:p>
        </p:txBody>
      </p:sp>
      <p:cxnSp>
        <p:nvCxnSpPr>
          <p:cNvPr id="9224" name="直線單箭頭接點 10"/>
          <p:cNvCxnSpPr>
            <a:cxnSpLocks noChangeShapeType="1"/>
          </p:cNvCxnSpPr>
          <p:nvPr/>
        </p:nvCxnSpPr>
        <p:spPr bwMode="auto">
          <a:xfrm>
            <a:off x="8089900" y="3644901"/>
            <a:ext cx="0" cy="57626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5" name="直線單箭頭接點 12"/>
          <p:cNvCxnSpPr>
            <a:cxnSpLocks noChangeShapeType="1"/>
            <a:stCxn id="9" idx="1"/>
          </p:cNvCxnSpPr>
          <p:nvPr/>
        </p:nvCxnSpPr>
        <p:spPr bwMode="auto">
          <a:xfrm flipH="1" flipV="1">
            <a:off x="7092954" y="5211765"/>
            <a:ext cx="679866" cy="244474"/>
          </a:xfrm>
          <a:prstGeom prst="straightConnector1">
            <a:avLst/>
          </a:prstGeom>
          <a:noFill/>
          <a:ln w="28575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104A5C-F9E4-439B-8072-AD63189F92BC}" type="slidenum">
              <a:rPr lang="zh-TW" altLang="en-US" smtClean="0"/>
              <a:pPr/>
              <a:t>8</a:t>
            </a:fld>
            <a:r>
              <a:rPr lang="en-US" altLang="zh-TW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2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AutoShape 2"/>
          <p:cNvSpPr>
            <a:spLocks noChangeArrowheads="1"/>
          </p:cNvSpPr>
          <p:nvPr/>
        </p:nvSpPr>
        <p:spPr bwMode="auto">
          <a:xfrm>
            <a:off x="4283968" y="44624"/>
            <a:ext cx="3203575" cy="433387"/>
          </a:xfrm>
          <a:prstGeom prst="roundRect">
            <a:avLst>
              <a:gd name="adj" fmla="val 22708"/>
            </a:avLst>
          </a:prstGeom>
          <a:solidFill>
            <a:schemeClr val="bg1"/>
          </a:solidFill>
          <a:ln w="28575">
            <a:solidFill>
              <a:srgbClr val="0000CC"/>
            </a:solidFill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防災科技教育歷年推動成果</a:t>
            </a: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249238" y="911399"/>
            <a:ext cx="1223962" cy="5048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運作與支援機制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1692275" y="911399"/>
            <a:ext cx="1223963" cy="504825"/>
          </a:xfrm>
          <a:prstGeom prst="roundRect">
            <a:avLst>
              <a:gd name="adj" fmla="val 16667"/>
            </a:avLst>
          </a:prstGeom>
          <a:ln>
            <a:solidFill>
              <a:srgbClr val="A5002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課程發展與推廣</a:t>
            </a:r>
          </a:p>
        </p:txBody>
      </p:sp>
      <p:cxnSp>
        <p:nvCxnSpPr>
          <p:cNvPr id="63495" name="AutoShape 5"/>
          <p:cNvCxnSpPr>
            <a:cxnSpLocks noChangeShapeType="1"/>
            <a:stCxn id="21507" idx="0"/>
          </p:cNvCxnSpPr>
          <p:nvPr/>
        </p:nvCxnSpPr>
        <p:spPr bwMode="auto">
          <a:xfrm rot="5400000" flipH="1" flipV="1">
            <a:off x="3156744" y="-1818308"/>
            <a:ext cx="433388" cy="502602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6" name="AutoShape 6"/>
          <p:cNvCxnSpPr>
            <a:cxnSpLocks noChangeShapeType="1"/>
            <a:stCxn id="21508" idx="0"/>
          </p:cNvCxnSpPr>
          <p:nvPr/>
        </p:nvCxnSpPr>
        <p:spPr bwMode="auto">
          <a:xfrm rot="5400000" flipH="1" flipV="1">
            <a:off x="3878263" y="-1096789"/>
            <a:ext cx="433388" cy="35829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3132138" y="911399"/>
            <a:ext cx="1223962" cy="504825"/>
          </a:xfrm>
          <a:prstGeom prst="roundRect">
            <a:avLst>
              <a:gd name="adj" fmla="val 16667"/>
            </a:avLst>
          </a:prstGeom>
          <a:ln>
            <a:solidFill>
              <a:srgbClr val="9900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師資培育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機制</a:t>
            </a: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>
            <a:off x="4932363" y="911399"/>
            <a:ext cx="1944687" cy="504825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實驗與學習</a:t>
            </a:r>
            <a:endParaRPr lang="en-US" altLang="zh-TW" sz="16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推廣</a:t>
            </a:r>
          </a:p>
        </p:txBody>
      </p:sp>
      <p:sp>
        <p:nvSpPr>
          <p:cNvPr id="21514" name="AutoShape 11"/>
          <p:cNvSpPr>
            <a:spLocks noChangeArrowheads="1"/>
          </p:cNvSpPr>
          <p:nvPr/>
        </p:nvSpPr>
        <p:spPr bwMode="auto">
          <a:xfrm>
            <a:off x="7524750" y="911399"/>
            <a:ext cx="1439863" cy="504825"/>
          </a:xfrm>
          <a:prstGeom prst="roundRect">
            <a:avLst>
              <a:gd name="adj" fmla="val 16667"/>
            </a:avLst>
          </a:prstGeom>
          <a:ln>
            <a:solidFill>
              <a:srgbClr val="0066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成效評估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機制</a:t>
            </a:r>
          </a:p>
        </p:txBody>
      </p:sp>
      <p:sp>
        <p:nvSpPr>
          <p:cNvPr id="21516" name="AutoShape 13"/>
          <p:cNvSpPr>
            <a:spLocks noChangeArrowheads="1"/>
          </p:cNvSpPr>
          <p:nvPr/>
        </p:nvSpPr>
        <p:spPr bwMode="auto">
          <a:xfrm>
            <a:off x="177800" y="1703561"/>
            <a:ext cx="647700" cy="13684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服務團運作機制及設置要點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(95~102)</a:t>
            </a:r>
          </a:p>
        </p:txBody>
      </p:sp>
      <p:sp>
        <p:nvSpPr>
          <p:cNvPr id="21517" name="AutoShape 14"/>
          <p:cNvSpPr>
            <a:spLocks noChangeArrowheads="1"/>
          </p:cNvSpPr>
          <p:nvPr/>
        </p:nvSpPr>
        <p:spPr bwMode="auto">
          <a:xfrm>
            <a:off x="900113" y="1701974"/>
            <a:ext cx="647700" cy="13684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中小學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運作組織與機制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(96)</a:t>
            </a:r>
          </a:p>
        </p:txBody>
      </p:sp>
      <p:cxnSp>
        <p:nvCxnSpPr>
          <p:cNvPr id="63502" name="AutoShape 15"/>
          <p:cNvCxnSpPr>
            <a:cxnSpLocks noChangeShapeType="1"/>
            <a:stCxn id="21516" idx="0"/>
            <a:endCxn id="21507" idx="2"/>
          </p:cNvCxnSpPr>
          <p:nvPr/>
        </p:nvCxnSpPr>
        <p:spPr bwMode="auto">
          <a:xfrm rot="-5400000">
            <a:off x="544513" y="1373361"/>
            <a:ext cx="274637" cy="360363"/>
          </a:xfrm>
          <a:prstGeom prst="bentConnector3">
            <a:avLst>
              <a:gd name="adj1" fmla="val 47398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03" name="AutoShape 16"/>
          <p:cNvCxnSpPr>
            <a:cxnSpLocks noChangeShapeType="1"/>
            <a:stCxn id="21517" idx="0"/>
            <a:endCxn id="21507" idx="2"/>
          </p:cNvCxnSpPr>
          <p:nvPr/>
        </p:nvCxnSpPr>
        <p:spPr bwMode="auto">
          <a:xfrm rot="5400000" flipH="1">
            <a:off x="900113" y="1378124"/>
            <a:ext cx="285750" cy="36195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0" name="AutoShape 17"/>
          <p:cNvSpPr>
            <a:spLocks noChangeArrowheads="1"/>
          </p:cNvSpPr>
          <p:nvPr/>
        </p:nvSpPr>
        <p:spPr bwMode="auto">
          <a:xfrm>
            <a:off x="1619250" y="1703561"/>
            <a:ext cx="647700" cy="1368425"/>
          </a:xfrm>
          <a:prstGeom prst="roundRect">
            <a:avLst>
              <a:gd name="adj" fmla="val 16667"/>
            </a:avLst>
          </a:prstGeom>
          <a:ln>
            <a:solidFill>
              <a:srgbClr val="A5002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教學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資源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(92~99)</a:t>
            </a:r>
          </a:p>
        </p:txBody>
      </p:sp>
      <p:sp>
        <p:nvSpPr>
          <p:cNvPr id="21521" name="AutoShape 18"/>
          <p:cNvSpPr>
            <a:spLocks noChangeArrowheads="1"/>
          </p:cNvSpPr>
          <p:nvPr/>
        </p:nvSpPr>
        <p:spPr bwMode="auto">
          <a:xfrm>
            <a:off x="2339975" y="1703561"/>
            <a:ext cx="719138" cy="1368425"/>
          </a:xfrm>
          <a:prstGeom prst="roundRect">
            <a:avLst>
              <a:gd name="adj" fmla="val 16667"/>
            </a:avLst>
          </a:prstGeom>
          <a:ln>
            <a:solidFill>
              <a:srgbClr val="A5002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文宣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手冊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(93~99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)</a:t>
            </a:r>
          </a:p>
        </p:txBody>
      </p:sp>
      <p:cxnSp>
        <p:nvCxnSpPr>
          <p:cNvPr id="63506" name="AutoShape 19"/>
          <p:cNvCxnSpPr>
            <a:cxnSpLocks noChangeShapeType="1"/>
          </p:cNvCxnSpPr>
          <p:nvPr/>
        </p:nvCxnSpPr>
        <p:spPr bwMode="auto">
          <a:xfrm rot="-5400000">
            <a:off x="1981200" y="1379712"/>
            <a:ext cx="287337" cy="360362"/>
          </a:xfrm>
          <a:prstGeom prst="bentConnector3">
            <a:avLst>
              <a:gd name="adj1" fmla="val 49722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07" name="AutoShape 20"/>
          <p:cNvCxnSpPr>
            <a:cxnSpLocks noChangeShapeType="1"/>
          </p:cNvCxnSpPr>
          <p:nvPr/>
        </p:nvCxnSpPr>
        <p:spPr bwMode="auto">
          <a:xfrm rot="5400000" flipH="1">
            <a:off x="2340769" y="1380505"/>
            <a:ext cx="287337" cy="358775"/>
          </a:xfrm>
          <a:prstGeom prst="bentConnector3">
            <a:avLst>
              <a:gd name="adj1" fmla="val 49722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4" name="AutoShape 21"/>
          <p:cNvSpPr>
            <a:spLocks noChangeArrowheads="1"/>
          </p:cNvSpPr>
          <p:nvPr/>
        </p:nvSpPr>
        <p:spPr bwMode="auto">
          <a:xfrm>
            <a:off x="3635375" y="3359324"/>
            <a:ext cx="1220788" cy="1008062"/>
          </a:xfrm>
          <a:prstGeom prst="roundRect">
            <a:avLst>
              <a:gd name="adj" fmla="val 16667"/>
            </a:avLst>
          </a:prstGeom>
          <a:ln>
            <a:solidFill>
              <a:srgbClr val="A5002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白皮書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(93)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宣導手冊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(93)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防災小高手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(95)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災害應變參考程序手冊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(99)</a:t>
            </a:r>
          </a:p>
        </p:txBody>
      </p:sp>
      <p:sp>
        <p:nvSpPr>
          <p:cNvPr id="21525" name="AutoShape 22"/>
          <p:cNvSpPr>
            <a:spLocks noChangeArrowheads="1"/>
          </p:cNvSpPr>
          <p:nvPr/>
        </p:nvSpPr>
        <p:spPr bwMode="auto">
          <a:xfrm>
            <a:off x="3132138" y="1703561"/>
            <a:ext cx="1223962" cy="1368425"/>
          </a:xfrm>
          <a:prstGeom prst="roundRect">
            <a:avLst>
              <a:gd name="adj" fmla="val 16667"/>
            </a:avLst>
          </a:prstGeom>
          <a:ln>
            <a:solidFill>
              <a:srgbClr val="9900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180975" indent="-180975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培育制度</a:t>
            </a:r>
          </a:p>
          <a:p>
            <a:pPr marL="180975" indent="-180975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培育課程</a:t>
            </a:r>
          </a:p>
          <a:p>
            <a:pPr marL="180975" indent="-180975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成效評估</a:t>
            </a:r>
          </a:p>
          <a:p>
            <a:pPr marL="180975" indent="-1809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(95</a:t>
            </a: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98</a:t>
            </a: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及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101)</a:t>
            </a:r>
          </a:p>
        </p:txBody>
      </p:sp>
      <p:sp>
        <p:nvSpPr>
          <p:cNvPr id="21526" name="AutoShape 23"/>
          <p:cNvSpPr>
            <a:spLocks noChangeArrowheads="1"/>
          </p:cNvSpPr>
          <p:nvPr/>
        </p:nvSpPr>
        <p:spPr bwMode="auto">
          <a:xfrm>
            <a:off x="6013450" y="1703561"/>
            <a:ext cx="647700" cy="1368425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數位</a:t>
            </a:r>
            <a:endParaRPr lang="en-US" altLang="zh-TW" sz="14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平臺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(95~102)</a:t>
            </a:r>
          </a:p>
        </p:txBody>
      </p:sp>
      <p:sp>
        <p:nvSpPr>
          <p:cNvPr id="21527" name="AutoShape 24"/>
          <p:cNvSpPr>
            <a:spLocks noChangeArrowheads="1"/>
          </p:cNvSpPr>
          <p:nvPr/>
        </p:nvSpPr>
        <p:spPr bwMode="auto">
          <a:xfrm>
            <a:off x="6732588" y="1703561"/>
            <a:ext cx="647700" cy="1368425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宣導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專案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(95~98)</a:t>
            </a:r>
          </a:p>
        </p:txBody>
      </p:sp>
      <p:cxnSp>
        <p:nvCxnSpPr>
          <p:cNvPr id="63512" name="AutoShape 25"/>
          <p:cNvCxnSpPr>
            <a:cxnSpLocks noChangeShapeType="1"/>
          </p:cNvCxnSpPr>
          <p:nvPr/>
        </p:nvCxnSpPr>
        <p:spPr bwMode="auto">
          <a:xfrm rot="5400000" flipH="1">
            <a:off x="6698457" y="1380505"/>
            <a:ext cx="287337" cy="358775"/>
          </a:xfrm>
          <a:prstGeom prst="bentConnector3">
            <a:avLst>
              <a:gd name="adj1" fmla="val 49722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9" name="AutoShape 26"/>
          <p:cNvSpPr>
            <a:spLocks noChangeArrowheads="1"/>
          </p:cNvSpPr>
          <p:nvPr/>
        </p:nvSpPr>
        <p:spPr bwMode="auto">
          <a:xfrm>
            <a:off x="5146675" y="3359324"/>
            <a:ext cx="1441450" cy="1800225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Ctr="1"/>
          <a:lstStyle/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防災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e</a:t>
            </a: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學院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(95~96)</a:t>
            </a:r>
          </a:p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成果交流平臺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(97)</a:t>
            </a:r>
          </a:p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數位學習平臺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(97)</a:t>
            </a:r>
          </a:p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增建部落格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(98)</a:t>
            </a:r>
          </a:p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3D</a:t>
            </a: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動畫、遊戲軟體、互動式素養題庫製作開發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(98)</a:t>
            </a:r>
          </a:p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數位平臺維運管理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(97-102)</a:t>
            </a:r>
          </a:p>
        </p:txBody>
      </p:sp>
      <p:cxnSp>
        <p:nvCxnSpPr>
          <p:cNvPr id="63514" name="AutoShape 27"/>
          <p:cNvCxnSpPr>
            <a:cxnSpLocks noChangeShapeType="1"/>
            <a:stCxn id="21529" idx="0"/>
            <a:endCxn id="21526" idx="2"/>
          </p:cNvCxnSpPr>
          <p:nvPr/>
        </p:nvCxnSpPr>
        <p:spPr bwMode="auto">
          <a:xfrm rot="5400000" flipH="1" flipV="1">
            <a:off x="5958681" y="2980705"/>
            <a:ext cx="287338" cy="4699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1" name="AutoShape 28"/>
          <p:cNvSpPr>
            <a:spLocks noChangeArrowheads="1"/>
          </p:cNvSpPr>
          <p:nvPr/>
        </p:nvSpPr>
        <p:spPr bwMode="auto">
          <a:xfrm>
            <a:off x="7524750" y="1701974"/>
            <a:ext cx="647700" cy="1368425"/>
          </a:xfrm>
          <a:prstGeom prst="roundRect">
            <a:avLst>
              <a:gd name="adj" fmla="val 16667"/>
            </a:avLst>
          </a:prstGeom>
          <a:ln>
            <a:solidFill>
              <a:srgbClr val="0066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素養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檢測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(94~98</a:t>
            </a: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lang="en-US" altLang="zh-TW" sz="1200" dirty="0" smtClean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102)</a:t>
            </a:r>
            <a:endParaRPr lang="en-US" altLang="zh-TW" sz="14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21532" name="AutoShape 29"/>
          <p:cNvSpPr>
            <a:spLocks noChangeArrowheads="1"/>
          </p:cNvSpPr>
          <p:nvPr/>
        </p:nvSpPr>
        <p:spPr bwMode="auto">
          <a:xfrm>
            <a:off x="8316913" y="1703561"/>
            <a:ext cx="647700" cy="1368425"/>
          </a:xfrm>
          <a:prstGeom prst="roundRect">
            <a:avLst>
              <a:gd name="adj" fmla="val 16667"/>
            </a:avLst>
          </a:prstGeom>
          <a:ln>
            <a:solidFill>
              <a:srgbClr val="0066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成效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評估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(96~100)</a:t>
            </a:r>
          </a:p>
        </p:txBody>
      </p:sp>
      <p:cxnSp>
        <p:nvCxnSpPr>
          <p:cNvPr id="63517" name="AutoShape 30"/>
          <p:cNvCxnSpPr>
            <a:cxnSpLocks noChangeShapeType="1"/>
          </p:cNvCxnSpPr>
          <p:nvPr/>
        </p:nvCxnSpPr>
        <p:spPr bwMode="auto">
          <a:xfrm rot="5400000" flipH="1">
            <a:off x="8281194" y="1380505"/>
            <a:ext cx="287337" cy="358775"/>
          </a:xfrm>
          <a:prstGeom prst="bentConnector3">
            <a:avLst>
              <a:gd name="adj1" fmla="val 49722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18" name="AutoShape 31"/>
          <p:cNvCxnSpPr>
            <a:cxnSpLocks noChangeShapeType="1"/>
          </p:cNvCxnSpPr>
          <p:nvPr/>
        </p:nvCxnSpPr>
        <p:spPr bwMode="auto">
          <a:xfrm rot="-5400000">
            <a:off x="6338888" y="1379711"/>
            <a:ext cx="287337" cy="360363"/>
          </a:xfrm>
          <a:prstGeom prst="bentConnector3">
            <a:avLst>
              <a:gd name="adj1" fmla="val 49722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19" name="AutoShape 32"/>
          <p:cNvCxnSpPr>
            <a:cxnSpLocks noChangeShapeType="1"/>
          </p:cNvCxnSpPr>
          <p:nvPr/>
        </p:nvCxnSpPr>
        <p:spPr bwMode="auto">
          <a:xfrm rot="-5400000">
            <a:off x="7921625" y="1379712"/>
            <a:ext cx="287337" cy="360362"/>
          </a:xfrm>
          <a:prstGeom prst="bentConnector3">
            <a:avLst>
              <a:gd name="adj1" fmla="val 49722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6" name="AutoShape 33"/>
          <p:cNvSpPr>
            <a:spLocks noChangeArrowheads="1"/>
          </p:cNvSpPr>
          <p:nvPr/>
        </p:nvSpPr>
        <p:spPr bwMode="auto">
          <a:xfrm>
            <a:off x="7524750" y="3359324"/>
            <a:ext cx="792163" cy="1512887"/>
          </a:xfrm>
          <a:prstGeom prst="roundRect">
            <a:avLst>
              <a:gd name="adj" fmla="val 16667"/>
            </a:avLst>
          </a:prstGeom>
          <a:ln>
            <a:solidFill>
              <a:srgbClr val="0066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Ctr="1"/>
          <a:lstStyle/>
          <a:p>
            <a:pPr marL="88900" indent="-889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素養指標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(94-96</a:t>
            </a: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lang="en-US" altLang="zh-TW" sz="1200" dirty="0" smtClean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102)</a:t>
            </a:r>
            <a:endParaRPr lang="en-US" altLang="zh-TW" sz="12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  <a:p>
            <a:pPr marL="88900" indent="-889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素養題庫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(97</a:t>
            </a: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lang="en-US" altLang="zh-TW" sz="1200" dirty="0" smtClean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102)</a:t>
            </a:r>
            <a:endParaRPr lang="en-US" altLang="zh-TW" sz="12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  <a:p>
            <a:pPr marL="88900" indent="-889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全國素養檢測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(98</a:t>
            </a: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lang="en-US" altLang="zh-TW" sz="1200" dirty="0" smtClean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102)</a:t>
            </a:r>
            <a:endParaRPr lang="en-US" altLang="zh-TW" sz="12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21537" name="AutoShape 34"/>
          <p:cNvSpPr>
            <a:spLocks noChangeArrowheads="1"/>
          </p:cNvSpPr>
          <p:nvPr/>
        </p:nvSpPr>
        <p:spPr bwMode="auto">
          <a:xfrm>
            <a:off x="8388350" y="3359324"/>
            <a:ext cx="684213" cy="1512887"/>
          </a:xfrm>
          <a:prstGeom prst="roundRect">
            <a:avLst>
              <a:gd name="adj" fmla="val 16667"/>
            </a:avLst>
          </a:prstGeom>
          <a:ln>
            <a:solidFill>
              <a:srgbClr val="0066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Ctr="1"/>
          <a:lstStyle/>
          <a:p>
            <a:pPr marL="88900" indent="-889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評鑑手冊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(96)</a:t>
            </a:r>
          </a:p>
          <a:p>
            <a:pPr marL="88900" indent="-889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成效評估機制 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(98-99)</a:t>
            </a:r>
          </a:p>
          <a:p>
            <a:pPr marL="88900" indent="-889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92~99</a:t>
            </a: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年成果冊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(100)</a:t>
            </a:r>
          </a:p>
        </p:txBody>
      </p:sp>
      <p:sp>
        <p:nvSpPr>
          <p:cNvPr id="21538" name="AutoShape 35"/>
          <p:cNvSpPr>
            <a:spLocks noChangeArrowheads="1"/>
          </p:cNvSpPr>
          <p:nvPr/>
        </p:nvSpPr>
        <p:spPr bwMode="auto">
          <a:xfrm>
            <a:off x="5219700" y="1703561"/>
            <a:ext cx="720725" cy="1368425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深耕實驗學校</a:t>
            </a:r>
            <a:endParaRPr lang="en-US" altLang="zh-TW" sz="14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(96~99)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防災校園網絡</a:t>
            </a:r>
            <a:endParaRPr lang="en-US" altLang="zh-TW" sz="14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(100~102)</a:t>
            </a:r>
          </a:p>
        </p:txBody>
      </p:sp>
      <p:sp>
        <p:nvSpPr>
          <p:cNvPr id="21539" name="AutoShape 36"/>
          <p:cNvSpPr>
            <a:spLocks noChangeArrowheads="1"/>
          </p:cNvSpPr>
          <p:nvPr/>
        </p:nvSpPr>
        <p:spPr bwMode="auto">
          <a:xfrm>
            <a:off x="4427538" y="1703561"/>
            <a:ext cx="720725" cy="1368425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校園災害防救計畫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(92~97)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4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21540" name="AutoShape 37"/>
          <p:cNvSpPr>
            <a:spLocks noChangeArrowheads="1"/>
          </p:cNvSpPr>
          <p:nvPr/>
        </p:nvSpPr>
        <p:spPr bwMode="auto">
          <a:xfrm>
            <a:off x="6659563" y="3359324"/>
            <a:ext cx="790575" cy="1223962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Ctr="1"/>
          <a:lstStyle/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防災繪本</a:t>
            </a:r>
            <a:r>
              <a:rPr lang="en-US" altLang="zh-TW" sz="120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(95-96)</a:t>
            </a:r>
          </a:p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社教館所巡迴展示宣導素材</a:t>
            </a:r>
            <a:r>
              <a:rPr lang="en-US" altLang="zh-TW" sz="120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(98)</a:t>
            </a:r>
          </a:p>
        </p:txBody>
      </p:sp>
      <p:cxnSp>
        <p:nvCxnSpPr>
          <p:cNvPr id="63525" name="AutoShape 38"/>
          <p:cNvCxnSpPr>
            <a:cxnSpLocks noChangeShapeType="1"/>
          </p:cNvCxnSpPr>
          <p:nvPr/>
        </p:nvCxnSpPr>
        <p:spPr bwMode="auto">
          <a:xfrm rot="5400000" flipH="1">
            <a:off x="5183982" y="1380505"/>
            <a:ext cx="287337" cy="358775"/>
          </a:xfrm>
          <a:prstGeom prst="bentConnector3">
            <a:avLst>
              <a:gd name="adj1" fmla="val 49722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26" name="AutoShape 39"/>
          <p:cNvCxnSpPr>
            <a:cxnSpLocks noChangeShapeType="1"/>
          </p:cNvCxnSpPr>
          <p:nvPr/>
        </p:nvCxnSpPr>
        <p:spPr bwMode="auto">
          <a:xfrm rot="-5400000">
            <a:off x="4824413" y="1379711"/>
            <a:ext cx="287337" cy="360363"/>
          </a:xfrm>
          <a:prstGeom prst="bentConnector3">
            <a:avLst>
              <a:gd name="adj1" fmla="val 49722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27" name="AutoShape 41"/>
          <p:cNvCxnSpPr>
            <a:cxnSpLocks noChangeShapeType="1"/>
          </p:cNvCxnSpPr>
          <p:nvPr/>
        </p:nvCxnSpPr>
        <p:spPr bwMode="auto">
          <a:xfrm rot="10800000">
            <a:off x="5867400" y="693911"/>
            <a:ext cx="2376488" cy="217488"/>
          </a:xfrm>
          <a:prstGeom prst="bentConnector3">
            <a:avLst>
              <a:gd name="adj1" fmla="val 106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28" name="AutoShape 42"/>
          <p:cNvCxnSpPr>
            <a:cxnSpLocks noChangeShapeType="1"/>
            <a:stCxn id="21511" idx="2"/>
            <a:endCxn id="21525" idx="0"/>
          </p:cNvCxnSpPr>
          <p:nvPr/>
        </p:nvCxnSpPr>
        <p:spPr bwMode="auto">
          <a:xfrm>
            <a:off x="3744913" y="1416224"/>
            <a:ext cx="0" cy="287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29" name="AutoShape 43"/>
          <p:cNvCxnSpPr>
            <a:cxnSpLocks noChangeShapeType="1"/>
          </p:cNvCxnSpPr>
          <p:nvPr/>
        </p:nvCxnSpPr>
        <p:spPr bwMode="auto">
          <a:xfrm rot="5400000">
            <a:off x="3437731" y="3845893"/>
            <a:ext cx="2303463" cy="755650"/>
          </a:xfrm>
          <a:prstGeom prst="bentConnector3">
            <a:avLst>
              <a:gd name="adj1" fmla="val 82259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30" name="AutoShape 44"/>
          <p:cNvCxnSpPr>
            <a:cxnSpLocks noChangeShapeType="1"/>
            <a:stCxn id="21512" idx="0"/>
            <a:endCxn id="21512" idx="0"/>
          </p:cNvCxnSpPr>
          <p:nvPr/>
        </p:nvCxnSpPr>
        <p:spPr bwMode="auto">
          <a:xfrm rot="5400000" flipH="1" flipV="1">
            <a:off x="5903913" y="911399"/>
            <a:ext cx="1587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31" name="AutoShape 45"/>
          <p:cNvCxnSpPr>
            <a:cxnSpLocks noChangeShapeType="1"/>
          </p:cNvCxnSpPr>
          <p:nvPr/>
        </p:nvCxnSpPr>
        <p:spPr bwMode="auto">
          <a:xfrm rot="16200000" flipV="1">
            <a:off x="5678488" y="685973"/>
            <a:ext cx="433388" cy="174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48" name="AutoShape 46"/>
          <p:cNvSpPr>
            <a:spLocks noChangeArrowheads="1"/>
          </p:cNvSpPr>
          <p:nvPr/>
        </p:nvSpPr>
        <p:spPr bwMode="auto">
          <a:xfrm>
            <a:off x="6370638" y="5591349"/>
            <a:ext cx="793750" cy="661987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Ctr="1"/>
          <a:lstStyle/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系統模組建置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(97)</a:t>
            </a:r>
          </a:p>
        </p:txBody>
      </p:sp>
      <p:sp>
        <p:nvSpPr>
          <p:cNvPr id="21549" name="AutoShape 47"/>
          <p:cNvSpPr>
            <a:spLocks noChangeArrowheads="1"/>
          </p:cNvSpPr>
          <p:nvPr/>
        </p:nvSpPr>
        <p:spPr bwMode="auto">
          <a:xfrm>
            <a:off x="2916238" y="5591349"/>
            <a:ext cx="863600" cy="661987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Ctr="1"/>
          <a:lstStyle/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編撰指南及計畫範例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(92~97)</a:t>
            </a:r>
          </a:p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n-US" altLang="zh-TW" sz="12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63534" name="AutoShape 48"/>
          <p:cNvCxnSpPr>
            <a:cxnSpLocks noChangeShapeType="1"/>
          </p:cNvCxnSpPr>
          <p:nvPr/>
        </p:nvCxnSpPr>
        <p:spPr bwMode="auto">
          <a:xfrm rot="10800000" flipV="1">
            <a:off x="2484438" y="5375449"/>
            <a:ext cx="4103687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35" name="AutoShape 49"/>
          <p:cNvCxnSpPr>
            <a:cxnSpLocks noChangeShapeType="1"/>
          </p:cNvCxnSpPr>
          <p:nvPr/>
        </p:nvCxnSpPr>
        <p:spPr bwMode="auto">
          <a:xfrm flipV="1">
            <a:off x="2484438" y="5375449"/>
            <a:ext cx="0" cy="215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52" name="AutoShape 50"/>
          <p:cNvSpPr>
            <a:spLocks noChangeArrowheads="1"/>
          </p:cNvSpPr>
          <p:nvPr/>
        </p:nvSpPr>
        <p:spPr bwMode="auto">
          <a:xfrm>
            <a:off x="3851275" y="5591349"/>
            <a:ext cx="720725" cy="661987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Ctr="1"/>
          <a:lstStyle/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地震示範光碟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(95)</a:t>
            </a:r>
          </a:p>
        </p:txBody>
      </p:sp>
      <p:sp>
        <p:nvSpPr>
          <p:cNvPr id="21553" name="AutoShape 51"/>
          <p:cNvSpPr>
            <a:spLocks noChangeArrowheads="1"/>
          </p:cNvSpPr>
          <p:nvPr/>
        </p:nvSpPr>
        <p:spPr bwMode="auto">
          <a:xfrm>
            <a:off x="5364163" y="5591349"/>
            <a:ext cx="936625" cy="661987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Ctr="1"/>
          <a:lstStyle/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演練成效考評及獎勵辦法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(96-97)</a:t>
            </a:r>
          </a:p>
        </p:txBody>
      </p:sp>
      <p:sp>
        <p:nvSpPr>
          <p:cNvPr id="21554" name="AutoShape 52"/>
          <p:cNvSpPr>
            <a:spLocks noChangeArrowheads="1"/>
          </p:cNvSpPr>
          <p:nvPr/>
        </p:nvSpPr>
        <p:spPr bwMode="auto">
          <a:xfrm>
            <a:off x="4643438" y="5591349"/>
            <a:ext cx="649287" cy="661987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Ctr="1"/>
          <a:lstStyle/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演練手冊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(96)</a:t>
            </a:r>
          </a:p>
        </p:txBody>
      </p:sp>
      <p:sp>
        <p:nvSpPr>
          <p:cNvPr id="21555" name="AutoShape 53"/>
          <p:cNvSpPr>
            <a:spLocks noChangeArrowheads="1"/>
          </p:cNvSpPr>
          <p:nvPr/>
        </p:nvSpPr>
        <p:spPr bwMode="auto">
          <a:xfrm>
            <a:off x="1473200" y="5591349"/>
            <a:ext cx="1371600" cy="661987"/>
          </a:xfrm>
          <a:prstGeom prst="roundRect">
            <a:avLst>
              <a:gd name="adj" fmla="val 16667"/>
            </a:avLst>
          </a:prstGeom>
          <a:ln>
            <a:solidFill>
              <a:srgbClr val="FF5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Ctr="1"/>
          <a:lstStyle/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學校災害潛勢資料建置及維運</a:t>
            </a:r>
            <a:r>
              <a:rPr lang="en-US" altLang="zh-TW" sz="14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95~96</a:t>
            </a: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99~102)</a:t>
            </a:r>
          </a:p>
        </p:txBody>
      </p:sp>
      <p:cxnSp>
        <p:nvCxnSpPr>
          <p:cNvPr id="63540" name="AutoShape 54"/>
          <p:cNvCxnSpPr>
            <a:cxnSpLocks noChangeShapeType="1"/>
          </p:cNvCxnSpPr>
          <p:nvPr/>
        </p:nvCxnSpPr>
        <p:spPr bwMode="auto">
          <a:xfrm flipV="1">
            <a:off x="3348038" y="5375449"/>
            <a:ext cx="1587" cy="215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41" name="AutoShape 55"/>
          <p:cNvCxnSpPr>
            <a:cxnSpLocks noChangeShapeType="1"/>
          </p:cNvCxnSpPr>
          <p:nvPr/>
        </p:nvCxnSpPr>
        <p:spPr bwMode="auto">
          <a:xfrm flipV="1">
            <a:off x="4213225" y="5375449"/>
            <a:ext cx="0" cy="215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42" name="AutoShape 56"/>
          <p:cNvCxnSpPr>
            <a:cxnSpLocks noChangeShapeType="1"/>
          </p:cNvCxnSpPr>
          <p:nvPr/>
        </p:nvCxnSpPr>
        <p:spPr bwMode="auto">
          <a:xfrm flipV="1">
            <a:off x="5724525" y="5375449"/>
            <a:ext cx="0" cy="215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43" name="AutoShape 57"/>
          <p:cNvCxnSpPr>
            <a:cxnSpLocks noChangeShapeType="1"/>
          </p:cNvCxnSpPr>
          <p:nvPr/>
        </p:nvCxnSpPr>
        <p:spPr bwMode="auto">
          <a:xfrm flipV="1">
            <a:off x="6588125" y="5375449"/>
            <a:ext cx="0" cy="215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44" name="AutoShape 58"/>
          <p:cNvCxnSpPr>
            <a:cxnSpLocks noChangeShapeType="1"/>
          </p:cNvCxnSpPr>
          <p:nvPr/>
        </p:nvCxnSpPr>
        <p:spPr bwMode="auto">
          <a:xfrm flipV="1">
            <a:off x="4860925" y="5375449"/>
            <a:ext cx="0" cy="215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45" name="AutoShape 59"/>
          <p:cNvCxnSpPr>
            <a:cxnSpLocks noChangeShapeType="1"/>
          </p:cNvCxnSpPr>
          <p:nvPr/>
        </p:nvCxnSpPr>
        <p:spPr bwMode="auto">
          <a:xfrm rot="16200000" flipV="1">
            <a:off x="1908969" y="3141043"/>
            <a:ext cx="287337" cy="14605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62" name="AutoShape 60"/>
          <p:cNvSpPr>
            <a:spLocks noChangeArrowheads="1"/>
          </p:cNvSpPr>
          <p:nvPr/>
        </p:nvSpPr>
        <p:spPr bwMode="auto">
          <a:xfrm>
            <a:off x="1755775" y="3357736"/>
            <a:ext cx="1808163" cy="1944688"/>
          </a:xfrm>
          <a:prstGeom prst="roundRect">
            <a:avLst>
              <a:gd name="adj" fmla="val 16667"/>
            </a:avLst>
          </a:prstGeom>
          <a:ln>
            <a:solidFill>
              <a:srgbClr val="A5002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遠距教學教材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(96~97)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防災通識教材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(96~99)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防災專業學程教材</a:t>
            </a:r>
            <a:endParaRPr lang="en-US" altLang="zh-TW" sz="12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  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(96~99)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九年一貫防災教材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(95~97)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高中職防災教材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(95~98)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幼兒園防災教材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(97~98)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各學習階段災後心理復建與輔導操作手冊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(99)</a:t>
            </a:r>
          </a:p>
        </p:txBody>
      </p:sp>
      <p:sp>
        <p:nvSpPr>
          <p:cNvPr id="21563" name="AutoShape 66"/>
          <p:cNvSpPr>
            <a:spLocks noChangeArrowheads="1"/>
          </p:cNvSpPr>
          <p:nvPr/>
        </p:nvSpPr>
        <p:spPr bwMode="auto">
          <a:xfrm>
            <a:off x="249238" y="3359324"/>
            <a:ext cx="1408112" cy="7921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融入、未融入課綱之配套機制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(96)</a:t>
            </a:r>
          </a:p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蒐集華語文相關教學支援網路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(96)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1566" name="AutoShape 72"/>
          <p:cNvSpPr>
            <a:spLocks noChangeArrowheads="1"/>
          </p:cNvSpPr>
          <p:nvPr/>
        </p:nvSpPr>
        <p:spPr bwMode="auto">
          <a:xfrm>
            <a:off x="250825" y="4222924"/>
            <a:ext cx="1406525" cy="10064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深耕實驗學校工作手冊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(97~98)</a:t>
            </a:r>
          </a:p>
          <a:p>
            <a:pPr marL="80963" indent="-80963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TW" altLang="en-US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防災教育服務團工作輔導手冊</a:t>
            </a:r>
            <a:r>
              <a:rPr lang="en-US" altLang="zh-TW" sz="1200" dirty="0">
                <a:solidFill>
                  <a:prstClr val="black"/>
                </a:solidFill>
                <a:latin typeface="Arial" pitchFamily="34" charset="0"/>
                <a:ea typeface="標楷體" pitchFamily="65" charset="-120"/>
              </a:rPr>
              <a:t>(99~102)</a:t>
            </a:r>
            <a:endParaRPr lang="zh-TW" altLang="zh-TW" sz="12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63549" name="AutoShape 76"/>
          <p:cNvCxnSpPr>
            <a:cxnSpLocks noChangeShapeType="1"/>
            <a:stCxn id="21524" idx="0"/>
            <a:endCxn id="21521" idx="2"/>
          </p:cNvCxnSpPr>
          <p:nvPr/>
        </p:nvCxnSpPr>
        <p:spPr bwMode="auto">
          <a:xfrm rot="16200000" flipV="1">
            <a:off x="3329782" y="2442542"/>
            <a:ext cx="287338" cy="154622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50" name="AutoShape 86"/>
          <p:cNvCxnSpPr>
            <a:cxnSpLocks noChangeShapeType="1"/>
            <a:stCxn id="21563" idx="0"/>
            <a:endCxn id="21517" idx="2"/>
          </p:cNvCxnSpPr>
          <p:nvPr/>
        </p:nvCxnSpPr>
        <p:spPr bwMode="auto">
          <a:xfrm rot="5400000" flipH="1" flipV="1">
            <a:off x="944563" y="3079924"/>
            <a:ext cx="288925" cy="26987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51" name="AutoShape 89"/>
          <p:cNvCxnSpPr>
            <a:cxnSpLocks noChangeShapeType="1"/>
            <a:stCxn id="21516" idx="1"/>
            <a:endCxn id="21566" idx="1"/>
          </p:cNvCxnSpPr>
          <p:nvPr/>
        </p:nvCxnSpPr>
        <p:spPr bwMode="auto">
          <a:xfrm rot="10800000" flipH="1" flipV="1">
            <a:off x="177800" y="2387774"/>
            <a:ext cx="73025" cy="2338387"/>
          </a:xfrm>
          <a:prstGeom prst="bentConnector3">
            <a:avLst>
              <a:gd name="adj1" fmla="val -157431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52" name="AutoShape 90"/>
          <p:cNvCxnSpPr>
            <a:cxnSpLocks noChangeShapeType="1"/>
            <a:stCxn id="21527" idx="2"/>
            <a:endCxn id="21540" idx="0"/>
          </p:cNvCxnSpPr>
          <p:nvPr/>
        </p:nvCxnSpPr>
        <p:spPr bwMode="auto">
          <a:xfrm rot="5400000">
            <a:off x="6911975" y="3214861"/>
            <a:ext cx="287338" cy="1588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53" name="AutoShape 91"/>
          <p:cNvCxnSpPr>
            <a:cxnSpLocks noChangeShapeType="1"/>
            <a:stCxn id="21531" idx="2"/>
            <a:endCxn id="21536" idx="0"/>
          </p:cNvCxnSpPr>
          <p:nvPr/>
        </p:nvCxnSpPr>
        <p:spPr bwMode="auto">
          <a:xfrm rot="16200000" flipH="1">
            <a:off x="7740650" y="3178349"/>
            <a:ext cx="288925" cy="7302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54" name="AutoShape 92"/>
          <p:cNvCxnSpPr>
            <a:cxnSpLocks noChangeShapeType="1"/>
            <a:stCxn id="21532" idx="2"/>
            <a:endCxn id="21537" idx="0"/>
          </p:cNvCxnSpPr>
          <p:nvPr/>
        </p:nvCxnSpPr>
        <p:spPr bwMode="auto">
          <a:xfrm rot="16200000" flipH="1">
            <a:off x="8542338" y="3170411"/>
            <a:ext cx="287338" cy="904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55" name="肘形接點 75"/>
          <p:cNvCxnSpPr>
            <a:cxnSpLocks noChangeShapeType="1"/>
            <a:stCxn id="21511" idx="0"/>
          </p:cNvCxnSpPr>
          <p:nvPr/>
        </p:nvCxnSpPr>
        <p:spPr bwMode="auto">
          <a:xfrm rot="5400000" flipH="1" flipV="1">
            <a:off x="4598194" y="-376858"/>
            <a:ext cx="433388" cy="214312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矩形 67"/>
          <p:cNvSpPr/>
          <p:nvPr/>
        </p:nvSpPr>
        <p:spPr>
          <a:xfrm>
            <a:off x="939910" y="6309320"/>
            <a:ext cx="7232491" cy="523220"/>
          </a:xfrm>
          <a:prstGeom prst="rect">
            <a:avLst/>
          </a:prstGeom>
          <a:noFill/>
          <a:ln>
            <a:noFill/>
          </a:ln>
        </p:spPr>
        <p:txBody>
          <a:bodyPr lIns="91429" tIns="45715" rIns="91429" bIns="45715" anchor="ctr"/>
          <a:lstStyle/>
          <a:p>
            <a:pPr algn="ctr"/>
            <a:r>
              <a:rPr lang="en-US" altLang="zh-TW" sz="2400" b="1" dirty="0" smtClean="0">
                <a:solidFill>
                  <a:srgbClr val="80008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2003~2013</a:t>
            </a:r>
            <a:r>
              <a:rPr lang="zh-TW" altLang="zh-TW" sz="2400" b="1" dirty="0" smtClean="0">
                <a:solidFill>
                  <a:srgbClr val="80008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年</a:t>
            </a:r>
            <a:r>
              <a:rPr lang="zh-TW" altLang="zh-TW" sz="2400" b="1" dirty="0">
                <a:solidFill>
                  <a:srgbClr val="80008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防災科技教育推動成果架構圖</a:t>
            </a:r>
            <a:endParaRPr lang="zh-TW" altLang="en-US" sz="2400" b="1" dirty="0">
              <a:solidFill>
                <a:srgbClr val="800080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104A5C-F9E4-439B-8072-AD63189F92BC}" type="slidenum">
              <a:rPr lang="zh-TW" altLang="en-US" smtClean="0"/>
              <a:pPr/>
              <a:t>80</a:t>
            </a:fld>
            <a:r>
              <a:rPr lang="en-US" altLang="zh-TW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8430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982663" y="1042194"/>
            <a:ext cx="7467600" cy="4691062"/>
            <a:chOff x="619" y="845"/>
            <a:chExt cx="4704" cy="2955"/>
          </a:xfrm>
        </p:grpSpPr>
        <p:sp>
          <p:nvSpPr>
            <p:cNvPr id="29701" name="Oval 3"/>
            <p:cNvSpPr>
              <a:spLocks noChangeAspect="1" noChangeArrowheads="1"/>
            </p:cNvSpPr>
            <p:nvPr/>
          </p:nvSpPr>
          <p:spPr bwMode="auto">
            <a:xfrm>
              <a:off x="1959" y="1753"/>
              <a:ext cx="1824" cy="1584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 smtClean="0">
                <a:solidFill>
                  <a:srgbClr val="000000"/>
                </a:solidFill>
                <a:ea typeface="標楷體" pitchFamily="65" charset="-120"/>
              </a:endParaRPr>
            </a:p>
          </p:txBody>
        </p:sp>
        <p:sp>
          <p:nvSpPr>
            <p:cNvPr id="29702" name="Line 4"/>
            <p:cNvSpPr>
              <a:spLocks noChangeAspect="1" noChangeShapeType="1"/>
            </p:cNvSpPr>
            <p:nvPr/>
          </p:nvSpPr>
          <p:spPr bwMode="auto">
            <a:xfrm rot="1076551">
              <a:off x="3432" y="1928"/>
              <a:ext cx="70" cy="2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9703" name="Line 5"/>
            <p:cNvSpPr>
              <a:spLocks noChangeShapeType="1"/>
            </p:cNvSpPr>
            <p:nvPr/>
          </p:nvSpPr>
          <p:spPr bwMode="auto">
            <a:xfrm>
              <a:off x="619" y="2558"/>
              <a:ext cx="4704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9704" name="Line 6"/>
            <p:cNvSpPr>
              <a:spLocks noChangeShapeType="1"/>
            </p:cNvSpPr>
            <p:nvPr/>
          </p:nvSpPr>
          <p:spPr bwMode="auto">
            <a:xfrm>
              <a:off x="2871" y="1352"/>
              <a:ext cx="4" cy="2448"/>
            </a:xfrm>
            <a:prstGeom prst="line">
              <a:avLst/>
            </a:prstGeom>
            <a:noFill/>
            <a:ln w="38100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9705" name="Text Box 7"/>
            <p:cNvSpPr txBox="1">
              <a:spLocks noChangeArrowheads="1"/>
            </p:cNvSpPr>
            <p:nvPr/>
          </p:nvSpPr>
          <p:spPr bwMode="auto">
            <a:xfrm>
              <a:off x="3063" y="1969"/>
              <a:ext cx="4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fontAlgn="ctr" hangingPunct="1"/>
              <a:r>
                <a:rPr lang="zh-TW" altLang="en-US" smtClean="0">
                  <a:solidFill>
                    <a:srgbClr val="FF0000"/>
                  </a:solidFill>
                  <a:ea typeface="標楷體" pitchFamily="65" charset="-120"/>
                </a:rPr>
                <a:t>應變</a:t>
              </a:r>
            </a:p>
          </p:txBody>
        </p:sp>
        <p:sp>
          <p:nvSpPr>
            <p:cNvPr id="29706" name="Text Box 8"/>
            <p:cNvSpPr txBox="1">
              <a:spLocks noChangeArrowheads="1"/>
            </p:cNvSpPr>
            <p:nvPr/>
          </p:nvSpPr>
          <p:spPr bwMode="auto">
            <a:xfrm>
              <a:off x="3063" y="2857"/>
              <a:ext cx="4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fontAlgn="ctr" hangingPunct="1"/>
              <a:r>
                <a:rPr lang="zh-TW" altLang="en-US" smtClean="0">
                  <a:solidFill>
                    <a:srgbClr val="336600"/>
                  </a:solidFill>
                  <a:ea typeface="標楷體" pitchFamily="65" charset="-120"/>
                </a:rPr>
                <a:t>復原</a:t>
              </a:r>
            </a:p>
          </p:txBody>
        </p:sp>
        <p:sp>
          <p:nvSpPr>
            <p:cNvPr id="29707" name="Text Box 9"/>
            <p:cNvSpPr txBox="1">
              <a:spLocks noChangeArrowheads="1"/>
            </p:cNvSpPr>
            <p:nvPr/>
          </p:nvSpPr>
          <p:spPr bwMode="auto">
            <a:xfrm>
              <a:off x="2199" y="2857"/>
              <a:ext cx="4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fontAlgn="ctr" hangingPunct="1"/>
              <a:r>
                <a:rPr lang="zh-TW" altLang="en-US" smtClean="0">
                  <a:solidFill>
                    <a:srgbClr val="0000FF"/>
                  </a:solidFill>
                  <a:ea typeface="標楷體" pitchFamily="65" charset="-120"/>
                </a:rPr>
                <a:t>減災</a:t>
              </a:r>
            </a:p>
          </p:txBody>
        </p:sp>
        <p:sp>
          <p:nvSpPr>
            <p:cNvPr id="29708" name="Text Box 10"/>
            <p:cNvSpPr txBox="1">
              <a:spLocks noChangeArrowheads="1"/>
            </p:cNvSpPr>
            <p:nvPr/>
          </p:nvSpPr>
          <p:spPr bwMode="auto">
            <a:xfrm>
              <a:off x="2187" y="1981"/>
              <a:ext cx="5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fontAlgn="ctr" hangingPunct="1"/>
              <a:r>
                <a:rPr lang="zh-TW" altLang="en-US" smtClean="0">
                  <a:solidFill>
                    <a:srgbClr val="800080"/>
                  </a:solidFill>
                  <a:ea typeface="標楷體" pitchFamily="65" charset="-120"/>
                </a:rPr>
                <a:t>整備</a:t>
              </a:r>
            </a:p>
          </p:txBody>
        </p:sp>
        <p:sp>
          <p:nvSpPr>
            <p:cNvPr id="29709" name="AutoShape 11"/>
            <p:cNvSpPr>
              <a:spLocks noChangeArrowheads="1"/>
            </p:cNvSpPr>
            <p:nvPr/>
          </p:nvSpPr>
          <p:spPr bwMode="auto">
            <a:xfrm>
              <a:off x="2299" y="845"/>
              <a:ext cx="1056" cy="624"/>
            </a:xfrm>
            <a:prstGeom prst="irregularSeal1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ctr"/>
              <a:r>
                <a:rPr lang="zh-TW" altLang="en-US" sz="2800" dirty="0">
                  <a:solidFill>
                    <a:srgbClr val="660066"/>
                  </a:solidFill>
                  <a:ea typeface="標楷體" pitchFamily="65" charset="-120"/>
                </a:rPr>
                <a:t>災害</a:t>
              </a:r>
            </a:p>
          </p:txBody>
        </p:sp>
        <p:grpSp>
          <p:nvGrpSpPr>
            <p:cNvPr id="29710" name="Group 12"/>
            <p:cNvGrpSpPr>
              <a:grpSpLocks/>
            </p:cNvGrpSpPr>
            <p:nvPr/>
          </p:nvGrpSpPr>
          <p:grpSpPr bwMode="auto">
            <a:xfrm>
              <a:off x="2875" y="1369"/>
              <a:ext cx="200" cy="372"/>
              <a:chOff x="2880" y="1073"/>
              <a:chExt cx="200" cy="372"/>
            </a:xfrm>
          </p:grpSpPr>
          <p:sp>
            <p:nvSpPr>
              <p:cNvPr id="29716" name="Line 13"/>
              <p:cNvSpPr>
                <a:spLocks noChangeShapeType="1"/>
              </p:cNvSpPr>
              <p:nvPr/>
            </p:nvSpPr>
            <p:spPr bwMode="auto">
              <a:xfrm flipH="1">
                <a:off x="2972" y="1121"/>
                <a:ext cx="48" cy="48"/>
              </a:xfrm>
              <a:prstGeom prst="line">
                <a:avLst/>
              </a:prstGeom>
              <a:noFill/>
              <a:ln w="317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7" name="Line 14"/>
              <p:cNvSpPr>
                <a:spLocks noChangeShapeType="1"/>
              </p:cNvSpPr>
              <p:nvPr/>
            </p:nvSpPr>
            <p:spPr bwMode="auto">
              <a:xfrm>
                <a:off x="2972" y="1073"/>
                <a:ext cx="48" cy="48"/>
              </a:xfrm>
              <a:prstGeom prst="line">
                <a:avLst/>
              </a:prstGeom>
              <a:noFill/>
              <a:ln w="317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8" name="Line 15"/>
              <p:cNvSpPr>
                <a:spLocks noChangeShapeType="1"/>
              </p:cNvSpPr>
              <p:nvPr/>
            </p:nvSpPr>
            <p:spPr bwMode="auto">
              <a:xfrm>
                <a:off x="2984" y="1169"/>
                <a:ext cx="96" cy="96"/>
              </a:xfrm>
              <a:prstGeom prst="line">
                <a:avLst/>
              </a:prstGeom>
              <a:noFill/>
              <a:ln w="317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9" name="Line 16"/>
              <p:cNvSpPr>
                <a:spLocks noChangeShapeType="1"/>
              </p:cNvSpPr>
              <p:nvPr/>
            </p:nvSpPr>
            <p:spPr bwMode="auto">
              <a:xfrm flipH="1">
                <a:off x="2880" y="1253"/>
                <a:ext cx="192" cy="192"/>
              </a:xfrm>
              <a:prstGeom prst="line">
                <a:avLst/>
              </a:prstGeom>
              <a:noFill/>
              <a:ln w="317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00433" name="Oval 17"/>
            <p:cNvSpPr>
              <a:spLocks noChangeArrowheads="1"/>
            </p:cNvSpPr>
            <p:nvPr/>
          </p:nvSpPr>
          <p:spPr bwMode="auto">
            <a:xfrm>
              <a:off x="2439" y="2169"/>
              <a:ext cx="864" cy="764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50000">
                  <a:srgbClr val="FFFFFF"/>
                </a:gs>
                <a:gs pos="100000">
                  <a:srgbClr val="FFFF6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 fontAlgn="ctr">
                <a:defRPr/>
              </a:pPr>
              <a:r>
                <a:rPr lang="zh-TW" altLang="en-US" sz="2300">
                  <a:solidFill>
                    <a:srgbClr val="0000FF"/>
                  </a:solidFill>
                  <a:ea typeface="標楷體" pitchFamily="65" charset="-120"/>
                </a:rPr>
                <a:t>災害防救</a:t>
              </a:r>
            </a:p>
            <a:p>
              <a:pPr algn="ctr" fontAlgn="ctr">
                <a:defRPr/>
              </a:pPr>
              <a:r>
                <a:rPr lang="zh-TW" altLang="en-US" sz="2300">
                  <a:solidFill>
                    <a:srgbClr val="0000FF"/>
                  </a:solidFill>
                  <a:ea typeface="標楷體" pitchFamily="65" charset="-120"/>
                </a:rPr>
                <a:t>計畫</a:t>
              </a:r>
            </a:p>
          </p:txBody>
        </p:sp>
        <p:sp>
          <p:nvSpPr>
            <p:cNvPr id="29712" name="Text Box 18"/>
            <p:cNvSpPr txBox="1">
              <a:spLocks noChangeArrowheads="1"/>
            </p:cNvSpPr>
            <p:nvPr/>
          </p:nvSpPr>
          <p:spPr bwMode="auto">
            <a:xfrm>
              <a:off x="667" y="2792"/>
              <a:ext cx="157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fontAlgn="ctr" hangingPunct="1">
                <a:buFontTx/>
                <a:buChar char="•"/>
              </a:pPr>
              <a:r>
                <a:rPr lang="zh-TW" altLang="en-US" sz="2000" dirty="0">
                  <a:solidFill>
                    <a:srgbClr val="0000FF"/>
                  </a:solidFill>
                  <a:latin typeface="華康中黑體" pitchFamily="49" charset="-120"/>
                  <a:ea typeface="標楷體" pitchFamily="65" charset="-120"/>
                </a:rPr>
                <a:t>防災校園規劃</a:t>
              </a:r>
            </a:p>
            <a:p>
              <a:pPr eaLnBrk="1" fontAlgn="ctr" hangingPunct="1">
                <a:buFontTx/>
                <a:buChar char="•"/>
              </a:pPr>
              <a:r>
                <a:rPr lang="zh-TW" altLang="en-US" sz="2000" dirty="0">
                  <a:solidFill>
                    <a:srgbClr val="0000FF"/>
                  </a:solidFill>
                  <a:latin typeface="華康中黑體" pitchFamily="49" charset="-120"/>
                  <a:ea typeface="標楷體" pitchFamily="65" charset="-120"/>
                </a:rPr>
                <a:t>建築結構物強化</a:t>
              </a:r>
            </a:p>
            <a:p>
              <a:pPr eaLnBrk="1" fontAlgn="ctr" hangingPunct="1">
                <a:buFontTx/>
                <a:buChar char="•"/>
              </a:pPr>
              <a:r>
                <a:rPr lang="zh-TW" altLang="en-US" sz="2000" dirty="0">
                  <a:solidFill>
                    <a:srgbClr val="0000FF"/>
                  </a:solidFill>
                  <a:latin typeface="華康中黑體" pitchFamily="49" charset="-120"/>
                  <a:ea typeface="標楷體" pitchFamily="65" charset="-120"/>
                </a:rPr>
                <a:t>防洪水利設施強化</a:t>
              </a:r>
            </a:p>
            <a:p>
              <a:pPr eaLnBrk="1" fontAlgn="ctr" hangingPunct="1">
                <a:buFontTx/>
                <a:buChar char="•"/>
              </a:pPr>
              <a:r>
                <a:rPr lang="en-US" altLang="zh-TW" sz="2000" dirty="0">
                  <a:solidFill>
                    <a:srgbClr val="0000FF"/>
                  </a:solidFill>
                  <a:latin typeface="Arial" pitchFamily="34" charset="0"/>
                  <a:ea typeface="標楷體" pitchFamily="65" charset="-120"/>
                </a:rPr>
                <a:t>……</a:t>
              </a:r>
              <a:endParaRPr lang="en-US" altLang="zh-TW" sz="2000" dirty="0">
                <a:solidFill>
                  <a:srgbClr val="0000FF"/>
                </a:solidFill>
                <a:latin typeface="華康中黑體" pitchFamily="49" charset="-120"/>
                <a:ea typeface="標楷體" pitchFamily="65" charset="-120"/>
              </a:endParaRPr>
            </a:p>
          </p:txBody>
        </p:sp>
        <p:sp>
          <p:nvSpPr>
            <p:cNvPr id="29713" name="Text Box 19"/>
            <p:cNvSpPr txBox="1">
              <a:spLocks noChangeArrowheads="1"/>
            </p:cNvSpPr>
            <p:nvPr/>
          </p:nvSpPr>
          <p:spPr bwMode="auto">
            <a:xfrm>
              <a:off x="679" y="1389"/>
              <a:ext cx="186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90488" indent="-90488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zh-TW" altLang="en-US" sz="2000" dirty="0">
                  <a:solidFill>
                    <a:srgbClr val="800080"/>
                  </a:solidFill>
                  <a:latin typeface="華康中黑體" pitchFamily="49" charset="-120"/>
                  <a:ea typeface="標楷體" pitchFamily="65" charset="-120"/>
                </a:rPr>
                <a:t>災害防救組織規劃</a:t>
              </a:r>
            </a:p>
            <a:p>
              <a:pPr eaLnBrk="1" hangingPunct="1">
                <a:buFontTx/>
                <a:buChar char="•"/>
              </a:pPr>
              <a:r>
                <a:rPr lang="zh-TW" altLang="en-US" sz="2000" dirty="0">
                  <a:solidFill>
                    <a:srgbClr val="800080"/>
                  </a:solidFill>
                  <a:latin typeface="華康中黑體" pitchFamily="49" charset="-120"/>
                  <a:ea typeface="標楷體" pitchFamily="65" charset="-120"/>
                </a:rPr>
                <a:t>防災救援器材整備</a:t>
              </a:r>
            </a:p>
            <a:p>
              <a:pPr eaLnBrk="1" hangingPunct="1">
                <a:buFontTx/>
                <a:buChar char="•"/>
              </a:pPr>
              <a:r>
                <a:rPr lang="zh-TW" altLang="en-US" sz="2000" dirty="0">
                  <a:solidFill>
                    <a:srgbClr val="800080"/>
                  </a:solidFill>
                  <a:latin typeface="華康中黑體" pitchFamily="49" charset="-120"/>
                  <a:ea typeface="標楷體" pitchFamily="65" charset="-120"/>
                </a:rPr>
                <a:t>資訊通訊器材整備</a:t>
              </a:r>
            </a:p>
            <a:p>
              <a:pPr eaLnBrk="1" hangingPunct="1">
                <a:buFontTx/>
                <a:buChar char="•"/>
              </a:pPr>
              <a:r>
                <a:rPr lang="en-US" altLang="zh-TW" sz="2000" dirty="0">
                  <a:solidFill>
                    <a:srgbClr val="800080"/>
                  </a:solidFill>
                  <a:latin typeface="Arial" pitchFamily="34" charset="0"/>
                  <a:ea typeface="標楷體" pitchFamily="65" charset="-120"/>
                </a:rPr>
                <a:t>……</a:t>
              </a:r>
              <a:endParaRPr lang="en-US" altLang="zh-TW" sz="2000" dirty="0">
                <a:solidFill>
                  <a:srgbClr val="800080"/>
                </a:solidFill>
                <a:latin typeface="華康中黑體" pitchFamily="49" charset="-120"/>
                <a:ea typeface="標楷體" pitchFamily="65" charset="-120"/>
              </a:endParaRPr>
            </a:p>
          </p:txBody>
        </p:sp>
        <p:sp>
          <p:nvSpPr>
            <p:cNvPr id="29714" name="Text Box 20"/>
            <p:cNvSpPr txBox="1">
              <a:spLocks noChangeArrowheads="1"/>
            </p:cNvSpPr>
            <p:nvPr/>
          </p:nvSpPr>
          <p:spPr bwMode="auto">
            <a:xfrm>
              <a:off x="3739" y="1432"/>
              <a:ext cx="1247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zh-TW" altLang="en-US" sz="2000">
                  <a:solidFill>
                    <a:srgbClr val="FF0000"/>
                  </a:solidFill>
                  <a:latin typeface="華康中黑體" pitchFamily="49" charset="-120"/>
                  <a:ea typeface="標楷體" pitchFamily="65" charset="-120"/>
                </a:rPr>
                <a:t>緊急應變體系</a:t>
              </a:r>
            </a:p>
            <a:p>
              <a:pPr eaLnBrk="1" hangingPunct="1">
                <a:buFontTx/>
                <a:buChar char="•"/>
              </a:pPr>
              <a:r>
                <a:rPr lang="zh-TW" altLang="en-US" sz="2000">
                  <a:solidFill>
                    <a:srgbClr val="FF0000"/>
                  </a:solidFill>
                  <a:latin typeface="華康中黑體" pitchFamily="49" charset="-120"/>
                  <a:ea typeface="標楷體" pitchFamily="65" charset="-120"/>
                </a:rPr>
                <a:t>災情蒐集通報</a:t>
              </a:r>
            </a:p>
            <a:p>
              <a:pPr eaLnBrk="1" hangingPunct="1">
                <a:buFontTx/>
                <a:buChar char="•"/>
              </a:pPr>
              <a:r>
                <a:rPr lang="zh-TW" altLang="en-US" sz="2000">
                  <a:solidFill>
                    <a:srgbClr val="FF0000"/>
                  </a:solidFill>
                  <a:latin typeface="華康中黑體" pitchFamily="49" charset="-120"/>
                  <a:ea typeface="標楷體" pitchFamily="65" charset="-120"/>
                </a:rPr>
                <a:t>疏散避難對策</a:t>
              </a:r>
            </a:p>
            <a:p>
              <a:pPr eaLnBrk="1" hangingPunct="1">
                <a:buFontTx/>
                <a:buChar char="•"/>
              </a:pPr>
              <a:r>
                <a:rPr lang="en-US" altLang="zh-TW" sz="2000">
                  <a:solidFill>
                    <a:srgbClr val="FF0000"/>
                  </a:solidFill>
                  <a:latin typeface="Arial" pitchFamily="34" charset="0"/>
                  <a:ea typeface="標楷體" pitchFamily="65" charset="-120"/>
                </a:rPr>
                <a:t>……</a:t>
              </a:r>
              <a:endParaRPr lang="en-US" altLang="zh-TW" sz="2000">
                <a:solidFill>
                  <a:srgbClr val="FF0000"/>
                </a:solidFill>
                <a:latin typeface="華康中黑體" pitchFamily="49" charset="-120"/>
                <a:ea typeface="標楷體" pitchFamily="65" charset="-120"/>
              </a:endParaRPr>
            </a:p>
          </p:txBody>
        </p:sp>
        <p:sp>
          <p:nvSpPr>
            <p:cNvPr id="29715" name="Text Box 21"/>
            <p:cNvSpPr txBox="1">
              <a:spLocks noChangeArrowheads="1"/>
            </p:cNvSpPr>
            <p:nvPr/>
          </p:nvSpPr>
          <p:spPr bwMode="auto">
            <a:xfrm>
              <a:off x="3728" y="2782"/>
              <a:ext cx="1247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zh-TW" altLang="en-US" sz="2000">
                  <a:solidFill>
                    <a:srgbClr val="003300"/>
                  </a:solidFill>
                  <a:latin typeface="華康中黑體" pitchFamily="49" charset="-120"/>
                  <a:ea typeface="標楷體" pitchFamily="65" charset="-120"/>
                </a:rPr>
                <a:t>復原重建體系</a:t>
              </a:r>
            </a:p>
            <a:p>
              <a:pPr eaLnBrk="1" hangingPunct="1">
                <a:buFontTx/>
                <a:buChar char="•"/>
              </a:pPr>
              <a:r>
                <a:rPr lang="zh-TW" altLang="en-US" sz="2000">
                  <a:solidFill>
                    <a:srgbClr val="003300"/>
                  </a:solidFill>
                  <a:latin typeface="華康中黑體" pitchFamily="49" charset="-120"/>
                  <a:ea typeface="標楷體" pitchFamily="65" charset="-120"/>
                </a:rPr>
                <a:t>復課補課對策</a:t>
              </a:r>
            </a:p>
            <a:p>
              <a:pPr eaLnBrk="1" hangingPunct="1">
                <a:buFontTx/>
                <a:buChar char="•"/>
              </a:pPr>
              <a:r>
                <a:rPr lang="zh-TW" altLang="en-US" sz="2000">
                  <a:solidFill>
                    <a:srgbClr val="003300"/>
                  </a:solidFill>
                  <a:latin typeface="華康中黑體" pitchFamily="49" charset="-120"/>
                  <a:ea typeface="標楷體" pitchFamily="65" charset="-120"/>
                </a:rPr>
                <a:t>心理復建對策</a:t>
              </a:r>
            </a:p>
            <a:p>
              <a:pPr eaLnBrk="1" hangingPunct="1">
                <a:buFontTx/>
                <a:buChar char="•"/>
              </a:pPr>
              <a:r>
                <a:rPr lang="en-US" altLang="zh-TW" sz="2000">
                  <a:solidFill>
                    <a:srgbClr val="003300"/>
                  </a:solidFill>
                  <a:latin typeface="Arial" pitchFamily="34" charset="0"/>
                  <a:ea typeface="標楷體" pitchFamily="65" charset="-120"/>
                </a:rPr>
                <a:t>……</a:t>
              </a:r>
              <a:endParaRPr lang="en-US" altLang="zh-TW" sz="2000">
                <a:solidFill>
                  <a:srgbClr val="003300"/>
                </a:solidFill>
                <a:latin typeface="華康中黑體" pitchFamily="49" charset="-120"/>
                <a:ea typeface="標楷體" pitchFamily="65" charset="-120"/>
              </a:endParaRPr>
            </a:p>
          </p:txBody>
        </p:sp>
      </p:grpSp>
      <p:sp>
        <p:nvSpPr>
          <p:cNvPr id="29699" name="Rectangle 22"/>
          <p:cNvSpPr>
            <a:spLocks noChangeArrowheads="1"/>
          </p:cNvSpPr>
          <p:nvPr/>
        </p:nvSpPr>
        <p:spPr bwMode="auto">
          <a:xfrm>
            <a:off x="107504" y="406405"/>
            <a:ext cx="5111750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zh-TW" altLang="en-US" sz="3600" b="1" dirty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校園災害防救範疇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2924878" y="5085184"/>
            <a:ext cx="3303306" cy="1808820"/>
            <a:chOff x="2554288" y="5049180"/>
            <a:chExt cx="3303306" cy="1808820"/>
          </a:xfrm>
        </p:grpSpPr>
        <p:sp>
          <p:nvSpPr>
            <p:cNvPr id="29" name="圓角矩形 28"/>
            <p:cNvSpPr/>
            <p:nvPr/>
          </p:nvSpPr>
          <p:spPr bwMode="auto">
            <a:xfrm>
              <a:off x="2554288" y="5049180"/>
              <a:ext cx="865583" cy="324036"/>
            </a:xfrm>
            <a:prstGeom prst="roundRect">
              <a:avLst/>
            </a:prstGeom>
            <a:solidFill>
              <a:srgbClr val="00CC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90"/>
              <a:r>
                <a:rPr kumimoji="1" lang="zh-TW" altLang="en-US" sz="16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總務處</a:t>
              </a:r>
              <a:endParaRPr kumimoji="1" lang="en-US" altLang="zh-TW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  <a:p>
              <a:pPr algn="ctr" defTabSz="914290"/>
              <a:endParaRPr kumimoji="1" lang="zh-TW" altLang="en-US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30" name="圓角矩形 29"/>
            <p:cNvSpPr/>
            <p:nvPr/>
          </p:nvSpPr>
          <p:spPr bwMode="auto">
            <a:xfrm>
              <a:off x="2571600" y="5445224"/>
              <a:ext cx="848272" cy="324036"/>
            </a:xfrm>
            <a:prstGeom prst="roundRect">
              <a:avLst/>
            </a:prstGeom>
            <a:solidFill>
              <a:srgbClr val="0099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90"/>
              <a:r>
                <a:rPr kumimoji="1" lang="zh-TW" altLang="en-US" sz="16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教務處</a:t>
              </a:r>
              <a:endParaRPr kumimoji="1" lang="en-US" altLang="zh-TW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  <a:p>
              <a:pPr algn="ctr" defTabSz="914290"/>
              <a:endParaRPr kumimoji="1" lang="zh-TW" altLang="en-US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31" name="圓角矩形 30"/>
            <p:cNvSpPr/>
            <p:nvPr/>
          </p:nvSpPr>
          <p:spPr bwMode="auto">
            <a:xfrm>
              <a:off x="2571600" y="5841268"/>
              <a:ext cx="848272" cy="324036"/>
            </a:xfrm>
            <a:prstGeom prst="roundRect">
              <a:avLst/>
            </a:prstGeom>
            <a:solidFill>
              <a:srgbClr val="FF99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90"/>
              <a:r>
                <a:rPr kumimoji="1" lang="zh-TW" altLang="en-US" sz="16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學務處</a:t>
              </a:r>
              <a:endParaRPr kumimoji="1" lang="en-US" altLang="zh-TW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  <a:p>
              <a:pPr algn="ctr" defTabSz="914290"/>
              <a:endParaRPr kumimoji="1" lang="zh-TW" altLang="en-US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35" name="圓角矩形 34"/>
            <p:cNvSpPr/>
            <p:nvPr/>
          </p:nvSpPr>
          <p:spPr bwMode="auto">
            <a:xfrm>
              <a:off x="2571600" y="6237312"/>
              <a:ext cx="848272" cy="324036"/>
            </a:xfrm>
            <a:prstGeom prst="roundRect">
              <a:avLst/>
            </a:prstGeom>
            <a:solidFill>
              <a:srgbClr val="9933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90"/>
              <a:r>
                <a:rPr kumimoji="1" lang="zh-TW" altLang="en-US" sz="16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輔導室</a:t>
              </a:r>
              <a:endParaRPr kumimoji="1" lang="en-US" altLang="zh-TW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  <a:p>
              <a:pPr algn="ctr" defTabSz="914290"/>
              <a:endParaRPr kumimoji="1" lang="zh-TW" altLang="en-US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36" name="圓角矩形 35"/>
            <p:cNvSpPr/>
            <p:nvPr/>
          </p:nvSpPr>
          <p:spPr bwMode="auto">
            <a:xfrm>
              <a:off x="3491880" y="5841268"/>
              <a:ext cx="828323" cy="324036"/>
            </a:xfrm>
            <a:prstGeom prst="roundRect">
              <a:avLst/>
            </a:prstGeom>
            <a:solidFill>
              <a:srgbClr val="FF99CC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90"/>
              <a:r>
                <a:rPr kumimoji="1" lang="zh-TW" altLang="en-US" sz="16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生輔組</a:t>
              </a:r>
              <a:endParaRPr kumimoji="1" lang="en-US" altLang="zh-TW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  <a:p>
              <a:pPr algn="ctr" defTabSz="914290"/>
              <a:endParaRPr kumimoji="1" lang="zh-TW" altLang="en-US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37" name="圓角矩形 36"/>
            <p:cNvSpPr/>
            <p:nvPr/>
          </p:nvSpPr>
          <p:spPr bwMode="auto">
            <a:xfrm>
              <a:off x="4383812" y="5841268"/>
              <a:ext cx="836260" cy="324036"/>
            </a:xfrm>
            <a:prstGeom prst="roundRect">
              <a:avLst/>
            </a:prstGeom>
            <a:solidFill>
              <a:srgbClr val="FF99CC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90"/>
              <a:r>
                <a:rPr kumimoji="1" lang="zh-TW" altLang="en-US" sz="16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衛生組</a:t>
              </a:r>
              <a:endParaRPr kumimoji="1" lang="en-US" altLang="zh-TW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  <a:p>
              <a:pPr algn="ctr" defTabSz="914290"/>
              <a:endParaRPr kumimoji="1" lang="zh-TW" altLang="en-US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 bwMode="auto">
            <a:xfrm>
              <a:off x="5292080" y="5841268"/>
              <a:ext cx="565514" cy="32403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90"/>
              <a:r>
                <a:rPr kumimoji="1" lang="en-US" altLang="zh-TW" sz="1600" b="1" dirty="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</a:rPr>
                <a:t>…</a:t>
              </a:r>
              <a:endParaRPr kumimoji="1" lang="zh-TW" altLang="en-US" sz="1600" b="1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710342" y="6597352"/>
              <a:ext cx="565514" cy="26064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90"/>
              <a:r>
                <a:rPr kumimoji="1" lang="en-US" altLang="zh-TW" sz="1600" b="1" dirty="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</a:rPr>
                <a:t>…</a:t>
              </a:r>
              <a:endParaRPr kumimoji="1" lang="zh-TW" altLang="en-US" sz="1600" b="1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3491880" y="6201308"/>
              <a:ext cx="565514" cy="32403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90"/>
              <a:r>
                <a:rPr kumimoji="1" lang="en-US" altLang="zh-TW" sz="1600" b="1" dirty="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</a:rPr>
                <a:t>…</a:t>
              </a:r>
              <a:endParaRPr kumimoji="1" lang="zh-TW" altLang="en-US" sz="1600" b="1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3491880" y="5085184"/>
              <a:ext cx="565514" cy="32403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90"/>
              <a:r>
                <a:rPr kumimoji="1" lang="en-US" altLang="zh-TW" sz="1600" b="1" dirty="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</a:rPr>
                <a:t>…</a:t>
              </a:r>
              <a:endParaRPr kumimoji="1" lang="zh-TW" altLang="en-US" sz="1600" b="1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42" name="矩形 41"/>
            <p:cNvSpPr/>
            <p:nvPr/>
          </p:nvSpPr>
          <p:spPr bwMode="auto">
            <a:xfrm>
              <a:off x="3491880" y="5445224"/>
              <a:ext cx="565514" cy="32403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90"/>
              <a:r>
                <a:rPr kumimoji="1" lang="en-US" altLang="zh-TW" sz="1600" b="1" dirty="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</a:rPr>
                <a:t>…</a:t>
              </a:r>
              <a:endParaRPr kumimoji="1" lang="zh-TW" altLang="en-US" sz="1600" b="1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179513" y="5731023"/>
            <a:ext cx="2042418" cy="46165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涉及各處組室</a:t>
            </a:r>
          </a:p>
        </p:txBody>
      </p:sp>
      <p:sp>
        <p:nvSpPr>
          <p:cNvPr id="5" name="左大括弧 4"/>
          <p:cNvSpPr/>
          <p:nvPr/>
        </p:nvSpPr>
        <p:spPr bwMode="auto">
          <a:xfrm>
            <a:off x="2293939" y="5178350"/>
            <a:ext cx="477862" cy="1576710"/>
          </a:xfrm>
          <a:prstGeom prst="leftBrace">
            <a:avLst>
              <a:gd name="adj1" fmla="val 55435"/>
              <a:gd name="adj2" fmla="val 50000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defTabSz="914290"/>
            <a:endParaRPr kumimoji="1" lang="zh-TW" altLang="en-US" b="1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81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3" r="17236" b="2193"/>
          <a:stretch>
            <a:fillRect/>
          </a:stretch>
        </p:blipFill>
        <p:spPr bwMode="auto">
          <a:xfrm>
            <a:off x="588964" y="115888"/>
            <a:ext cx="7966075" cy="65992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31" name="Rectangle 47"/>
          <p:cNvSpPr>
            <a:spLocks noChangeArrowheads="1"/>
          </p:cNvSpPr>
          <p:nvPr/>
        </p:nvSpPr>
        <p:spPr bwMode="auto">
          <a:xfrm>
            <a:off x="4762500" y="152400"/>
            <a:ext cx="3512478" cy="400099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91429" tIns="45715" rIns="91429" bIns="45715">
            <a:spAutoFit/>
          </a:bodyPr>
          <a:lstStyle/>
          <a:p>
            <a:pPr>
              <a:defRPr/>
            </a:pPr>
            <a:r>
              <a:rPr lang="en-US" altLang="zh-TW" sz="2000" dirty="0">
                <a:solidFill>
                  <a:srgbClr val="CC0000"/>
                </a:solidFill>
                <a:ea typeface="標楷體" pitchFamily="65" charset="-120"/>
              </a:rPr>
              <a:t>http://safecampus.edu.tw/ms/</a:t>
            </a:r>
            <a:endParaRPr lang="zh-TW" altLang="en-US" sz="2000" dirty="0">
              <a:solidFill>
                <a:srgbClr val="CC0000"/>
              </a:solidFill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82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山坡地開發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IMG_756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1"/>
            <a:ext cx="4572000" cy="6858001"/>
          </a:xfrm>
          <a:prstGeom prst="rect">
            <a:avLst/>
          </a:prstGeom>
          <a:solidFill>
            <a:schemeClr val="bg1">
              <a:alpha val="9882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5497" y="44624"/>
            <a:ext cx="1619250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  <a:latin typeface="+mn-lt"/>
                <a:ea typeface="新細明體" pitchFamily="18" charset="-120"/>
              </a:rPr>
              <a:t>1996.08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7812361" y="44625"/>
            <a:ext cx="1298753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defPPr>
              <a:defRPr lang="zh-TW"/>
            </a:defPPr>
            <a:lvl1pPr algn="ctr" eaLnBrk="1" hangingPunct="1">
              <a:defRPr sz="2400">
                <a:solidFill>
                  <a:srgbClr val="FF0000"/>
                </a:solidFill>
                <a:latin typeface="+mn-lt"/>
              </a:defRPr>
            </a:lvl1pPr>
            <a:lvl2pPr marL="742950" indent="-285750" eaLnBrk="0" hangingPunct="0">
              <a:defRPr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標楷體" pitchFamily="65" charset="-120"/>
              </a:defRPr>
            </a:lvl9pPr>
          </a:lstStyle>
          <a:p>
            <a:r>
              <a:rPr lang="en-US" altLang="zh-TW" dirty="0"/>
              <a:t>2012.01</a:t>
            </a:r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755651" y="5230144"/>
            <a:ext cx="1511300" cy="7191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376140" y="87021"/>
            <a:ext cx="4356100" cy="461655"/>
          </a:xfrm>
          <a:solidFill>
            <a:srgbClr val="FFFF00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zh-TW" altLang="en-US" sz="2400" kern="1200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隆華國小</a:t>
            </a:r>
            <a:r>
              <a:rPr lang="en-US" altLang="zh-TW" sz="2400" kern="1200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-</a:t>
            </a:r>
            <a:r>
              <a:rPr lang="zh-TW" altLang="en-US" sz="2400" kern="1200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山林生態環境崩毀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5724128" y="5805264"/>
            <a:ext cx="1511300" cy="71913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83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5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http://163.22.134.129/lhwww/schoolweb/88_rebuild/01-88typhoon_pic/88pic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1"/>
            <a:ext cx="4572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http://163.22.134.129/lhwww/schoolweb/06effort/Environmental_Education/88flood/P81200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429000"/>
            <a:ext cx="4573588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7" descr="003">
            <a:hlinkClick r:id="rId6" tooltip="Photo Sharing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4"/>
          <p:cNvSpPr txBox="1">
            <a:spLocks noChangeAspect="1" noChangeArrowheads="1"/>
          </p:cNvSpPr>
          <p:nvPr/>
        </p:nvSpPr>
        <p:spPr bwMode="auto">
          <a:xfrm>
            <a:off x="3716338" y="3068961"/>
            <a:ext cx="1277937" cy="650713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5781" tIns="47890" rIns="95781" bIns="47890">
            <a:spAutoFit/>
          </a:bodyPr>
          <a:lstStyle>
            <a:defPPr>
              <a:defRPr lang="en-US"/>
            </a:defPPr>
            <a:lvl1pPr algn="ctr" defTabSz="958850" eaLnBrk="1" hangingPunct="1">
              <a:spcBef>
                <a:spcPct val="50000"/>
              </a:spcBef>
              <a:defRPr kumimoji="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defRPr>
            </a:lvl1pPr>
            <a:lvl2pPr marL="742950" indent="-285750" defTabSz="958850" eaLnBrk="0" hangingPunct="0">
              <a:defRPr kumimoji="1" b="1"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58850" eaLnBrk="0" hangingPunct="0">
              <a:defRPr kumimoji="1" b="1"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58850" eaLnBrk="0" hangingPunct="0">
              <a:defRPr kumimoji="1" b="1"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58850" eaLnBrk="0" hangingPunct="0">
              <a:defRPr kumimoji="1" b="1"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dirty="0"/>
              <a:t>1999</a:t>
            </a:r>
            <a:r>
              <a:rPr lang="zh-TW" altLang="en-US" dirty="0"/>
              <a:t>年</a:t>
            </a:r>
            <a:br>
              <a:rPr lang="zh-TW" altLang="en-US" dirty="0"/>
            </a:br>
            <a:r>
              <a:rPr lang="en-US" altLang="zh-TW" dirty="0"/>
              <a:t>921</a:t>
            </a:r>
            <a:r>
              <a:rPr lang="zh-TW" altLang="en-US" dirty="0"/>
              <a:t>地震</a:t>
            </a:r>
          </a:p>
        </p:txBody>
      </p:sp>
      <p:sp>
        <p:nvSpPr>
          <p:cNvPr id="16391" name="Text Box 7"/>
          <p:cNvSpPr txBox="1">
            <a:spLocks noChangeAspect="1" noChangeArrowheads="1"/>
          </p:cNvSpPr>
          <p:nvPr/>
        </p:nvSpPr>
        <p:spPr bwMode="auto">
          <a:xfrm>
            <a:off x="6327776" y="3068961"/>
            <a:ext cx="1431925" cy="650713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5781" tIns="47890" rIns="95781" bIns="47890">
            <a:spAutoFit/>
          </a:bodyPr>
          <a:lstStyle>
            <a:defPPr>
              <a:defRPr lang="en-US"/>
            </a:defPPr>
            <a:lvl1pPr algn="ctr" defTabSz="958850" eaLnBrk="1" hangingPunct="1">
              <a:spcBef>
                <a:spcPct val="50000"/>
              </a:spcBef>
              <a:defRPr kumimoji="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defRPr>
            </a:lvl1pPr>
            <a:lvl2pPr marL="742950" indent="-285750" defTabSz="958850" eaLnBrk="0" hangingPunct="0">
              <a:defRPr kumimoji="1" b="1"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58850" eaLnBrk="0" hangingPunct="0">
              <a:defRPr kumimoji="1" b="1"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58850" eaLnBrk="0" hangingPunct="0">
              <a:defRPr kumimoji="1" b="1"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58850" eaLnBrk="0" hangingPunct="0">
              <a:defRPr kumimoji="1" b="1"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dirty="0"/>
              <a:t>2009</a:t>
            </a:r>
            <a:r>
              <a:rPr lang="zh-TW" altLang="en-US" dirty="0"/>
              <a:t>年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莫拉克颱風</a:t>
            </a:r>
          </a:p>
        </p:txBody>
      </p:sp>
      <p:sp>
        <p:nvSpPr>
          <p:cNvPr id="16392" name="Text Box 9"/>
          <p:cNvSpPr txBox="1">
            <a:spLocks noChangeAspect="1" noChangeArrowheads="1"/>
          </p:cNvSpPr>
          <p:nvPr/>
        </p:nvSpPr>
        <p:spPr bwMode="auto">
          <a:xfrm>
            <a:off x="1285875" y="3068961"/>
            <a:ext cx="1395413" cy="650713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5781" tIns="47890" rIns="95781" bIns="47890">
            <a:spAutoFit/>
          </a:bodyPr>
          <a:lstStyle>
            <a:lvl1pPr defTabSz="9588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588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588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588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588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1996</a:t>
            </a:r>
            <a:r>
              <a:rPr kumimoji="0"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年</a:t>
            </a:r>
            <a:br>
              <a:rPr kumimoji="0"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</a:br>
            <a:r>
              <a:rPr kumimoji="0"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賀伯颱風</a:t>
            </a:r>
          </a:p>
        </p:txBody>
      </p:sp>
      <p:sp>
        <p:nvSpPr>
          <p:cNvPr id="16393" name="AutoShape 10"/>
          <p:cNvSpPr>
            <a:spLocks noChangeArrowheads="1"/>
          </p:cNvSpPr>
          <p:nvPr/>
        </p:nvSpPr>
        <p:spPr bwMode="auto">
          <a:xfrm>
            <a:off x="2951163" y="3114675"/>
            <a:ext cx="576262" cy="647700"/>
          </a:xfrm>
          <a:prstGeom prst="rightArrow">
            <a:avLst>
              <a:gd name="adj1" fmla="val 47056"/>
              <a:gd name="adj2" fmla="val 53444"/>
            </a:avLst>
          </a:prstGeom>
          <a:solidFill>
            <a:srgbClr val="99CC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kumimoji="0" lang="zh-TW" altLang="en-US" b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0426" name="Rectangle 15"/>
          <p:cNvSpPr>
            <a:spLocks noChangeArrowheads="1"/>
          </p:cNvSpPr>
          <p:nvPr/>
        </p:nvSpPr>
        <p:spPr bwMode="auto">
          <a:xfrm>
            <a:off x="0" y="6381905"/>
            <a:ext cx="4572000" cy="4616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zh-TW" altLang="en-US" sz="2400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南投縣信義鄉神木村隆華國小 </a:t>
            </a:r>
          </a:p>
        </p:txBody>
      </p:sp>
      <p:sp>
        <p:nvSpPr>
          <p:cNvPr id="16395" name="AutoShape 10"/>
          <p:cNvSpPr>
            <a:spLocks noChangeArrowheads="1"/>
          </p:cNvSpPr>
          <p:nvPr/>
        </p:nvSpPr>
        <p:spPr bwMode="auto">
          <a:xfrm>
            <a:off x="5427663" y="3159125"/>
            <a:ext cx="576262" cy="647700"/>
          </a:xfrm>
          <a:prstGeom prst="rightArrow">
            <a:avLst>
              <a:gd name="adj1" fmla="val 47056"/>
              <a:gd name="adj2" fmla="val 53444"/>
            </a:avLst>
          </a:prstGeom>
          <a:solidFill>
            <a:srgbClr val="99CC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kumimoji="0" lang="zh-TW" altLang="en-US" b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1" y="3789040"/>
            <a:ext cx="2533972" cy="1637782"/>
          </a:xfrm>
          <a:prstGeom prst="roundRect">
            <a:avLst>
              <a:gd name="adj" fmla="val 16667"/>
            </a:avLst>
          </a:prstGeom>
          <a:ln w="28575">
            <a:solidFill>
              <a:srgbClr val="FF66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圓角矩形 2"/>
          <p:cNvSpPr/>
          <p:nvPr/>
        </p:nvSpPr>
        <p:spPr bwMode="auto">
          <a:xfrm>
            <a:off x="2807146" y="213476"/>
            <a:ext cx="3565054" cy="551228"/>
          </a:xfrm>
          <a:prstGeom prst="roundRect">
            <a:avLst/>
          </a:prstGeom>
          <a:solidFill>
            <a:srgbClr val="FF0000">
              <a:alpha val="7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algn="ctr" defTabSz="914290"/>
            <a:r>
              <a:rPr kumimoji="1" lang="zh-TW" altLang="en-US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危地不居、險地不入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84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文字方塊 1"/>
          <p:cNvSpPr txBox="1">
            <a:spLocks noChangeArrowheads="1"/>
          </p:cNvSpPr>
          <p:nvPr/>
        </p:nvSpPr>
        <p:spPr bwMode="auto">
          <a:xfrm>
            <a:off x="107504" y="405036"/>
            <a:ext cx="3960440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defPPr>
              <a:defRPr lang="en-US"/>
            </a:defPPr>
            <a:lvl1pPr eaLnBrk="0" hangingPunct="0">
              <a:spcBef>
                <a:spcPts val="600"/>
              </a:spcBef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>
                <a:ln>
                  <a:solidFill>
                    <a:srgbClr val="FFFFFF"/>
                  </a:solidFill>
                </a:ln>
              </a:rPr>
              <a:t>校舍耐震能力提升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35496" y="1178520"/>
            <a:ext cx="88201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D711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D711E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D711E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D711E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D711E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D711E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D711E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D711E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D711E"/>
                </a:solidFill>
                <a:latin typeface="Arial" charset="0"/>
                <a:ea typeface="標楷體" pitchFamily="65" charset="-120"/>
              </a:defRPr>
            </a:lvl9pPr>
          </a:lstStyle>
          <a:p>
            <a:pPr>
              <a:defRPr/>
            </a:pPr>
            <a:r>
              <a:rPr lang="en-US" altLang="zh-TW" sz="3200" kern="0" dirty="0">
                <a:latin typeface="Arial"/>
                <a:ea typeface="標楷體"/>
              </a:rPr>
              <a:t>1.</a:t>
            </a:r>
            <a:r>
              <a:rPr lang="zh-TW" altLang="en-US" sz="3200" kern="0" dirty="0">
                <a:latin typeface="Arial"/>
                <a:ea typeface="標楷體"/>
              </a:rPr>
              <a:t>教育部校舍耐震補強計畫</a:t>
            </a:r>
            <a:endParaRPr lang="zh-TW" altLang="en-US" sz="2800" kern="0" dirty="0">
              <a:latin typeface="Arial"/>
              <a:ea typeface="標楷體"/>
            </a:endParaRPr>
          </a:p>
        </p:txBody>
      </p:sp>
      <p:graphicFrame>
        <p:nvGraphicFramePr>
          <p:cNvPr id="4" name="Group 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509174"/>
              </p:ext>
            </p:extLst>
          </p:nvPr>
        </p:nvGraphicFramePr>
        <p:xfrm>
          <a:off x="250825" y="2420888"/>
          <a:ext cx="8640760" cy="1824400"/>
        </p:xfrm>
        <a:graphic>
          <a:graphicData uri="http://schemas.openxmlformats.org/drawingml/2006/table">
            <a:tbl>
              <a:tblPr/>
              <a:tblGrid>
                <a:gridCol w="1080095"/>
                <a:gridCol w="1080095"/>
                <a:gridCol w="1080095"/>
                <a:gridCol w="1080095"/>
                <a:gridCol w="1080095"/>
                <a:gridCol w="1080095"/>
                <a:gridCol w="936949"/>
                <a:gridCol w="1223241"/>
              </a:tblGrid>
              <a:tr h="43204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初步評估</a:t>
                      </a:r>
                    </a:p>
                  </a:txBody>
                  <a:tcPr marL="85795" marR="85795" marT="46792" marB="46792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5787" marR="85787" marT="46796" marB="4679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詳細評估</a:t>
                      </a:r>
                    </a:p>
                  </a:txBody>
                  <a:tcPr marL="85795" marR="85795" marT="46792" marB="46792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5787" marR="85787" marT="46796" marB="4679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補強設計</a:t>
                      </a:r>
                    </a:p>
                  </a:txBody>
                  <a:tcPr marL="85795" marR="85795" marT="46792" marB="46792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5787" marR="85787" marT="46796" marB="4679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補強工程</a:t>
                      </a:r>
                    </a:p>
                  </a:txBody>
                  <a:tcPr marL="85795" marR="85795" marT="46792" marB="46792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5787" marR="85787" marT="46796" marB="4679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7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6,000</a:t>
                      </a:r>
                      <a:b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</a:b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棟次</a:t>
                      </a:r>
                    </a:p>
                  </a:txBody>
                  <a:tcPr marL="84713" marR="84713" marT="46796" marB="46796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0.36</a:t>
                      </a:r>
                      <a:b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</a:b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億</a:t>
                      </a:r>
                    </a:p>
                  </a:txBody>
                  <a:tcPr marL="85795" marR="85795" marT="46792" marB="46792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3,298</a:t>
                      </a:r>
                      <a:b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</a:b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棟次</a:t>
                      </a:r>
                    </a:p>
                  </a:txBody>
                  <a:tcPr marL="84713" marR="84713" marT="46796" marB="4679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8.64</a:t>
                      </a:r>
                      <a:b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</a:b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億</a:t>
                      </a:r>
                    </a:p>
                  </a:txBody>
                  <a:tcPr marL="85795" marR="85795" marT="46792" marB="46792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1,411</a:t>
                      </a:r>
                      <a:b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</a:b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棟次</a:t>
                      </a:r>
                    </a:p>
                  </a:txBody>
                  <a:tcPr marL="84713" marR="84713" marT="46796" marB="4679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5.52</a:t>
                      </a:r>
                      <a:b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</a:b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億</a:t>
                      </a:r>
                    </a:p>
                  </a:txBody>
                  <a:tcPr marL="85795" marR="85795" marT="46792" marB="46792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1,411</a:t>
                      </a: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</a:b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棟次</a:t>
                      </a:r>
                    </a:p>
                  </a:txBody>
                  <a:tcPr marL="84713" marR="84713" marT="46796" marB="4679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157.74</a:t>
                      </a: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 億</a:t>
                      </a:r>
                    </a:p>
                  </a:txBody>
                  <a:tcPr marL="85795" marR="85795" marT="46792" marB="46792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944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標楷體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共投入約 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172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 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億元</a:t>
                      </a:r>
                    </a:p>
                  </a:txBody>
                  <a:tcPr marL="84713" marR="84713" marT="46796" marB="46796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ndara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5787" marR="85787" marT="46796" marB="46796" anchor="ctr" anchorCtr="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itchFamily="34" charset="0"/>
                        <a:ea typeface="標楷體" pitchFamily="65" charset="-120"/>
                      </a:endParaRPr>
                    </a:p>
                  </a:txBody>
                  <a:tcPr marL="84706" marR="84706" marT="46800" marB="46800" anchor="ctr" anchorCtr="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ndara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5787" marR="85787" marT="46796" marB="46796" anchor="ctr" anchorCtr="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itchFamily="34" charset="0"/>
                        <a:ea typeface="標楷體" pitchFamily="65" charset="-120"/>
                      </a:endParaRPr>
                    </a:p>
                  </a:txBody>
                  <a:tcPr marL="84706" marR="84706" marT="46800" marB="46800" anchor="ctr" anchorCtr="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ndara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5787" marR="85787" marT="46796" marB="46796" anchor="ctr" anchorCtr="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itchFamily="34" charset="0"/>
                        <a:ea typeface="標楷體" pitchFamily="65" charset="-120"/>
                      </a:endParaRPr>
                    </a:p>
                  </a:txBody>
                  <a:tcPr marL="84706" marR="84706" marT="46800" marB="46800" anchor="ctr" anchorCtr="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ndara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5787" marR="85787" marT="46796" marB="46796" anchor="ctr" anchorCtr="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95536" y="1754584"/>
            <a:ext cx="8313472" cy="52321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algn="l">
              <a:defRPr/>
            </a:pPr>
            <a:r>
              <a:rPr lang="en-US" altLang="zh-TW" sz="2800" kern="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98~100</a:t>
            </a:r>
            <a:r>
              <a:rPr lang="zh-TW" altLang="en-US" sz="2800" kern="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28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辦理高中職及國中小校舍</a:t>
            </a:r>
            <a:r>
              <a:rPr lang="zh-TW" altLang="en-US" sz="28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耐震評估</a:t>
            </a:r>
            <a:r>
              <a:rPr lang="zh-TW" altLang="en-US" sz="28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zh-TW" altLang="en-US" sz="28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補強</a:t>
            </a:r>
          </a:p>
        </p:txBody>
      </p:sp>
      <p:sp>
        <p:nvSpPr>
          <p:cNvPr id="59424" name="Text Box 6"/>
          <p:cNvSpPr txBox="1">
            <a:spLocks noChangeArrowheads="1"/>
          </p:cNvSpPr>
          <p:nvPr/>
        </p:nvSpPr>
        <p:spPr bwMode="auto">
          <a:xfrm>
            <a:off x="144464" y="4437063"/>
            <a:ext cx="2073275" cy="103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996633"/>
              </a:buClr>
              <a:buSzPct val="80000"/>
            </a:pPr>
            <a:r>
              <a:rPr lang="zh-TW" altLang="en-US" sz="280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評估技術</a:t>
            </a:r>
            <a:endParaRPr lang="en-US" altLang="zh-TW" sz="2800">
              <a:solidFill>
                <a:srgbClr val="996600"/>
              </a:solidFill>
              <a:ea typeface="標楷體" pitchFamily="65" charset="-120"/>
              <a:cs typeface="Arial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996633"/>
              </a:buClr>
              <a:buSzPct val="80000"/>
            </a:pPr>
            <a:r>
              <a:rPr lang="zh-TW" altLang="en-US" sz="280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補強技術</a:t>
            </a:r>
          </a:p>
        </p:txBody>
      </p:sp>
      <p:sp>
        <p:nvSpPr>
          <p:cNvPr id="2" name="右大括弧 1"/>
          <p:cNvSpPr/>
          <p:nvPr/>
        </p:nvSpPr>
        <p:spPr>
          <a:xfrm>
            <a:off x="1728788" y="4654550"/>
            <a:ext cx="230187" cy="647700"/>
          </a:xfrm>
          <a:prstGeom prst="rightBrace">
            <a:avLst>
              <a:gd name="adj1" fmla="val 56250"/>
              <a:gd name="adj2" fmla="val 50000"/>
            </a:avLst>
          </a:prstGeom>
          <a:noFill/>
          <a:ln w="28575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9" tIns="45715" rIns="91429" bIns="45715" anchor="ctr"/>
          <a:lstStyle/>
          <a:p>
            <a:pPr>
              <a:defRPr/>
            </a:pPr>
            <a:endParaRPr lang="zh-TW" altLang="en-US" sz="2800"/>
          </a:p>
        </p:txBody>
      </p:sp>
      <p:sp>
        <p:nvSpPr>
          <p:cNvPr id="59426" name="文字方塊 6"/>
          <p:cNvSpPr txBox="1">
            <a:spLocks noChangeArrowheads="1"/>
          </p:cNvSpPr>
          <p:nvPr/>
        </p:nvSpPr>
        <p:spPr bwMode="auto">
          <a:xfrm>
            <a:off x="1944688" y="4665663"/>
            <a:ext cx="7164387" cy="164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buClr>
                <a:srgbClr val="996633"/>
              </a:buClr>
              <a:buSzPct val="80000"/>
            </a:pPr>
            <a:r>
              <a:rPr lang="zh-TW" altLang="en-US" sz="2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研發</a:t>
            </a:r>
            <a:r>
              <a:rPr lang="en-US" altLang="zh-TW" sz="1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(1991~</a:t>
            </a:r>
            <a:r>
              <a:rPr lang="zh-TW" altLang="en-US" sz="1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目前</a:t>
            </a:r>
            <a:r>
              <a:rPr lang="en-US" altLang="zh-TW" sz="1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)</a:t>
            </a:r>
            <a:r>
              <a:rPr lang="zh-TW" altLang="en-US" sz="2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→技術規範</a:t>
            </a:r>
            <a:r>
              <a:rPr lang="en-US" altLang="zh-TW" sz="1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(2005-08)</a:t>
            </a:r>
            <a:r>
              <a:rPr lang="zh-TW" altLang="en-US" sz="2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→</a:t>
            </a:r>
            <a:r>
              <a:rPr lang="en-US" altLang="zh-TW" sz="2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/>
            </a:r>
            <a:br>
              <a:rPr lang="en-US" altLang="zh-TW" sz="2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</a:br>
            <a:r>
              <a:rPr lang="zh-TW" altLang="en-US" sz="2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補強計畫擬訂</a:t>
            </a:r>
            <a:r>
              <a:rPr lang="en-US" altLang="zh-TW" sz="1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(2004-08)</a:t>
            </a:r>
            <a:r>
              <a:rPr lang="zh-TW" altLang="en-US" sz="2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→補強計畫實施</a:t>
            </a:r>
            <a:r>
              <a:rPr lang="en-US" altLang="zh-TW" sz="1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(2009-11)</a:t>
            </a:r>
            <a:r>
              <a:rPr lang="zh-TW" altLang="en-US" sz="2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→績效評估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85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1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306745"/>
              </p:ext>
            </p:extLst>
          </p:nvPr>
        </p:nvGraphicFramePr>
        <p:xfrm>
          <a:off x="971551" y="2636912"/>
          <a:ext cx="7104064" cy="15851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17992"/>
                <a:gridCol w="1652377"/>
                <a:gridCol w="2033695"/>
              </a:tblGrid>
              <a:tr h="3606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目前實際執行情形</a:t>
                      </a:r>
                      <a:endParaRPr lang="zh-TW" altLang="en-US" sz="2000" b="1" dirty="0"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校舍棟數</a:t>
                      </a:r>
                      <a:endParaRPr lang="zh-TW" altLang="en-US" sz="2000" b="1" dirty="0"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保障師生人數</a:t>
                      </a:r>
                      <a:endParaRPr lang="zh-TW" altLang="en-US" sz="2000" b="1" dirty="0"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43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評估確認無疑慮</a:t>
                      </a:r>
                      <a:endParaRPr lang="zh-TW" altLang="en-US" sz="2000" b="1" dirty="0"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6,591 </a:t>
                      </a:r>
                      <a:r>
                        <a:rPr lang="zh-TW" altLang="en-US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棟</a:t>
                      </a:r>
                      <a:endParaRPr lang="zh-TW" altLang="en-US" sz="2000" b="1" dirty="0"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91</a:t>
                      </a:r>
                      <a:r>
                        <a:rPr lang="zh-TW" altLang="en-US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萬</a:t>
                      </a:r>
                      <a:endParaRPr lang="zh-TW" altLang="en-US" sz="2000" b="1" dirty="0"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1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完成耐震補強</a:t>
                      </a:r>
                      <a:endParaRPr lang="zh-TW" altLang="en-US" sz="2000" b="1" dirty="0"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1,880 </a:t>
                      </a:r>
                      <a:r>
                        <a:rPr lang="zh-TW" altLang="en-US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棟</a:t>
                      </a:r>
                      <a:endParaRPr lang="zh-TW" altLang="en-US" sz="2000" b="1" dirty="0"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29</a:t>
                      </a:r>
                      <a:r>
                        <a:rPr lang="zh-TW" altLang="en-US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萬</a:t>
                      </a:r>
                      <a:endParaRPr lang="zh-TW" altLang="en-US" sz="2000" b="1" dirty="0"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2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合計</a:t>
                      </a:r>
                      <a:endParaRPr lang="zh-TW" altLang="en-US" sz="2000" b="1" dirty="0"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8,471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 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棟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120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 萬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Arial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91434" marR="91434" marT="45747" marB="4574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0440" name="矩形 8"/>
          <p:cNvSpPr>
            <a:spLocks noChangeArrowheads="1"/>
          </p:cNvSpPr>
          <p:nvPr/>
        </p:nvSpPr>
        <p:spPr bwMode="auto">
          <a:xfrm>
            <a:off x="900113" y="4292600"/>
            <a:ext cx="5903912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l"/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註：</a:t>
            </a:r>
            <a:r>
              <a:rPr lang="en-US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1.</a:t>
            </a: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補強後可承受震度從 </a:t>
            </a:r>
            <a:r>
              <a:rPr lang="en-US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5 </a:t>
            </a: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級提升至 </a:t>
            </a:r>
            <a:r>
              <a:rPr lang="en-US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7 </a:t>
            </a: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級。</a:t>
            </a:r>
            <a:endParaRPr lang="en-US" altLang="zh-TW" sz="2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l"/>
            <a:r>
              <a:rPr lang="en-US" altLang="zh-TW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     </a:t>
            </a:r>
            <a:r>
              <a:rPr lang="zh-TW" altLang="en-US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2.</a:t>
            </a: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尚待補強校舍</a:t>
            </a:r>
            <a:r>
              <a:rPr lang="en-US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1,358</a:t>
            </a: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棟。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932364" y="5556251"/>
            <a:ext cx="2663825" cy="11525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>
              <a:spcBef>
                <a:spcPts val="600"/>
              </a:spcBef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全國人口數</a:t>
            </a:r>
            <a:r>
              <a:rPr lang="en-US" altLang="zh-TW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2,325</a:t>
            </a:r>
            <a:r>
              <a:rPr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sz="16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佔 </a:t>
            </a:r>
            <a:r>
              <a:rPr lang="en-US" altLang="zh-TW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360 / 2,325 = </a:t>
            </a:r>
            <a:r>
              <a:rPr lang="en-US" altLang="zh-TW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15.5 %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476375" y="5589589"/>
            <a:ext cx="2663825" cy="11525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>
              <a:spcBef>
                <a:spcPts val="600"/>
              </a:spcBef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可能影響</a:t>
            </a:r>
            <a:r>
              <a:rPr lang="en-US" altLang="zh-TW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120</a:t>
            </a:r>
            <a:r>
              <a:rPr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萬</a:t>
            </a:r>
            <a:r>
              <a:rPr lang="zh-TW" altLang="en-US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個家庭</a:t>
            </a:r>
            <a:endParaRPr lang="en-US" altLang="zh-TW" sz="1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每戶</a:t>
            </a:r>
            <a:r>
              <a:rPr lang="en-US" altLang="zh-TW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位家長</a:t>
            </a:r>
            <a:endParaRPr lang="en-US" altLang="zh-TW" sz="1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影響 </a:t>
            </a:r>
            <a:r>
              <a:rPr lang="en-US" altLang="zh-TW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120 </a:t>
            </a:r>
            <a:r>
              <a:rPr lang="en-US" altLang="zh-TW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 </a:t>
            </a:r>
            <a:r>
              <a:rPr lang="en-US" altLang="zh-TW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 = </a:t>
            </a:r>
            <a:r>
              <a:rPr lang="en-US" altLang="zh-TW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240</a:t>
            </a:r>
            <a:r>
              <a:rPr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萬人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4211639" y="6021388"/>
            <a:ext cx="647700" cy="287337"/>
          </a:xfrm>
          <a:prstGeom prst="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60444" name="標題 1"/>
          <p:cNvSpPr txBox="1">
            <a:spLocks/>
          </p:cNvSpPr>
          <p:nvPr/>
        </p:nvSpPr>
        <p:spPr bwMode="auto">
          <a:xfrm>
            <a:off x="144463" y="44451"/>
            <a:ext cx="88201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altLang="zh-TW" sz="3200" dirty="0">
                <a:solidFill>
                  <a:srgbClr val="0D711E"/>
                </a:solidFill>
                <a:ea typeface="標楷體" pitchFamily="65" charset="-120"/>
              </a:rPr>
              <a:t>2.</a:t>
            </a:r>
            <a:r>
              <a:rPr lang="zh-TW" altLang="en-US" sz="3200" dirty="0">
                <a:solidFill>
                  <a:srgbClr val="0D711E"/>
                </a:solidFill>
                <a:ea typeface="標楷體" pitchFamily="65" charset="-120"/>
              </a:rPr>
              <a:t>績效</a:t>
            </a:r>
            <a:endParaRPr lang="zh-TW" altLang="en-US" sz="2800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0445" name="Text Box 6"/>
          <p:cNvSpPr txBox="1">
            <a:spLocks noChangeArrowheads="1"/>
          </p:cNvSpPr>
          <p:nvPr/>
        </p:nvSpPr>
        <p:spPr bwMode="auto">
          <a:xfrm>
            <a:off x="395288" y="596900"/>
            <a:ext cx="8353425" cy="20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marL="155575" indent="-155575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996633"/>
              </a:buClr>
              <a:buSzPct val="80000"/>
              <a:buFont typeface="Wingdings" pitchFamily="2" charset="2"/>
              <a:buChar char="l"/>
            </a:pPr>
            <a:r>
              <a:rPr lang="zh-TW" altLang="en-US" sz="2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節省經費及工期</a:t>
            </a:r>
            <a:endParaRPr lang="en-US" altLang="zh-TW" sz="2800" dirty="0">
              <a:solidFill>
                <a:srgbClr val="996600"/>
              </a:solidFill>
              <a:ea typeface="標楷體" pitchFamily="65" charset="-120"/>
              <a:cs typeface="Arial" pitchFamily="34" charset="0"/>
            </a:endParaRPr>
          </a:p>
          <a:p>
            <a:pPr lvl="1" eaLnBrk="1" hangingPunct="1">
              <a:spcBef>
                <a:spcPts val="600"/>
              </a:spcBef>
              <a:buClr>
                <a:srgbClr val="996633"/>
              </a:buClr>
              <a:buSzPct val="80000"/>
            </a:pPr>
            <a:r>
              <a:rPr lang="en-US" altLang="zh-TW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-</a:t>
            </a:r>
            <a:r>
              <a:rPr lang="zh-TW" altLang="en-US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投入</a:t>
            </a:r>
            <a:r>
              <a:rPr lang="en-US" altLang="zh-TW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172</a:t>
            </a:r>
            <a:r>
              <a:rPr lang="zh-TW" altLang="en-US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億元 </a:t>
            </a:r>
            <a:r>
              <a:rPr lang="en-US" altLang="zh-TW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vs. </a:t>
            </a:r>
            <a:r>
              <a:rPr lang="zh-TW" altLang="en-US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拆除重建約需</a:t>
            </a:r>
            <a:r>
              <a:rPr lang="en-US" altLang="zh-TW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1,600</a:t>
            </a:r>
            <a:r>
              <a:rPr lang="zh-TW" altLang="en-US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億元</a:t>
            </a:r>
            <a:endParaRPr lang="en-US" altLang="zh-TW" sz="2400" dirty="0">
              <a:solidFill>
                <a:srgbClr val="0000CC"/>
              </a:solidFill>
              <a:ea typeface="標楷體" pitchFamily="65" charset="-120"/>
              <a:cs typeface="Arial" pitchFamily="34" charset="0"/>
            </a:endParaRPr>
          </a:p>
          <a:p>
            <a:pPr lvl="1" eaLnBrk="1" hangingPunct="1">
              <a:spcBef>
                <a:spcPts val="600"/>
              </a:spcBef>
              <a:buClr>
                <a:srgbClr val="996633"/>
              </a:buClr>
              <a:buSzPct val="80000"/>
            </a:pPr>
            <a:r>
              <a:rPr lang="en-US" altLang="zh-TW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-</a:t>
            </a:r>
            <a:r>
              <a:rPr lang="zh-TW" altLang="en-US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工期</a:t>
            </a:r>
            <a:r>
              <a:rPr lang="en-US" altLang="zh-TW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2</a:t>
            </a:r>
            <a:r>
              <a:rPr lang="zh-TW" altLang="en-US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個月 </a:t>
            </a:r>
            <a:r>
              <a:rPr lang="en-US" altLang="zh-TW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vs. 2</a:t>
            </a:r>
            <a:r>
              <a:rPr lang="zh-TW" altLang="en-US" sz="2400" dirty="0">
                <a:solidFill>
                  <a:srgbClr val="0000CC"/>
                </a:solidFill>
                <a:ea typeface="標楷體" pitchFamily="65" charset="-120"/>
                <a:cs typeface="Arial" pitchFamily="34" charset="0"/>
              </a:rPr>
              <a:t>年</a:t>
            </a:r>
            <a:endParaRPr lang="en-US" altLang="zh-TW" sz="2800" dirty="0">
              <a:solidFill>
                <a:srgbClr val="996600"/>
              </a:solidFill>
              <a:ea typeface="標楷體" pitchFamily="65" charset="-120"/>
              <a:cs typeface="Arial" pitchFamily="34" charset="0"/>
            </a:endParaRPr>
          </a:p>
          <a:p>
            <a:pPr eaLnBrk="1" hangingPunct="1">
              <a:spcBef>
                <a:spcPts val="1200"/>
              </a:spcBef>
              <a:buClr>
                <a:srgbClr val="996633"/>
              </a:buClr>
              <a:buSzPct val="80000"/>
              <a:buFont typeface="Wingdings" pitchFamily="2" charset="2"/>
              <a:buChar char="l"/>
            </a:pPr>
            <a:r>
              <a:rPr lang="zh-TW" altLang="en-US" sz="2800" dirty="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保障學校師生安全</a:t>
            </a:r>
          </a:p>
        </p:txBody>
      </p:sp>
      <p:sp>
        <p:nvSpPr>
          <p:cNvPr id="60446" name="矩形 3"/>
          <p:cNvSpPr>
            <a:spLocks noChangeArrowheads="1"/>
          </p:cNvSpPr>
          <p:nvPr/>
        </p:nvSpPr>
        <p:spPr bwMode="auto">
          <a:xfrm>
            <a:off x="395288" y="4995864"/>
            <a:ext cx="3631100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/>
          <a:p>
            <a:pPr marL="155556" indent="-155556">
              <a:spcBef>
                <a:spcPts val="1200"/>
              </a:spcBef>
              <a:buClr>
                <a:srgbClr val="996633"/>
              </a:buClr>
              <a:buSzPct val="80000"/>
              <a:buFont typeface="Wingdings" pitchFamily="2" charset="2"/>
              <a:buChar char="l"/>
            </a:pPr>
            <a:r>
              <a:rPr lang="zh-TW" altLang="en-US" sz="2800">
                <a:solidFill>
                  <a:srgbClr val="996600"/>
                </a:solidFill>
                <a:ea typeface="標楷體" pitchFamily="65" charset="-120"/>
                <a:cs typeface="Arial" pitchFamily="34" charset="0"/>
              </a:rPr>
              <a:t>使學生家長得以安心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104A5C-F9E4-439B-8072-AD63189F92BC}" type="slidenum">
              <a:rPr lang="zh-TW" altLang="en-US" smtClean="0"/>
              <a:pPr/>
              <a:t>86</a:t>
            </a:fld>
            <a:r>
              <a:rPr lang="en-US" altLang="zh-TW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24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9" descr="玉井位置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865189"/>
            <a:ext cx="86582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0"/>
          <p:cNvSpPr txBox="1">
            <a:spLocks/>
          </p:cNvSpPr>
          <p:nvPr/>
        </p:nvSpPr>
        <p:spPr bwMode="auto">
          <a:xfrm>
            <a:off x="7237414" y="5445126"/>
            <a:ext cx="1366837" cy="40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64273" tIns="32136" rIns="64273" bIns="32136">
            <a:spAutoFit/>
          </a:bodyPr>
          <a:lstStyle>
            <a:lvl1pPr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zh-TW" altLang="en-US">
                <a:solidFill>
                  <a:srgbClr val="00007D"/>
                </a:solidFill>
                <a:ea typeface="標楷體" pitchFamily="65" charset="-120"/>
              </a:rPr>
              <a:t>震央位置</a:t>
            </a:r>
            <a:endParaRPr lang="zh-TW" altLang="en-US" sz="1800">
              <a:solidFill>
                <a:srgbClr val="000000"/>
              </a:solidFill>
            </a:endParaRPr>
          </a:p>
        </p:txBody>
      </p:sp>
      <p:sp>
        <p:nvSpPr>
          <p:cNvPr id="61444" name="Text Box 41"/>
          <p:cNvSpPr txBox="1">
            <a:spLocks/>
          </p:cNvSpPr>
          <p:nvPr/>
        </p:nvSpPr>
        <p:spPr bwMode="auto">
          <a:xfrm>
            <a:off x="2411413" y="825500"/>
            <a:ext cx="2043112" cy="803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64273" tIns="32136" rIns="64273" bIns="32136">
            <a:spAutoFit/>
          </a:bodyPr>
          <a:lstStyle>
            <a:lvl1pPr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zh-TW" altLang="en-US" sz="2800" u="sng">
                <a:solidFill>
                  <a:srgbClr val="0000FF"/>
                </a:solidFill>
                <a:ea typeface="標楷體" pitchFamily="65" charset="-120"/>
              </a:rPr>
              <a:t>玉井國中</a:t>
            </a:r>
            <a:r>
              <a:rPr lang="zh-TW" altLang="en-US" sz="1800">
                <a:solidFill>
                  <a:srgbClr val="0000FF"/>
                </a:solidFill>
                <a:ea typeface="標楷體" pitchFamily="65" charset="-120"/>
              </a:rPr>
              <a:t/>
            </a:r>
            <a:br>
              <a:rPr lang="zh-TW" altLang="en-US" sz="1800">
                <a:solidFill>
                  <a:srgbClr val="0000FF"/>
                </a:solidFill>
                <a:ea typeface="標楷體" pitchFamily="65" charset="-120"/>
              </a:rPr>
            </a:br>
            <a:r>
              <a:rPr lang="zh-TW" altLang="en-US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離震央約</a:t>
            </a:r>
            <a:r>
              <a:rPr lang="en-US" altLang="zh-TW" sz="2000">
                <a:solidFill>
                  <a:srgbClr val="0000FF"/>
                </a:solidFill>
                <a:ea typeface="標楷體" pitchFamily="65" charset="-120"/>
              </a:rPr>
              <a:t>30</a:t>
            </a:r>
            <a:r>
              <a:rPr lang="zh-TW" altLang="en-US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公里</a:t>
            </a:r>
            <a:endParaRPr lang="zh-TW" altLang="zh-TW" sz="2000">
              <a:solidFill>
                <a:srgbClr val="0000FF"/>
              </a:solidFill>
            </a:endParaRPr>
          </a:p>
        </p:txBody>
      </p:sp>
      <p:sp>
        <p:nvSpPr>
          <p:cNvPr id="61445" name="Text Box 42"/>
          <p:cNvSpPr txBox="1">
            <a:spLocks/>
          </p:cNvSpPr>
          <p:nvPr/>
        </p:nvSpPr>
        <p:spPr bwMode="auto">
          <a:xfrm>
            <a:off x="60325" y="3222382"/>
            <a:ext cx="1606550" cy="49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64273" tIns="32136" rIns="64273" bIns="32136" anchor="ctr">
            <a:spAutoFit/>
          </a:bodyPr>
          <a:lstStyle>
            <a:lvl1pPr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zh-TW" altLang="en-US" sz="2800" u="sng">
                <a:solidFill>
                  <a:srgbClr val="6600FF"/>
                </a:solidFill>
                <a:ea typeface="標楷體" pitchFamily="65" charset="-120"/>
              </a:rPr>
              <a:t>玉井工商</a:t>
            </a:r>
            <a:endParaRPr lang="zh-TW" altLang="zh-TW" sz="2000">
              <a:solidFill>
                <a:srgbClr val="6600FF"/>
              </a:solidFill>
              <a:ea typeface="標楷體" pitchFamily="65" charset="-120"/>
            </a:endParaRPr>
          </a:p>
        </p:txBody>
      </p:sp>
      <p:sp>
        <p:nvSpPr>
          <p:cNvPr id="61446" name="Line 43"/>
          <p:cNvSpPr>
            <a:spLocks noChangeShapeType="1"/>
          </p:cNvSpPr>
          <p:nvPr/>
        </p:nvSpPr>
        <p:spPr bwMode="auto">
          <a:xfrm>
            <a:off x="1281113" y="2314575"/>
            <a:ext cx="6386512" cy="291465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80" tIns="32140" rIns="64280" bIns="32140"/>
          <a:lstStyle/>
          <a:p>
            <a:endParaRPr lang="zh-TW" altLang="en-US"/>
          </a:p>
        </p:txBody>
      </p:sp>
      <p:sp>
        <p:nvSpPr>
          <p:cNvPr id="61447" name="Line 44"/>
          <p:cNvSpPr>
            <a:spLocks noChangeShapeType="1"/>
          </p:cNvSpPr>
          <p:nvPr/>
        </p:nvSpPr>
        <p:spPr bwMode="auto">
          <a:xfrm>
            <a:off x="1547813" y="2276475"/>
            <a:ext cx="6119812" cy="295275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80" tIns="32140" rIns="64280" bIns="32140"/>
          <a:lstStyle/>
          <a:p>
            <a:endParaRPr lang="zh-TW" altLang="en-US"/>
          </a:p>
        </p:txBody>
      </p:sp>
      <p:sp>
        <p:nvSpPr>
          <p:cNvPr id="61448" name="Line 45"/>
          <p:cNvSpPr>
            <a:spLocks noChangeShapeType="1"/>
          </p:cNvSpPr>
          <p:nvPr/>
        </p:nvSpPr>
        <p:spPr bwMode="auto">
          <a:xfrm flipV="1">
            <a:off x="1281113" y="2265363"/>
            <a:ext cx="252412" cy="49212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80" tIns="32140" rIns="64280" bIns="32140"/>
          <a:lstStyle/>
          <a:p>
            <a:endParaRPr lang="zh-TW" altLang="en-US"/>
          </a:p>
        </p:txBody>
      </p:sp>
      <p:sp>
        <p:nvSpPr>
          <p:cNvPr id="61449" name="Text Box 46"/>
          <p:cNvSpPr txBox="1">
            <a:spLocks/>
          </p:cNvSpPr>
          <p:nvPr/>
        </p:nvSpPr>
        <p:spPr bwMode="auto">
          <a:xfrm>
            <a:off x="34925" y="1328739"/>
            <a:ext cx="2012950" cy="3726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64273" tIns="32136" rIns="64273" bIns="32136">
            <a:spAutoFit/>
          </a:bodyPr>
          <a:lstStyle>
            <a:lvl1pPr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zh-TW" altLang="en-US" sz="2000">
                <a:solidFill>
                  <a:srgbClr val="000000"/>
                </a:solidFill>
                <a:ea typeface="標楷體" pitchFamily="65" charset="-120"/>
                <a:cs typeface="Arial" pitchFamily="34" charset="0"/>
              </a:rPr>
              <a:t>兩校相距</a:t>
            </a:r>
            <a:r>
              <a:rPr lang="en-US" altLang="zh-TW" sz="2000">
                <a:solidFill>
                  <a:srgbClr val="000000"/>
                </a:solidFill>
                <a:ea typeface="標楷體" pitchFamily="65" charset="-120"/>
                <a:cs typeface="Arial" pitchFamily="34" charset="0"/>
              </a:rPr>
              <a:t>1.2 km</a:t>
            </a:r>
            <a:endParaRPr lang="zh-TW" altLang="zh-TW" sz="1800">
              <a:solidFill>
                <a:srgbClr val="000000"/>
              </a:solidFill>
              <a:ea typeface="標楷體" pitchFamily="65" charset="-120"/>
              <a:cs typeface="Arial" pitchFamily="34" charset="0"/>
            </a:endParaRPr>
          </a:p>
        </p:txBody>
      </p:sp>
      <p:pic>
        <p:nvPicPr>
          <p:cNvPr id="61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2" t="38179" r="5432" b="8865"/>
          <a:stretch>
            <a:fillRect/>
          </a:stretch>
        </p:blipFill>
        <p:spPr bwMode="auto">
          <a:xfrm>
            <a:off x="179389" y="3851276"/>
            <a:ext cx="38766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30438" r="4970" b="3595"/>
          <a:stretch>
            <a:fillRect/>
          </a:stretch>
        </p:blipFill>
        <p:spPr bwMode="auto">
          <a:xfrm>
            <a:off x="5334001" y="765176"/>
            <a:ext cx="3643313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文字方塊 13"/>
          <p:cNvSpPr txBox="1">
            <a:spLocks noChangeArrowheads="1"/>
          </p:cNvSpPr>
          <p:nvPr/>
        </p:nvSpPr>
        <p:spPr bwMode="auto">
          <a:xfrm>
            <a:off x="279400" y="115889"/>
            <a:ext cx="8580438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3200">
                <a:solidFill>
                  <a:srgbClr val="C00000"/>
                </a:solidFill>
                <a:ea typeface="標楷體" pitchFamily="65" charset="-120"/>
                <a:cs typeface="Arial" pitchFamily="34" charset="0"/>
              </a:rPr>
              <a:t>99</a:t>
            </a:r>
            <a:r>
              <a:rPr kumimoji="0" lang="zh-TW" altLang="en-US" sz="3200">
                <a:solidFill>
                  <a:srgbClr val="C00000"/>
                </a:solidFill>
                <a:ea typeface="標楷體" pitchFamily="65" charset="-120"/>
                <a:cs typeface="Arial" pitchFamily="34" charset="0"/>
              </a:rPr>
              <a:t>年甲仙地震的經驗 → 校舍耐震補強有效性</a:t>
            </a:r>
          </a:p>
        </p:txBody>
      </p:sp>
      <p:sp>
        <p:nvSpPr>
          <p:cNvPr id="61453" name="AutoShape 14"/>
          <p:cNvSpPr>
            <a:spLocks noChangeArrowheads="1"/>
          </p:cNvSpPr>
          <p:nvPr/>
        </p:nvSpPr>
        <p:spPr bwMode="auto">
          <a:xfrm>
            <a:off x="4454525" y="908051"/>
            <a:ext cx="812800" cy="582613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l"/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未補強</a:t>
            </a:r>
          </a:p>
          <a:p>
            <a:pPr algn="l"/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有受損</a:t>
            </a:r>
          </a:p>
        </p:txBody>
      </p:sp>
      <p:sp>
        <p:nvSpPr>
          <p:cNvPr id="61454" name="AutoShape 16"/>
          <p:cNvSpPr>
            <a:spLocks noChangeArrowheads="1"/>
          </p:cNvSpPr>
          <p:nvPr/>
        </p:nvSpPr>
        <p:spPr bwMode="auto">
          <a:xfrm>
            <a:off x="1666876" y="3211513"/>
            <a:ext cx="817563" cy="57785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l"/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已補強</a:t>
            </a:r>
            <a:endParaRPr lang="en-US" altLang="zh-TW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未受損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104A5C-F9E4-439B-8072-AD63189F92BC}" type="slidenum">
              <a:rPr lang="zh-TW" altLang="en-US" smtClean="0"/>
              <a:pPr/>
              <a:t>87</a:t>
            </a:fld>
            <a:r>
              <a:rPr lang="en-US" altLang="zh-TW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72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矩形 6"/>
          <p:cNvSpPr>
            <a:spLocks noChangeArrowheads="1"/>
          </p:cNvSpPr>
          <p:nvPr/>
        </p:nvSpPr>
        <p:spPr bwMode="auto">
          <a:xfrm>
            <a:off x="179388" y="804664"/>
            <a:ext cx="4248150" cy="33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   </a:t>
            </a:r>
            <a:r>
              <a:rPr lang="zh-TW" altLang="en-US" sz="2400" u="sng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高雄縣六龜國小</a:t>
            </a:r>
          </a:p>
          <a:p>
            <a:r>
              <a:rPr lang="en-US" altLang="zh-TW" sz="2000" dirty="0">
                <a:solidFill>
                  <a:srgbClr val="00B050"/>
                </a:solidFill>
                <a:latin typeface="Arial" pitchFamily="34" charset="0"/>
                <a:ea typeface="標楷體" pitchFamily="65" charset="-120"/>
              </a:rPr>
              <a:t>   -</a:t>
            </a:r>
            <a:r>
              <a:rPr lang="zh-TW" altLang="en-US" sz="2000" dirty="0">
                <a:solidFill>
                  <a:srgbClr val="00B050"/>
                </a:solidFill>
                <a:latin typeface="Arial" pitchFamily="34" charset="0"/>
                <a:ea typeface="標楷體" pitchFamily="65" charset="-120"/>
              </a:rPr>
              <a:t>甲仙地震受災學校</a:t>
            </a:r>
          </a:p>
          <a:p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地震發生前，高雄縣六龜國小</a:t>
            </a:r>
            <a:r>
              <a:rPr lang="zh-TW" altLang="en-US" sz="2000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剛完成地震防災演習預備作業</a:t>
            </a:r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，「我才剛進教室坐妥，立刻彈起來就往外衝！」師生回到教室短短兩分鐘隨即一陣天搖地動，學生一度以為學校進行「模擬災害」，想不到卻是</a:t>
            </a:r>
            <a:r>
              <a:rPr lang="zh-TW" altLang="en-US" sz="2000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「現學現賣、實境上演」</a:t>
            </a:r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。喝</a:t>
            </a:r>
            <a:r>
              <a:rPr lang="en-US" altLang="zh-TW" sz="2000" dirty="0">
                <a:latin typeface="Arial" pitchFamily="34" charset="0"/>
                <a:ea typeface="標楷體" pitchFamily="65" charset="-120"/>
              </a:rPr>
              <a:t>!!!</a:t>
            </a:r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演習立即派上用場，真巧</a:t>
            </a:r>
            <a:r>
              <a:rPr lang="en-US" altLang="zh-TW" sz="2000" dirty="0">
                <a:latin typeface="Arial" pitchFamily="34" charset="0"/>
                <a:ea typeface="標楷體" pitchFamily="65" charset="-120"/>
              </a:rPr>
              <a:t>!!!</a:t>
            </a:r>
            <a:r>
              <a:rPr lang="zh-TW" altLang="en-US" sz="2000" dirty="0">
                <a:latin typeface="Arial" pitchFamily="34" charset="0"/>
                <a:ea typeface="標楷體" pitchFamily="65" charset="-120"/>
              </a:rPr>
              <a:t>          </a:t>
            </a:r>
            <a:r>
              <a:rPr lang="zh-TW" altLang="en-US" sz="16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新聞來源：聯合電子報</a:t>
            </a:r>
          </a:p>
        </p:txBody>
      </p:sp>
      <p:pic>
        <p:nvPicPr>
          <p:cNvPr id="1028" name="Picture 4" descr="\\ibm2\2009照片上傳區\981023地震演練\IMG_3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2969" y="1143800"/>
            <a:ext cx="1990664" cy="1493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8788" name="文字方塊 4"/>
          <p:cNvSpPr txBox="1">
            <a:spLocks noChangeArrowheads="1"/>
          </p:cNvSpPr>
          <p:nvPr/>
        </p:nvSpPr>
        <p:spPr bwMode="auto">
          <a:xfrm>
            <a:off x="4572000" y="3501008"/>
            <a:ext cx="4360862" cy="323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2000" dirty="0">
                <a:latin typeface="Arial" pitchFamily="34" charset="0"/>
                <a:ea typeface="標楷體" pitchFamily="65" charset="-120"/>
              </a:rPr>
              <a:t>  </a:t>
            </a:r>
            <a:r>
              <a:rPr kumimoji="0" lang="zh-TW" altLang="en-US" sz="2400" u="sng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台南縣那拔國小</a:t>
            </a:r>
          </a:p>
          <a:p>
            <a:pPr eaLnBrk="1" hangingPunct="1"/>
            <a:r>
              <a:rPr kumimoji="0" lang="en-US" altLang="zh-TW" sz="2000" dirty="0">
                <a:solidFill>
                  <a:srgbClr val="00B050"/>
                </a:solidFill>
                <a:latin typeface="Arial" pitchFamily="34" charset="0"/>
                <a:ea typeface="標楷體" pitchFamily="65" charset="-120"/>
              </a:rPr>
              <a:t>  -</a:t>
            </a:r>
            <a:r>
              <a:rPr kumimoji="0" lang="zh-TW" altLang="en-US" sz="2000" dirty="0">
                <a:solidFill>
                  <a:srgbClr val="00B050"/>
                </a:solidFill>
                <a:latin typeface="Arial" pitchFamily="34" charset="0"/>
                <a:ea typeface="標楷體" pitchFamily="65" charset="-120"/>
              </a:rPr>
              <a:t>甲仙地震受災學校</a:t>
            </a:r>
          </a:p>
          <a:p>
            <a:pPr eaLnBrk="1" hangingPunct="1"/>
            <a:r>
              <a:rPr kumimoji="0" lang="en-US" altLang="zh-TW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96</a:t>
            </a:r>
            <a:r>
              <a:rPr kumimoji="0" lang="zh-TW" altLang="en-US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、</a:t>
            </a:r>
            <a:r>
              <a:rPr kumimoji="0" lang="en-US" altLang="zh-TW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97</a:t>
            </a:r>
            <a:r>
              <a:rPr kumimoji="0" lang="zh-TW" altLang="en-US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及</a:t>
            </a:r>
            <a:r>
              <a:rPr kumimoji="0" lang="en-US" altLang="zh-TW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98</a:t>
            </a:r>
            <a:r>
              <a:rPr kumimoji="0" lang="zh-TW" altLang="en-US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年</a:t>
            </a:r>
            <a:r>
              <a:rPr kumimoji="0" lang="zh-TW" altLang="en-US" sz="2000" dirty="0">
                <a:latin typeface="Arial" pitchFamily="34" charset="0"/>
                <a:ea typeface="標楷體" pitchFamily="65" charset="-120"/>
              </a:rPr>
              <a:t>都參與深耕實驗計畫。在甲仙地震中，學校距離位於此次震央附近，地震發生第一時間，師生馬上蹲下找掩護。主震一過，全校師生立刻</a:t>
            </a:r>
            <a:r>
              <a:rPr kumimoji="0" lang="zh-TW" altLang="en-US" sz="2000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依照平常訓練路線迅速往操場集合完畢，</a:t>
            </a:r>
            <a:r>
              <a:rPr kumimoji="0" lang="zh-TW" altLang="en-US" sz="2000" u="sng" dirty="0">
                <a:latin typeface="Arial" pitchFamily="34" charset="0"/>
                <a:ea typeface="標楷體" pitchFamily="65" charset="-120"/>
              </a:rPr>
              <a:t>疏散時間大約</a:t>
            </a:r>
            <a:r>
              <a:rPr kumimoji="0" lang="en-US" altLang="zh-TW" sz="2000" u="sng" dirty="0">
                <a:latin typeface="Arial" pitchFamily="34" charset="0"/>
                <a:ea typeface="標楷體" pitchFamily="65" charset="-120"/>
              </a:rPr>
              <a:t>1</a:t>
            </a:r>
            <a:r>
              <a:rPr kumimoji="0" lang="zh-TW" altLang="en-US" sz="2000" u="sng" dirty="0">
                <a:latin typeface="Arial" pitchFamily="34" charset="0"/>
                <a:ea typeface="標楷體" pitchFamily="65" charset="-120"/>
              </a:rPr>
              <a:t>分鐘</a:t>
            </a:r>
            <a:r>
              <a:rPr kumimoji="0" lang="zh-TW" altLang="en-US" sz="2000" dirty="0">
                <a:latin typeface="Arial" pitchFamily="34" charset="0"/>
                <a:ea typeface="標楷體" pitchFamily="65" charset="-120"/>
              </a:rPr>
              <a:t>。學校雖有物品掉落、水塔倒榻等災情，但卻無任何師生受傷。</a:t>
            </a:r>
            <a:endParaRPr kumimoji="0" lang="en-US" altLang="zh-TW" sz="2000" dirty="0"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026" name="Picture 2" descr="\\ibm2\2010照片上傳區\990304地震災損\IMG_44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6408" y="2060849"/>
            <a:ext cx="220808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\\ibm2\2010照片上傳區\990304地震災損\IMG_2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4071424"/>
            <a:ext cx="3367649" cy="2525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0056" name="AutoShape 8"/>
          <p:cNvSpPr>
            <a:spLocks noChangeArrowheads="1"/>
          </p:cNvSpPr>
          <p:nvPr/>
        </p:nvSpPr>
        <p:spPr bwMode="auto">
          <a:xfrm>
            <a:off x="107950" y="908720"/>
            <a:ext cx="287338" cy="266700"/>
          </a:xfrm>
          <a:prstGeom prst="star5">
            <a:avLst/>
          </a:prstGeom>
          <a:solidFill>
            <a:srgbClr val="FF99CC"/>
          </a:solidFill>
          <a:ln w="9525">
            <a:solidFill>
              <a:srgbClr val="99CCFF"/>
            </a:solidFill>
            <a:miter lim="800000"/>
            <a:headEnd/>
            <a:tailEnd/>
          </a:ln>
          <a:effectLst>
            <a:prstShdw prst="shdw17" dist="17961" dir="2700000">
              <a:srgbClr val="99CCFF">
                <a:gamma/>
                <a:shade val="60000"/>
                <a:invGamma/>
              </a:srgbClr>
            </a:prstShdw>
          </a:effectLst>
        </p:spPr>
        <p:txBody>
          <a:bodyPr wrap="none" lIns="91429" tIns="45715" rIns="91429" bIns="45715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130057" name="AutoShape 9"/>
          <p:cNvSpPr>
            <a:spLocks noChangeArrowheads="1"/>
          </p:cNvSpPr>
          <p:nvPr/>
        </p:nvSpPr>
        <p:spPr bwMode="auto">
          <a:xfrm>
            <a:off x="4428679" y="3594348"/>
            <a:ext cx="287338" cy="266700"/>
          </a:xfrm>
          <a:prstGeom prst="star5">
            <a:avLst/>
          </a:prstGeom>
          <a:solidFill>
            <a:srgbClr val="FF99CC"/>
          </a:solidFill>
          <a:ln w="9525">
            <a:solidFill>
              <a:srgbClr val="99CCFF"/>
            </a:solidFill>
            <a:miter lim="800000"/>
            <a:headEnd/>
            <a:tailEnd/>
          </a:ln>
          <a:effectLst>
            <a:prstShdw prst="shdw17" dist="17961" dir="2700000">
              <a:srgbClr val="99CCFF">
                <a:gamma/>
                <a:shade val="60000"/>
                <a:invGamma/>
              </a:srgbClr>
            </a:prstShdw>
          </a:effectLst>
        </p:spPr>
        <p:txBody>
          <a:bodyPr wrap="none" lIns="91429" tIns="45715" rIns="91429" bIns="45715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400154" y="44624"/>
            <a:ext cx="634019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9" tIns="45715" rIns="91429" bIns="45715"/>
          <a:lstStyle/>
          <a:p>
            <a:pPr algn="ctr"/>
            <a:r>
              <a:rPr lang="zh-TW" altLang="zh-TW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  <a:cs typeface="Times New Roman" pitchFamily="18" charset="0"/>
              </a:rPr>
              <a:t>防災教育的深遠影響與效益</a:t>
            </a:r>
            <a:endParaRPr lang="zh-TW" altLang="en-US" sz="40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104A5C-F9E4-439B-8072-AD63189F92BC}" type="slidenum">
              <a:rPr lang="zh-TW" altLang="en-US" smtClean="0"/>
              <a:pPr/>
              <a:t>88</a:t>
            </a:fld>
            <a:r>
              <a:rPr lang="en-US" altLang="zh-TW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7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7" y="44625"/>
            <a:ext cx="5613630" cy="461655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r>
              <a:rPr lang="zh-TW" altLang="en-US" sz="2400" u="sng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日本</a:t>
            </a:r>
            <a:r>
              <a:rPr lang="en-US" altLang="zh-TW" sz="2400" u="sng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311</a:t>
            </a:r>
            <a:r>
              <a:rPr lang="zh-TW" altLang="zh-TW" sz="2400" u="sng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海嘯</a:t>
            </a:r>
            <a:r>
              <a:rPr lang="zh-TW" altLang="en-US" sz="2400" u="sng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─</a:t>
            </a:r>
            <a:r>
              <a:rPr lang="zh-TW" altLang="zh-TW" sz="2400" u="sng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釜石奇蹟</a:t>
            </a:r>
            <a:r>
              <a:rPr kumimoji="0" lang="en-US" altLang="zh-TW" u="sng" dirty="0" smtClean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(</a:t>
            </a:r>
            <a:r>
              <a:rPr kumimoji="0" lang="zh-TW" altLang="en-US" u="sng" dirty="0" smtClean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日本</a:t>
            </a:r>
            <a:r>
              <a:rPr kumimoji="0" lang="en-US" altLang="zh-TW" u="sng" dirty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NHK</a:t>
            </a:r>
            <a:r>
              <a:rPr kumimoji="0" lang="zh-TW" altLang="en-US" u="sng" dirty="0" smtClean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電視台製作</a:t>
            </a:r>
            <a:r>
              <a:rPr kumimoji="0" lang="en-US" altLang="zh-TW" u="sng" dirty="0" smtClean="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)</a:t>
            </a:r>
            <a:endParaRPr kumimoji="0" lang="zh-TW" altLang="en-US" u="sng" dirty="0">
              <a:solidFill>
                <a:srgbClr val="008000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107950" y="137964"/>
            <a:ext cx="287338" cy="266700"/>
          </a:xfrm>
          <a:prstGeom prst="star5">
            <a:avLst/>
          </a:prstGeom>
          <a:solidFill>
            <a:srgbClr val="FF99CC"/>
          </a:solidFill>
          <a:ln w="9525">
            <a:solidFill>
              <a:srgbClr val="99CCFF"/>
            </a:solidFill>
            <a:miter lim="800000"/>
            <a:headEnd/>
            <a:tailEnd/>
          </a:ln>
          <a:effectLst>
            <a:prstShdw prst="shdw17" dist="17961" dir="2700000">
              <a:srgbClr val="99CCFF">
                <a:gamma/>
                <a:shade val="60000"/>
                <a:invGamma/>
              </a:srgbClr>
            </a:prstShdw>
          </a:effectLst>
        </p:spPr>
        <p:txBody>
          <a:bodyPr wrap="none" lIns="91429" tIns="45715" rIns="91429" bIns="45715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67544" y="548681"/>
            <a:ext cx="8352928" cy="132342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just"/>
            <a:r>
              <a:rPr lang="en-US" altLang="zh-TW" sz="2000" dirty="0">
                <a:latin typeface="Arial" pitchFamily="34" charset="0"/>
                <a:ea typeface="標楷體" pitchFamily="65" charset="-120"/>
              </a:rPr>
              <a:t>2011</a:t>
            </a:r>
            <a:r>
              <a:rPr lang="zh-TW" altLang="zh-TW" sz="2000" dirty="0">
                <a:latin typeface="Arial" pitchFamily="34" charset="0"/>
                <a:ea typeface="標楷體" pitchFamily="65" charset="-120"/>
              </a:rPr>
              <a:t>年</a:t>
            </a:r>
            <a:r>
              <a:rPr lang="en-US" altLang="zh-TW" sz="2000" dirty="0">
                <a:latin typeface="Arial" pitchFamily="34" charset="0"/>
                <a:ea typeface="標楷體" pitchFamily="65" charset="-120"/>
              </a:rPr>
              <a:t>3</a:t>
            </a:r>
            <a:r>
              <a:rPr lang="zh-TW" altLang="zh-TW" sz="2000" dirty="0">
                <a:latin typeface="Arial" pitchFamily="34" charset="0"/>
                <a:ea typeface="標楷體" pitchFamily="65" charset="-120"/>
              </a:rPr>
              <a:t>月</a:t>
            </a:r>
            <a:r>
              <a:rPr lang="en-US" altLang="zh-TW" sz="2000" dirty="0">
                <a:latin typeface="Arial" pitchFamily="34" charset="0"/>
                <a:ea typeface="標楷體" pitchFamily="65" charset="-120"/>
              </a:rPr>
              <a:t>11</a:t>
            </a:r>
            <a:r>
              <a:rPr lang="zh-TW" altLang="zh-TW" sz="2000" dirty="0">
                <a:latin typeface="Arial" pitchFamily="34" charset="0"/>
                <a:ea typeface="標楷體" pitchFamily="65" charset="-120"/>
              </a:rPr>
              <a:t>日一場大地震，引發了一起毀滅性的大海嘯，</a:t>
            </a:r>
            <a:r>
              <a:rPr lang="zh-TW" altLang="zh-TW" sz="2000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岩手縣的釜石市有上千人死亡或失蹤，但釜石國小</a:t>
            </a:r>
            <a:r>
              <a:rPr lang="en-US" altLang="zh-TW" sz="2000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184</a:t>
            </a:r>
            <a:r>
              <a:rPr lang="zh-TW" altLang="zh-TW" sz="2000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名所有的學生都奇蹟似地活了下來</a:t>
            </a:r>
            <a:r>
              <a:rPr lang="zh-TW" altLang="zh-TW" sz="2000" dirty="0">
                <a:latin typeface="Arial" pitchFamily="34" charset="0"/>
                <a:ea typeface="標楷體" pitchFamily="65" charset="-120"/>
              </a:rPr>
              <a:t>，被稱為釜石奇蹟。</a:t>
            </a:r>
            <a:r>
              <a:rPr lang="zh-TW" altLang="zh-TW" sz="2000" dirty="0">
                <a:solidFill>
                  <a:srgbClr val="C00000"/>
                </a:solidFill>
                <a:latin typeface="Arial" pitchFamily="34" charset="0"/>
                <a:ea typeface="標楷體" pitchFamily="65" charset="-120"/>
              </a:rPr>
              <a:t>當天學校中午就放學，下午</a:t>
            </a:r>
            <a:r>
              <a:rPr lang="en-US" altLang="zh-TW" sz="2000" dirty="0">
                <a:solidFill>
                  <a:srgbClr val="C00000"/>
                </a:solidFill>
                <a:latin typeface="Arial" pitchFamily="34" charset="0"/>
                <a:ea typeface="標楷體" pitchFamily="65" charset="-120"/>
              </a:rPr>
              <a:t>2:46</a:t>
            </a:r>
            <a:r>
              <a:rPr lang="zh-TW" altLang="zh-TW" sz="2000" dirty="0">
                <a:solidFill>
                  <a:srgbClr val="C00000"/>
                </a:solidFill>
                <a:latin typeface="Arial" pitchFamily="34" charset="0"/>
                <a:ea typeface="標楷體" pitchFamily="65" charset="-120"/>
              </a:rPr>
              <a:t>地震發生時，老師並不在身邊，但憑藉著平日的防災訓練，</a:t>
            </a:r>
            <a:r>
              <a:rPr lang="zh-TW" altLang="zh-TW" sz="2000" u="sng" dirty="0">
                <a:solidFill>
                  <a:srgbClr val="C00000"/>
                </a:solidFill>
                <a:latin typeface="Arial" pitchFamily="34" charset="0"/>
                <a:ea typeface="標楷體" pitchFamily="65" charset="-120"/>
              </a:rPr>
              <a:t>孩子的果決救了自己和家人</a:t>
            </a:r>
            <a:r>
              <a:rPr lang="zh-TW" altLang="zh-TW" sz="2000" dirty="0">
                <a:solidFill>
                  <a:srgbClr val="C00000"/>
                </a:solidFill>
                <a:latin typeface="Arial" pitchFamily="34" charset="0"/>
                <a:ea typeface="標楷體" pitchFamily="65" charset="-120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>
            <a:off x="504056" y="1844824"/>
            <a:ext cx="4572000" cy="4801304"/>
          </a:xfrm>
          <a:prstGeom prst="rect">
            <a:avLst/>
          </a:prstGeom>
        </p:spPr>
        <p:txBody>
          <a:bodyPr lIns="91429" tIns="45715" rIns="91429" bIns="45715">
            <a:spAutoFit/>
          </a:bodyPr>
          <a:lstStyle/>
          <a:p>
            <a:pPr algn="just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去高的地方</a:t>
            </a:r>
          </a:p>
          <a:p>
            <a:pPr algn="just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像這種大地震過後</a:t>
            </a:r>
          </a:p>
          <a:p>
            <a:pPr algn="just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往往都會跟著海嘯的</a:t>
            </a:r>
          </a:p>
          <a:p>
            <a:pPr algn="just"/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==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日本岩手縣釜石國小學生 篠原拓馬</a:t>
            </a:r>
          </a:p>
          <a:p>
            <a:pPr algn="just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那是我所遇過最大的地震</a:t>
            </a:r>
          </a:p>
          <a:p>
            <a:pPr algn="just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我知道海嘯就要來了</a:t>
            </a:r>
          </a:p>
          <a:p>
            <a:pPr algn="just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所以就急著往外跑</a:t>
            </a:r>
          </a:p>
          <a:p>
            <a:pPr algn="just"/>
            <a:r>
              <a:rPr lang="zh-TW" altLang="zh-TW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當時就讀四年級的拓馬堅持要往高處避難，救了奶奶和弟弟，當時就讀國小三年級的亞美，也機警地救了一家人</a:t>
            </a:r>
            <a:r>
              <a:rPr lang="zh-TW" altLang="zh-TW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亂七八糟的 好了</a:t>
            </a:r>
          </a:p>
          <a:p>
            <a:pPr algn="just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先來掃一掃吧</a:t>
            </a:r>
          </a:p>
          <a:p>
            <a:pPr algn="just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我們清完就走好嗎</a:t>
            </a:r>
          </a:p>
          <a:p>
            <a:pPr algn="just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可是我們現在已經沒有時間了</a:t>
            </a:r>
          </a:p>
          <a:p>
            <a:pPr algn="just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後來有</a:t>
            </a:r>
            <a:r>
              <a:rPr lang="zh-TW" altLang="en-US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專家分析原因，發現災害發生時，</a:t>
            </a:r>
            <a:r>
              <a:rPr lang="zh-TW" altLang="en-US" u="sng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大人常常自以為是，都覺得不會有事，但孩子的行為模式和大人截然不同，才能造就奇蹟</a:t>
            </a:r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0354" name="Picture 2" descr="628e30a0-cbce-473e-8cb1-f51e8ca949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744758"/>
            <a:ext cx="1826917" cy="103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541397" y="4768231"/>
            <a:ext cx="902789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r>
              <a:rPr lang="zh-TW" altLang="en-US" sz="1400" dirty="0">
                <a:solidFill>
                  <a:srgbClr val="0000FF"/>
                </a:solidFill>
              </a:rPr>
              <a:t>篠原拓馬</a:t>
            </a:r>
          </a:p>
        </p:txBody>
      </p:sp>
      <p:pic>
        <p:nvPicPr>
          <p:cNvPr id="100355" name="Picture 3" descr="3db4f609-5c52-4c37-a739-d09a331f04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17032"/>
            <a:ext cx="1861324" cy="105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7565972" y="4748486"/>
            <a:ext cx="5437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r>
              <a:rPr lang="zh-TW" altLang="en-US" sz="1400" dirty="0">
                <a:solidFill>
                  <a:srgbClr val="0000FF"/>
                </a:solidFill>
              </a:rPr>
              <a:t>亞美</a:t>
            </a:r>
          </a:p>
        </p:txBody>
      </p:sp>
      <p:pic>
        <p:nvPicPr>
          <p:cNvPr id="100356" name="Picture 4" descr="6023847a-a7eb-4868-9e0f-98e7ef3a143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916832"/>
            <a:ext cx="285591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 descr="1cdff7a6-f324-43f6-bfca-638aa3337ed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98" y="5128468"/>
            <a:ext cx="285591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104A5C-F9E4-439B-8072-AD63189F92BC}" type="slidenum">
              <a:rPr lang="zh-TW" altLang="en-US" smtClean="0"/>
              <a:pPr/>
              <a:t>89</a:t>
            </a:fld>
            <a:r>
              <a:rPr lang="en-US" altLang="zh-TW" smtClean="0"/>
              <a:t>/102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798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http://fhy.wra.gov.tw/dmchy/wra/WebCIAComponent/Uploads/國際重大水旱災/2012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598"/>
            <a:ext cx="9132888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930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79512" y="1304528"/>
            <a:ext cx="8735888" cy="190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pPr marL="449209" indent="-449209" algn="just">
              <a:spcBef>
                <a:spcPct val="20000"/>
              </a:spcBef>
              <a:buClr>
                <a:srgbClr val="3333CC"/>
              </a:buClr>
              <a:buSzPct val="100000"/>
              <a:buFont typeface="Wingdings" pitchFamily="2" charset="2"/>
              <a:buChar char="u"/>
            </a:pPr>
            <a:r>
              <a:rPr lang="zh-TW" altLang="en-US" sz="2800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「校安中心」為</a:t>
            </a:r>
            <a:r>
              <a:rPr lang="zh-TW" altLang="en-US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「校園安全暨災害防救通報處理中心」</a:t>
            </a:r>
            <a:r>
              <a:rPr lang="zh-TW" altLang="en-US" sz="2800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之簡稱，為行政院災害防救體系之一環。</a:t>
            </a:r>
          </a:p>
          <a:p>
            <a:pPr marL="449209" indent="-449209" algn="just">
              <a:spcBef>
                <a:spcPct val="20000"/>
              </a:spcBef>
              <a:buClr>
                <a:srgbClr val="3333CC"/>
              </a:buClr>
              <a:buSzPct val="100000"/>
              <a:buFont typeface="Wingdings" pitchFamily="2" charset="2"/>
              <a:buChar char="u"/>
            </a:pPr>
            <a:r>
              <a:rPr lang="zh-TW" altLang="en-US" sz="2800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實施</a:t>
            </a:r>
            <a:r>
              <a:rPr lang="en-US" altLang="zh-TW" sz="2800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24</a:t>
            </a:r>
            <a:r>
              <a:rPr lang="zh-TW" altLang="en-US" sz="2800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小時值勤，統整相關防災、救災資源，即時有效疏處各項校園危安事件。</a:t>
            </a:r>
          </a:p>
        </p:txBody>
      </p:sp>
      <p:sp>
        <p:nvSpPr>
          <p:cNvPr id="2" name="矩形 1"/>
          <p:cNvSpPr/>
          <p:nvPr/>
        </p:nvSpPr>
        <p:spPr>
          <a:xfrm>
            <a:off x="107504" y="381000"/>
            <a:ext cx="6741318" cy="67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r>
              <a:rPr lang="zh-TW" altLang="en-US" sz="4400" b="1" dirty="0">
                <a:solidFill>
                  <a:srgbClr val="FFFFFF"/>
                </a:solidFill>
                <a:latin typeface="微軟正黑體" pitchFamily="34" charset="-120"/>
                <a:ea typeface="+mj-ea"/>
                <a:cs typeface="+mj-cs"/>
              </a:rPr>
              <a:t>六、</a:t>
            </a:r>
            <a:r>
              <a:rPr lang="zh-TW" altLang="zh-TW" sz="4400" b="1" dirty="0">
                <a:solidFill>
                  <a:srgbClr val="FFFFFF"/>
                </a:solidFill>
                <a:latin typeface="微軟正黑體" pitchFamily="34" charset="-120"/>
                <a:ea typeface="+mj-ea"/>
                <a:cs typeface="+mj-cs"/>
              </a:rPr>
              <a:t>教育部校安</a:t>
            </a:r>
            <a:r>
              <a:rPr lang="zh-TW" altLang="en-US" sz="4400" b="1" dirty="0">
                <a:solidFill>
                  <a:srgbClr val="FFFFFF"/>
                </a:solidFill>
                <a:latin typeface="微軟正黑體" pitchFamily="34" charset="-120"/>
                <a:ea typeface="+mj-ea"/>
                <a:cs typeface="+mj-cs"/>
              </a:rPr>
              <a:t>中心</a:t>
            </a:r>
            <a:r>
              <a:rPr lang="zh-TW" altLang="zh-TW" sz="4400" b="1" dirty="0">
                <a:solidFill>
                  <a:srgbClr val="FFFFFF"/>
                </a:solidFill>
                <a:latin typeface="微軟正黑體" pitchFamily="34" charset="-120"/>
                <a:ea typeface="+mj-ea"/>
                <a:cs typeface="+mj-cs"/>
              </a:rPr>
              <a:t>介紹</a:t>
            </a:r>
            <a:endParaRPr lang="zh-TW" altLang="en-US" sz="4400" b="1" dirty="0">
              <a:solidFill>
                <a:srgbClr val="FFFFFF"/>
              </a:solidFill>
              <a:latin typeface="微軟正黑體" pitchFamily="34" charset="-120"/>
              <a:ea typeface="+mj-ea"/>
              <a:cs typeface="+mj-cs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225852" y="3364584"/>
            <a:ext cx="4719287" cy="3016744"/>
            <a:chOff x="2225851" y="3409208"/>
            <a:chExt cx="4719287" cy="3016744"/>
          </a:xfrm>
        </p:grpSpPr>
        <p:sp>
          <p:nvSpPr>
            <p:cNvPr id="7" name="Oval 2"/>
            <p:cNvSpPr>
              <a:spLocks noChangeArrowheads="1"/>
            </p:cNvSpPr>
            <p:nvPr/>
          </p:nvSpPr>
          <p:spPr bwMode="gray">
            <a:xfrm>
              <a:off x="3635896" y="3409208"/>
              <a:ext cx="1840466" cy="667864"/>
            </a:xfrm>
            <a:prstGeom prst="ellipse">
              <a:avLst/>
            </a:prstGeom>
            <a:solidFill>
              <a:srgbClr val="6399AB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5720" tIns="44450" rIns="45720" bIns="44450" anchor="ctr" anchorCtr="1"/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kumimoji="0" lang="zh-TW" altLang="en-GB" dirty="0">
                  <a:solidFill>
                    <a:srgbClr val="FFFFFF"/>
                  </a:solidFill>
                  <a:latin typeface="標楷體" pitchFamily="65" charset="-120"/>
                </a:rPr>
                <a:t>構建校園災害管理機制</a:t>
              </a:r>
              <a:endParaRPr kumimoji="0" lang="zh-TW" altLang="en-US" dirty="0">
                <a:solidFill>
                  <a:srgbClr val="FFFFFF"/>
                </a:solidFill>
                <a:latin typeface="標楷體" pitchFamily="65" charset="-120"/>
              </a:endParaRPr>
            </a:p>
          </p:txBody>
        </p:sp>
        <p:sp>
          <p:nvSpPr>
            <p:cNvPr id="8" name="Oval 3"/>
            <p:cNvSpPr>
              <a:spLocks noChangeArrowheads="1"/>
            </p:cNvSpPr>
            <p:nvPr/>
          </p:nvSpPr>
          <p:spPr bwMode="gray">
            <a:xfrm>
              <a:off x="2411760" y="4508847"/>
              <a:ext cx="1062863" cy="549721"/>
            </a:xfrm>
            <a:prstGeom prst="ellipse">
              <a:avLst/>
            </a:prstGeom>
            <a:solidFill>
              <a:srgbClr val="B1A35D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5720" tIns="44450" rIns="45720" bIns="44450" anchor="ctr" anchorCtr="1"/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zh-TW" altLang="en-US" sz="1600" dirty="0">
                  <a:solidFill>
                    <a:srgbClr val="000000"/>
                  </a:solidFill>
                  <a:latin typeface="標楷體" pitchFamily="65" charset="-120"/>
                </a:rPr>
                <a:t>中央</a:t>
              </a:r>
            </a:p>
          </p:txBody>
        </p:sp>
        <p:sp>
          <p:nvSpPr>
            <p:cNvPr id="9" name="Oval 4"/>
            <p:cNvSpPr>
              <a:spLocks noChangeArrowheads="1"/>
            </p:cNvSpPr>
            <p:nvPr/>
          </p:nvSpPr>
          <p:spPr bwMode="gray">
            <a:xfrm>
              <a:off x="4010166" y="4508847"/>
              <a:ext cx="1137898" cy="549721"/>
            </a:xfrm>
            <a:prstGeom prst="ellipse">
              <a:avLst/>
            </a:prstGeom>
            <a:solidFill>
              <a:srgbClr val="E0AD12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5720" tIns="44450" rIns="45720" bIns="44450" anchor="ctr" anchorCtr="1"/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zh-TW" altLang="en-US" sz="1600" dirty="0">
                  <a:solidFill>
                    <a:srgbClr val="000000"/>
                  </a:solidFill>
                  <a:latin typeface="標楷體" pitchFamily="65" charset="-120"/>
                </a:rPr>
                <a:t>地方</a:t>
              </a:r>
            </a:p>
          </p:txBody>
        </p:sp>
        <p:sp>
          <p:nvSpPr>
            <p:cNvPr id="10" name="Oval 5"/>
            <p:cNvSpPr>
              <a:spLocks noChangeArrowheads="1"/>
            </p:cNvSpPr>
            <p:nvPr/>
          </p:nvSpPr>
          <p:spPr bwMode="gray">
            <a:xfrm>
              <a:off x="5635930" y="4508847"/>
              <a:ext cx="1096310" cy="549721"/>
            </a:xfrm>
            <a:prstGeom prst="ellipse">
              <a:avLst/>
            </a:prstGeom>
            <a:solidFill>
              <a:srgbClr val="00FFFF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5720" tIns="44450" rIns="45720" bIns="44450" anchor="ctr" anchorCtr="1"/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zh-TW" altLang="en-US" sz="1600">
                  <a:solidFill>
                    <a:srgbClr val="000000"/>
                  </a:solidFill>
                  <a:latin typeface="標楷體" pitchFamily="65" charset="-120"/>
                </a:rPr>
                <a:t>學校</a:t>
              </a:r>
              <a:r>
                <a:rPr lang="zh-TW" altLang="en-US" sz="1600">
                  <a:solidFill>
                    <a:srgbClr val="FFFFFF"/>
                  </a:solidFill>
                  <a:latin typeface="Arial" pitchFamily="34" charset="0"/>
                  <a:ea typeface="新細明體" pitchFamily="18" charset="-120"/>
                </a:rPr>
                <a:t> </a:t>
              </a: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H="1">
              <a:off x="2909977" y="3875216"/>
              <a:ext cx="759519" cy="633631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zh-TW" altLang="en-US" sz="1200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H="1">
              <a:off x="4571999" y="4077072"/>
              <a:ext cx="1" cy="431775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zh-TW" altLang="en-US" sz="1200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5414086" y="3875215"/>
              <a:ext cx="769999" cy="633631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zh-TW" altLang="en-US" sz="1200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3495352" y="4793049"/>
              <a:ext cx="514814" cy="0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zh-TW" altLang="en-US" sz="1200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5131074" y="4802391"/>
              <a:ext cx="504856" cy="0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zh-TW" altLang="en-US" sz="1200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909977" y="5085184"/>
              <a:ext cx="0" cy="244201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zh-TW" altLang="en-US" sz="1200"/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gray">
            <a:xfrm>
              <a:off x="2225851" y="5301207"/>
              <a:ext cx="1368251" cy="11247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/>
            <a:p>
              <a:pPr algn="just"/>
              <a:r>
                <a:rPr lang="zh-TW" altLang="en-US" sz="1400" b="1" dirty="0">
                  <a:solidFill>
                    <a:srgbClr val="0000FF"/>
                  </a:solidFill>
                  <a:latin typeface="標楷體" pitchFamily="65" charset="-120"/>
                </a:rPr>
                <a:t>行政院災害防救委員會、本部校園安全暨災害防救通報處理中心</a:t>
              </a:r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4555182" y="5085184"/>
              <a:ext cx="0" cy="244201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zh-TW" altLang="en-US" sz="1200"/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gray">
            <a:xfrm>
              <a:off x="3863330" y="5301207"/>
              <a:ext cx="1428750" cy="11247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/>
            <a:p>
              <a:pPr algn="just"/>
              <a:r>
                <a:rPr lang="zh-TW" altLang="en-US" sz="1400" b="1" dirty="0">
                  <a:solidFill>
                    <a:srgbClr val="0000FF"/>
                  </a:solidFill>
                  <a:latin typeface="標楷體" pitchFamily="65" charset="-120"/>
                </a:rPr>
                <a:t>縣市災害應變中心、各縣市教育局處、本部各縣市聯絡處</a:t>
              </a:r>
              <a:r>
                <a:rPr lang="en-US" altLang="zh-TW" sz="1400" b="1" dirty="0">
                  <a:solidFill>
                    <a:srgbClr val="0000FF"/>
                  </a:solidFill>
                  <a:latin typeface="標楷體" pitchFamily="65" charset="-120"/>
                </a:rPr>
                <a:t>(</a:t>
              </a:r>
              <a:r>
                <a:rPr lang="zh-TW" altLang="en-US" sz="1400" b="1" dirty="0">
                  <a:solidFill>
                    <a:srgbClr val="0000FF"/>
                  </a:solidFill>
                  <a:latin typeface="標楷體" pitchFamily="65" charset="-120"/>
                </a:rPr>
                <a:t>校外會</a:t>
              </a:r>
              <a:r>
                <a:rPr lang="en-US" altLang="zh-TW" sz="1400" b="1" dirty="0">
                  <a:solidFill>
                    <a:srgbClr val="0000FF"/>
                  </a:solidFill>
                  <a:latin typeface="標楷體" pitchFamily="65" charset="-120"/>
                </a:rPr>
                <a:t>)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6186847" y="5085184"/>
              <a:ext cx="0" cy="244201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zh-TW" altLang="en-US" sz="1200"/>
            </a:p>
          </p:txBody>
        </p:sp>
        <p:sp>
          <p:nvSpPr>
            <p:cNvPr id="21" name="Rectangle 16"/>
            <p:cNvSpPr>
              <a:spLocks noChangeArrowheads="1"/>
            </p:cNvSpPr>
            <p:nvPr/>
          </p:nvSpPr>
          <p:spPr bwMode="gray">
            <a:xfrm>
              <a:off x="5476362" y="5329384"/>
              <a:ext cx="1468776" cy="109656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/>
            <a:p>
              <a:r>
                <a:rPr lang="zh-TW" altLang="en-US" sz="1400" b="1" dirty="0">
                  <a:solidFill>
                    <a:srgbClr val="0000FF"/>
                  </a:solidFill>
                  <a:latin typeface="標楷體" pitchFamily="65" charset="-120"/>
                </a:rPr>
                <a:t>各級學校校安中心、緊急應變小組</a:t>
              </a:r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90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Line 2"/>
          <p:cNvSpPr>
            <a:spLocks noChangeShapeType="1"/>
          </p:cNvSpPr>
          <p:nvPr/>
        </p:nvSpPr>
        <p:spPr bwMode="auto">
          <a:xfrm>
            <a:off x="2016125" y="4399235"/>
            <a:ext cx="0" cy="503237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08" name="Line 3"/>
          <p:cNvSpPr>
            <a:spLocks noChangeShapeType="1"/>
          </p:cNvSpPr>
          <p:nvPr/>
        </p:nvSpPr>
        <p:spPr bwMode="auto">
          <a:xfrm>
            <a:off x="5562600" y="4221088"/>
            <a:ext cx="0" cy="782637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09" name="Line 4"/>
          <p:cNvSpPr>
            <a:spLocks noChangeShapeType="1"/>
          </p:cNvSpPr>
          <p:nvPr/>
        </p:nvSpPr>
        <p:spPr bwMode="auto">
          <a:xfrm>
            <a:off x="6588224" y="4183335"/>
            <a:ext cx="0" cy="858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222500" y="404664"/>
            <a:ext cx="4493516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  <a:lvl2pPr>
              <a:defRPr sz="4400" b="1">
                <a:solidFill>
                  <a:srgbClr val="FFFFFF"/>
                </a:solidFill>
              </a:defRPr>
            </a:lvl2pPr>
            <a:lvl3pPr>
              <a:defRPr sz="4400" b="1">
                <a:solidFill>
                  <a:srgbClr val="FFFFFF"/>
                </a:solidFill>
              </a:defRPr>
            </a:lvl3pPr>
            <a:lvl4pPr>
              <a:defRPr sz="4400" b="1">
                <a:solidFill>
                  <a:srgbClr val="FFFFFF"/>
                </a:solidFill>
              </a:defRPr>
            </a:lvl4pPr>
            <a:lvl5pPr>
              <a:defRPr sz="4400" b="1">
                <a:solidFill>
                  <a:srgbClr val="FFFFFF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</a:defRPr>
            </a:lvl9pPr>
          </a:lstStyle>
          <a:p>
            <a:r>
              <a:rPr lang="zh-TW" altLang="en-US" dirty="0">
                <a:ln>
                  <a:solidFill>
                    <a:srgbClr val="FFFFFF"/>
                  </a:solidFill>
                </a:ln>
              </a:rPr>
              <a:t>教育部「校安中心」體系圖</a:t>
            </a:r>
          </a:p>
        </p:txBody>
      </p:sp>
      <p:sp>
        <p:nvSpPr>
          <p:cNvPr id="21511" name="Oval 6"/>
          <p:cNvSpPr>
            <a:spLocks noChangeArrowheads="1"/>
          </p:cNvSpPr>
          <p:nvPr/>
        </p:nvSpPr>
        <p:spPr bwMode="auto">
          <a:xfrm>
            <a:off x="1079500" y="3054622"/>
            <a:ext cx="8064500" cy="3600450"/>
          </a:xfrm>
          <a:prstGeom prst="ellipse">
            <a:avLst/>
          </a:prstGeom>
          <a:noFill/>
          <a:ln w="57150">
            <a:solidFill>
              <a:srgbClr val="336600"/>
            </a:solidFill>
            <a:prstDash val="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l"/>
            <a:endParaRPr lang="zh-TW" altLang="en-US" sz="240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2776538" y="6093097"/>
            <a:ext cx="4648200" cy="523210"/>
          </a:xfrm>
          <a:prstGeom prst="rect">
            <a:avLst/>
          </a:prstGeom>
          <a:noFill/>
          <a:ln w="57150">
            <a:solidFill>
              <a:srgbClr val="33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全國教官服務全國學生網絡</a:t>
            </a:r>
          </a:p>
        </p:txBody>
      </p:sp>
      <p:sp>
        <p:nvSpPr>
          <p:cNvPr id="324616" name="Rectangle 8"/>
          <p:cNvSpPr>
            <a:spLocks noChangeArrowheads="1"/>
          </p:cNvSpPr>
          <p:nvPr/>
        </p:nvSpPr>
        <p:spPr bwMode="auto">
          <a:xfrm>
            <a:off x="935038" y="4710386"/>
            <a:ext cx="2089150" cy="1081087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571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>
              <a:defRPr/>
            </a:pP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國中小、幼稚園</a:t>
            </a:r>
          </a:p>
          <a:p>
            <a:pPr algn="ctr">
              <a:defRPr/>
            </a:pP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624</a:t>
            </a:r>
          </a:p>
          <a:p>
            <a:pPr algn="ctr">
              <a:defRPr/>
            </a:pP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國小</a:t>
            </a:r>
            <a:r>
              <a:rPr lang="en-US" altLang="zh-TW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2,400</a:t>
            </a:r>
            <a:endParaRPr lang="en-US" altLang="zh-TW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14" name="Rectangle 9"/>
          <p:cNvSpPr>
            <a:spLocks noChangeArrowheads="1"/>
          </p:cNvSpPr>
          <p:nvPr/>
        </p:nvSpPr>
        <p:spPr bwMode="auto">
          <a:xfrm>
            <a:off x="5345114" y="5042173"/>
            <a:ext cx="1512887" cy="7493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市各級學校</a:t>
            </a:r>
          </a:p>
          <a:p>
            <a:pPr algn="ctr"/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431</a:t>
            </a:r>
          </a:p>
        </p:txBody>
      </p:sp>
      <p:sp>
        <p:nvSpPr>
          <p:cNvPr id="21515" name="Rectangle 10"/>
          <p:cNvSpPr>
            <a:spLocks noChangeArrowheads="1"/>
          </p:cNvSpPr>
          <p:nvPr/>
        </p:nvSpPr>
        <p:spPr bwMode="auto">
          <a:xfrm>
            <a:off x="3744913" y="2094185"/>
            <a:ext cx="2590800" cy="533400"/>
          </a:xfrm>
          <a:prstGeom prst="rect">
            <a:avLst/>
          </a:prstGeom>
          <a:gradFill rotWithShape="1">
            <a:gsLst>
              <a:gs pos="0">
                <a:srgbClr val="FFFF5D"/>
              </a:gs>
              <a:gs pos="50000">
                <a:srgbClr val="FFFFFF"/>
              </a:gs>
              <a:gs pos="100000">
                <a:srgbClr val="FFFF5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教育部校安中心</a:t>
            </a:r>
          </a:p>
        </p:txBody>
      </p:sp>
      <p:sp>
        <p:nvSpPr>
          <p:cNvPr id="21516" name="Line 11"/>
          <p:cNvSpPr>
            <a:spLocks noChangeShapeType="1"/>
          </p:cNvSpPr>
          <p:nvPr/>
        </p:nvSpPr>
        <p:spPr bwMode="auto">
          <a:xfrm flipH="1">
            <a:off x="5040313" y="1878286"/>
            <a:ext cx="0" cy="2127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17" name="Line 12"/>
          <p:cNvSpPr>
            <a:spLocks noChangeShapeType="1"/>
          </p:cNvSpPr>
          <p:nvPr/>
        </p:nvSpPr>
        <p:spPr bwMode="auto">
          <a:xfrm>
            <a:off x="6882308" y="1590080"/>
            <a:ext cx="7620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18" name="Line 13"/>
          <p:cNvSpPr>
            <a:spLocks noChangeShapeType="1"/>
          </p:cNvSpPr>
          <p:nvPr/>
        </p:nvSpPr>
        <p:spPr bwMode="auto">
          <a:xfrm>
            <a:off x="6876256" y="2022128"/>
            <a:ext cx="762000" cy="0"/>
          </a:xfrm>
          <a:prstGeom prst="line">
            <a:avLst/>
          </a:prstGeom>
          <a:noFill/>
          <a:ln w="31750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19" name="Text Box 14"/>
          <p:cNvSpPr txBox="1">
            <a:spLocks noChangeArrowheads="1"/>
          </p:cNvSpPr>
          <p:nvPr/>
        </p:nvSpPr>
        <p:spPr bwMode="auto">
          <a:xfrm>
            <a:off x="7714456" y="1407890"/>
            <a:ext cx="129540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00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指揮管制</a:t>
            </a:r>
          </a:p>
        </p:txBody>
      </p:sp>
      <p:sp>
        <p:nvSpPr>
          <p:cNvPr id="21520" name="Text Box 15"/>
          <p:cNvSpPr txBox="1">
            <a:spLocks noChangeArrowheads="1"/>
          </p:cNvSpPr>
          <p:nvPr/>
        </p:nvSpPr>
        <p:spPr bwMode="auto">
          <a:xfrm>
            <a:off x="7714456" y="1804765"/>
            <a:ext cx="129540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00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協調聯繫</a:t>
            </a:r>
          </a:p>
        </p:txBody>
      </p:sp>
      <p:sp>
        <p:nvSpPr>
          <p:cNvPr id="21521" name="Rectangle 16"/>
          <p:cNvSpPr>
            <a:spLocks noChangeArrowheads="1"/>
          </p:cNvSpPr>
          <p:nvPr/>
        </p:nvSpPr>
        <p:spPr bwMode="auto">
          <a:xfrm>
            <a:off x="3744913" y="1375047"/>
            <a:ext cx="2590800" cy="533400"/>
          </a:xfrm>
          <a:prstGeom prst="rect">
            <a:avLst/>
          </a:prstGeom>
          <a:gradFill rotWithShape="1">
            <a:gsLst>
              <a:gs pos="0">
                <a:srgbClr val="FFFF5D"/>
              </a:gs>
              <a:gs pos="50000">
                <a:srgbClr val="FFFFFF"/>
              </a:gs>
              <a:gs pos="100000">
                <a:srgbClr val="FFFF5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r>
              <a:rPr lang="zh-TW" altLang="en-US" sz="24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中央災害應變中心</a:t>
            </a:r>
          </a:p>
        </p:txBody>
      </p:sp>
      <p:sp>
        <p:nvSpPr>
          <p:cNvPr id="21522" name="Line 17"/>
          <p:cNvSpPr>
            <a:spLocks noChangeShapeType="1"/>
          </p:cNvSpPr>
          <p:nvPr/>
        </p:nvSpPr>
        <p:spPr bwMode="auto">
          <a:xfrm>
            <a:off x="1981200" y="2832372"/>
            <a:ext cx="0" cy="355600"/>
          </a:xfrm>
          <a:prstGeom prst="line">
            <a:avLst/>
          </a:prstGeom>
          <a:noFill/>
          <a:ln w="28575" cap="sq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23" name="Line 18"/>
          <p:cNvSpPr>
            <a:spLocks noChangeShapeType="1"/>
          </p:cNvSpPr>
          <p:nvPr/>
        </p:nvSpPr>
        <p:spPr bwMode="auto">
          <a:xfrm>
            <a:off x="2016126" y="2814910"/>
            <a:ext cx="5756275" cy="17462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4627" name="Rectangle 19"/>
          <p:cNvSpPr>
            <a:spLocks noChangeArrowheads="1"/>
          </p:cNvSpPr>
          <p:nvPr/>
        </p:nvSpPr>
        <p:spPr bwMode="auto">
          <a:xfrm>
            <a:off x="153988" y="1230586"/>
            <a:ext cx="684212" cy="1512887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9" tIns="45715" rIns="91429" bIns="45715" anchor="ctr"/>
          <a:lstStyle/>
          <a:p>
            <a:pPr algn="ctr">
              <a:defRPr/>
            </a:pPr>
            <a:r>
              <a:rPr lang="zh-TW" altLang="en-US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中央</a:t>
            </a:r>
          </a:p>
        </p:txBody>
      </p:sp>
      <p:sp>
        <p:nvSpPr>
          <p:cNvPr id="324628" name="Rectangle 20"/>
          <p:cNvSpPr>
            <a:spLocks noChangeArrowheads="1"/>
          </p:cNvSpPr>
          <p:nvPr/>
        </p:nvSpPr>
        <p:spPr bwMode="auto">
          <a:xfrm>
            <a:off x="153988" y="2743472"/>
            <a:ext cx="684212" cy="19431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9" tIns="45715" rIns="91429" bIns="45715" anchor="ctr"/>
          <a:lstStyle/>
          <a:p>
            <a:pPr algn="ctr">
              <a:defRPr/>
            </a:pPr>
            <a:r>
              <a:rPr lang="zh-TW" altLang="en-US" sz="3600" dirty="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</a:rPr>
              <a:t>地方</a:t>
            </a:r>
          </a:p>
        </p:txBody>
      </p:sp>
      <p:sp>
        <p:nvSpPr>
          <p:cNvPr id="21526" name="Rectangle 21"/>
          <p:cNvSpPr>
            <a:spLocks noChangeArrowheads="1"/>
          </p:cNvSpPr>
          <p:nvPr/>
        </p:nvSpPr>
        <p:spPr bwMode="auto">
          <a:xfrm>
            <a:off x="153988" y="4686572"/>
            <a:ext cx="684212" cy="1655763"/>
          </a:xfrm>
          <a:prstGeom prst="rect">
            <a:avLst/>
          </a:prstGeom>
          <a:gradFill rotWithShape="1">
            <a:gsLst>
              <a:gs pos="0">
                <a:srgbClr val="34FD2F"/>
              </a:gs>
              <a:gs pos="50000">
                <a:srgbClr val="FFFFFF"/>
              </a:gs>
              <a:gs pos="100000">
                <a:srgbClr val="34FD2F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9" tIns="45715" rIns="91429" bIns="45715" anchor="ctr"/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學校</a:t>
            </a:r>
          </a:p>
        </p:txBody>
      </p:sp>
      <p:sp>
        <p:nvSpPr>
          <p:cNvPr id="21527" name="Rectangle 22"/>
          <p:cNvSpPr>
            <a:spLocks noChangeArrowheads="1"/>
          </p:cNvSpPr>
          <p:nvPr/>
        </p:nvSpPr>
        <p:spPr bwMode="auto">
          <a:xfrm>
            <a:off x="6213476" y="3137172"/>
            <a:ext cx="720725" cy="1081088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9" tIns="45715" rIns="91429" bIns="45715" anchor="ctr"/>
          <a:lstStyle/>
          <a:p>
            <a:r>
              <a:rPr lang="zh-TW" altLang="en-US" sz="2400" dirty="0">
                <a:solidFill>
                  <a:srgbClr val="663300"/>
                </a:solidFill>
                <a:latin typeface="微軟正黑體" pitchFamily="34" charset="-120"/>
                <a:ea typeface="微軟正黑體" pitchFamily="34" charset="-120"/>
              </a:rPr>
              <a:t>高雄市</a:t>
            </a:r>
          </a:p>
          <a:p>
            <a:r>
              <a:rPr lang="zh-TW" altLang="en-US" sz="2400" dirty="0">
                <a:solidFill>
                  <a:srgbClr val="663300"/>
                </a:solidFill>
                <a:latin typeface="微軟正黑體" pitchFamily="34" charset="-120"/>
                <a:ea typeface="微軟正黑體" pitchFamily="34" charset="-120"/>
              </a:rPr>
              <a:t>教育局</a:t>
            </a:r>
          </a:p>
        </p:txBody>
      </p:sp>
      <p:sp>
        <p:nvSpPr>
          <p:cNvPr id="21528" name="Rectangle 23"/>
          <p:cNvSpPr>
            <a:spLocks noChangeArrowheads="1"/>
          </p:cNvSpPr>
          <p:nvPr/>
        </p:nvSpPr>
        <p:spPr bwMode="auto">
          <a:xfrm>
            <a:off x="5219428" y="3137172"/>
            <a:ext cx="720725" cy="10795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9" tIns="45715" rIns="91429" bIns="45715" anchor="ctr"/>
          <a:lstStyle/>
          <a:p>
            <a:r>
              <a:rPr lang="zh-TW" altLang="en-US" sz="2400" dirty="0">
                <a:solidFill>
                  <a:srgbClr val="800000"/>
                </a:solidFill>
                <a:latin typeface="微軟正黑體" pitchFamily="34" charset="-120"/>
                <a:ea typeface="微軟正黑體" pitchFamily="34" charset="-120"/>
              </a:rPr>
              <a:t>臺北市</a:t>
            </a:r>
          </a:p>
          <a:p>
            <a:r>
              <a:rPr lang="zh-TW" altLang="en-US" sz="2400" dirty="0">
                <a:solidFill>
                  <a:srgbClr val="800000"/>
                </a:solidFill>
                <a:latin typeface="微軟正黑體" pitchFamily="34" charset="-120"/>
                <a:ea typeface="微軟正黑體" pitchFamily="34" charset="-120"/>
              </a:rPr>
              <a:t>教育局</a:t>
            </a: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7173914" y="5054872"/>
            <a:ext cx="1512887" cy="7493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r>
              <a:rPr lang="zh-TW" altLang="en-US" sz="2000" dirty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>大專校院</a:t>
            </a:r>
          </a:p>
          <a:p>
            <a:pPr algn="ctr"/>
            <a:r>
              <a:rPr lang="en-US" altLang="zh-TW" sz="2000" dirty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>164</a:t>
            </a:r>
            <a:endParaRPr lang="en-US" altLang="zh-TW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30" name="Line 26"/>
          <p:cNvSpPr>
            <a:spLocks noChangeShapeType="1"/>
          </p:cNvSpPr>
          <p:nvPr/>
        </p:nvSpPr>
        <p:spPr bwMode="auto">
          <a:xfrm>
            <a:off x="7772400" y="2832372"/>
            <a:ext cx="0" cy="2209800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31" name="Line 27"/>
          <p:cNvSpPr>
            <a:spLocks noChangeShapeType="1"/>
          </p:cNvSpPr>
          <p:nvPr/>
        </p:nvSpPr>
        <p:spPr bwMode="auto">
          <a:xfrm>
            <a:off x="6553200" y="2832372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32" name="Line 28"/>
          <p:cNvSpPr>
            <a:spLocks noChangeShapeType="1"/>
          </p:cNvSpPr>
          <p:nvPr/>
        </p:nvSpPr>
        <p:spPr bwMode="auto">
          <a:xfrm>
            <a:off x="5029200" y="2603772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33" name="Line 29"/>
          <p:cNvSpPr>
            <a:spLocks noChangeShapeType="1"/>
          </p:cNvSpPr>
          <p:nvPr/>
        </p:nvSpPr>
        <p:spPr bwMode="auto">
          <a:xfrm>
            <a:off x="5562600" y="2832372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34" name="Line 30"/>
          <p:cNvSpPr>
            <a:spLocks noChangeShapeType="1"/>
          </p:cNvSpPr>
          <p:nvPr/>
        </p:nvSpPr>
        <p:spPr bwMode="auto">
          <a:xfrm>
            <a:off x="4038600" y="2832372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3152775" y="5083448"/>
            <a:ext cx="1800225" cy="72072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各縣市高中</a:t>
            </a:r>
            <a:endParaRPr lang="en-US" altLang="zh-TW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職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校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393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3124200" y="3822972"/>
            <a:ext cx="1828800" cy="533400"/>
          </a:xfrm>
          <a:prstGeom prst="rect">
            <a:avLst/>
          </a:prstGeom>
          <a:gradFill rotWithShape="1">
            <a:gsLst>
              <a:gs pos="0">
                <a:srgbClr val="F092DE"/>
              </a:gs>
              <a:gs pos="50000">
                <a:srgbClr val="FFFFFF"/>
              </a:gs>
              <a:gs pos="100000">
                <a:srgbClr val="F092DE"/>
              </a:gs>
            </a:gsLst>
            <a:lin ang="0" scaled="1"/>
          </a:gradFill>
          <a:ln w="57150" cap="sq">
            <a:solidFill>
              <a:srgbClr val="3366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9" tIns="45715" rIns="91429" bIns="45715" anchor="ctr"/>
          <a:lstStyle/>
          <a:p>
            <a:pPr algn="dist"/>
            <a:endParaRPr lang="zh-TW" altLang="zh-TW" sz="24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3200400" y="3137172"/>
            <a:ext cx="1752600" cy="4572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9" tIns="45715" rIns="91429" bIns="45715" anchor="ctr"/>
          <a:lstStyle/>
          <a:p>
            <a:endParaRPr lang="zh-TW" altLang="zh-TW" sz="240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38" name="Line 34"/>
          <p:cNvSpPr>
            <a:spLocks noChangeShapeType="1"/>
          </p:cNvSpPr>
          <p:nvPr/>
        </p:nvSpPr>
        <p:spPr bwMode="auto">
          <a:xfrm>
            <a:off x="4038600" y="3594372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39" name="Line 35"/>
          <p:cNvSpPr>
            <a:spLocks noChangeShapeType="1"/>
          </p:cNvSpPr>
          <p:nvPr/>
        </p:nvSpPr>
        <p:spPr bwMode="auto">
          <a:xfrm>
            <a:off x="4038600" y="4356372"/>
            <a:ext cx="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3541713" y="3140969"/>
            <a:ext cx="1031029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2200" dirty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>國教署</a:t>
            </a:r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1641476" y="3213372"/>
            <a:ext cx="720725" cy="10795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29" tIns="45715" rIns="91429" bIns="45715" anchor="ctr"/>
          <a:lstStyle/>
          <a:p>
            <a:r>
              <a:rPr lang="zh-TW" altLang="en-US" sz="2400">
                <a:solidFill>
                  <a:srgbClr val="800000"/>
                </a:solidFill>
                <a:latin typeface="微軟正黑體" pitchFamily="34" charset="-120"/>
                <a:ea typeface="微軟正黑體" pitchFamily="34" charset="-120"/>
              </a:rPr>
              <a:t>各縣市</a:t>
            </a:r>
          </a:p>
          <a:p>
            <a:r>
              <a:rPr lang="zh-TW" altLang="en-US" sz="2400">
                <a:solidFill>
                  <a:srgbClr val="800000"/>
                </a:solidFill>
                <a:latin typeface="微軟正黑體" pitchFamily="34" charset="-120"/>
                <a:ea typeface="微軟正黑體" pitchFamily="34" charset="-120"/>
              </a:rPr>
              <a:t>教育局</a:t>
            </a:r>
          </a:p>
        </p:txBody>
      </p:sp>
      <p:sp>
        <p:nvSpPr>
          <p:cNvPr id="21542" name="Line 38"/>
          <p:cNvSpPr>
            <a:spLocks noChangeShapeType="1"/>
          </p:cNvSpPr>
          <p:nvPr/>
        </p:nvSpPr>
        <p:spPr bwMode="auto">
          <a:xfrm>
            <a:off x="2362200" y="4051572"/>
            <a:ext cx="762000" cy="0"/>
          </a:xfrm>
          <a:prstGeom prst="line">
            <a:avLst/>
          </a:prstGeom>
          <a:noFill/>
          <a:ln w="31750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43" name="Text Box 39"/>
          <p:cNvSpPr txBox="1">
            <a:spLocks noChangeArrowheads="1"/>
          </p:cNvSpPr>
          <p:nvPr/>
        </p:nvSpPr>
        <p:spPr bwMode="auto">
          <a:xfrm>
            <a:off x="3179440" y="3896222"/>
            <a:ext cx="175260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2000" b="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縣市校外會</a:t>
            </a:r>
            <a:r>
              <a:rPr lang="en-US" altLang="zh-TW" sz="2000" b="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22</a:t>
            </a:r>
          </a:p>
        </p:txBody>
      </p:sp>
      <p:sp>
        <p:nvSpPr>
          <p:cNvPr id="21544" name="Line 40"/>
          <p:cNvSpPr>
            <a:spLocks noChangeShapeType="1"/>
          </p:cNvSpPr>
          <p:nvPr/>
        </p:nvSpPr>
        <p:spPr bwMode="auto">
          <a:xfrm>
            <a:off x="2362201" y="3356408"/>
            <a:ext cx="817239" cy="0"/>
          </a:xfrm>
          <a:prstGeom prst="line">
            <a:avLst/>
          </a:prstGeom>
          <a:noFill/>
          <a:ln w="31750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45" name="Line 41"/>
          <p:cNvSpPr>
            <a:spLocks noChangeShapeType="1"/>
          </p:cNvSpPr>
          <p:nvPr/>
        </p:nvSpPr>
        <p:spPr bwMode="auto">
          <a:xfrm>
            <a:off x="4972050" y="3441972"/>
            <a:ext cx="247378" cy="0"/>
          </a:xfrm>
          <a:prstGeom prst="line">
            <a:avLst/>
          </a:prstGeom>
          <a:noFill/>
          <a:ln w="31750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46" name="Line 42"/>
          <p:cNvSpPr>
            <a:spLocks noChangeShapeType="1"/>
          </p:cNvSpPr>
          <p:nvPr/>
        </p:nvSpPr>
        <p:spPr bwMode="auto">
          <a:xfrm flipV="1">
            <a:off x="5940152" y="3670572"/>
            <a:ext cx="288031" cy="6350"/>
          </a:xfrm>
          <a:prstGeom prst="line">
            <a:avLst/>
          </a:prstGeom>
          <a:noFill/>
          <a:ln w="31750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47" name="Line 43"/>
          <p:cNvSpPr>
            <a:spLocks noChangeShapeType="1"/>
          </p:cNvSpPr>
          <p:nvPr/>
        </p:nvSpPr>
        <p:spPr bwMode="auto">
          <a:xfrm>
            <a:off x="4981574" y="3975372"/>
            <a:ext cx="237853" cy="0"/>
          </a:xfrm>
          <a:prstGeom prst="line">
            <a:avLst/>
          </a:prstGeom>
          <a:noFill/>
          <a:ln w="31750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91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21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Line 2"/>
          <p:cNvSpPr>
            <a:spLocks noChangeShapeType="1"/>
          </p:cNvSpPr>
          <p:nvPr/>
        </p:nvSpPr>
        <p:spPr bwMode="auto">
          <a:xfrm>
            <a:off x="3203575" y="981076"/>
            <a:ext cx="0" cy="5864225"/>
          </a:xfrm>
          <a:prstGeom prst="line">
            <a:avLst/>
          </a:prstGeom>
          <a:noFill/>
          <a:ln w="38100" cap="rnd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32" name="Line 3"/>
          <p:cNvSpPr>
            <a:spLocks noChangeShapeType="1"/>
          </p:cNvSpPr>
          <p:nvPr/>
        </p:nvSpPr>
        <p:spPr bwMode="auto">
          <a:xfrm>
            <a:off x="6084888" y="908050"/>
            <a:ext cx="11112" cy="5949950"/>
          </a:xfrm>
          <a:prstGeom prst="line">
            <a:avLst/>
          </a:prstGeom>
          <a:noFill/>
          <a:ln w="38100" cap="rnd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33" name="Line 4"/>
          <p:cNvSpPr>
            <a:spLocks noChangeShapeType="1"/>
          </p:cNvSpPr>
          <p:nvPr/>
        </p:nvSpPr>
        <p:spPr bwMode="auto">
          <a:xfrm flipV="1">
            <a:off x="152400" y="914400"/>
            <a:ext cx="8763000" cy="0"/>
          </a:xfrm>
          <a:prstGeom prst="line">
            <a:avLst/>
          </a:prstGeom>
          <a:noFill/>
          <a:ln w="38100" cap="rnd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 rot="2544272">
            <a:off x="787400" y="3849688"/>
            <a:ext cx="1462088" cy="1473200"/>
          </a:xfrm>
          <a:custGeom>
            <a:avLst/>
            <a:gdLst>
              <a:gd name="T0" fmla="*/ 2147483647 w 1914"/>
              <a:gd name="T1" fmla="*/ 2147483647 h 1910"/>
              <a:gd name="T2" fmla="*/ 2147483647 w 1914"/>
              <a:gd name="T3" fmla="*/ 2147483647 h 1910"/>
              <a:gd name="T4" fmla="*/ 2147483647 w 1914"/>
              <a:gd name="T5" fmla="*/ 2147483647 h 1910"/>
              <a:gd name="T6" fmla="*/ 2147483647 w 1914"/>
              <a:gd name="T7" fmla="*/ 2147483647 h 1910"/>
              <a:gd name="T8" fmla="*/ 2147483647 w 1914"/>
              <a:gd name="T9" fmla="*/ 2147483647 h 1910"/>
              <a:gd name="T10" fmla="*/ 2147483647 w 1914"/>
              <a:gd name="T11" fmla="*/ 2147483647 h 1910"/>
              <a:gd name="T12" fmla="*/ 2147483647 w 1914"/>
              <a:gd name="T13" fmla="*/ 2147483647 h 1910"/>
              <a:gd name="T14" fmla="*/ 2147483647 w 1914"/>
              <a:gd name="T15" fmla="*/ 2147483647 h 1910"/>
              <a:gd name="T16" fmla="*/ 2147483647 w 1914"/>
              <a:gd name="T17" fmla="*/ 2147483647 h 1910"/>
              <a:gd name="T18" fmla="*/ 2147483647 w 1914"/>
              <a:gd name="T19" fmla="*/ 2147483647 h 1910"/>
              <a:gd name="T20" fmla="*/ 2147483647 w 1914"/>
              <a:gd name="T21" fmla="*/ 2147483647 h 1910"/>
              <a:gd name="T22" fmla="*/ 2147483647 w 1914"/>
              <a:gd name="T23" fmla="*/ 2147483647 h 1910"/>
              <a:gd name="T24" fmla="*/ 2147483647 w 1914"/>
              <a:gd name="T25" fmla="*/ 2147483647 h 1910"/>
              <a:gd name="T26" fmla="*/ 2147483647 w 1914"/>
              <a:gd name="T27" fmla="*/ 2147483647 h 1910"/>
              <a:gd name="T28" fmla="*/ 2147483647 w 1914"/>
              <a:gd name="T29" fmla="*/ 2147483647 h 1910"/>
              <a:gd name="T30" fmla="*/ 2147483647 w 1914"/>
              <a:gd name="T31" fmla="*/ 2147483647 h 1910"/>
              <a:gd name="T32" fmla="*/ 2147483647 w 1914"/>
              <a:gd name="T33" fmla="*/ 2147483647 h 1910"/>
              <a:gd name="T34" fmla="*/ 2147483647 w 1914"/>
              <a:gd name="T35" fmla="*/ 2147483647 h 1910"/>
              <a:gd name="T36" fmla="*/ 2147483647 w 1914"/>
              <a:gd name="T37" fmla="*/ 2147483647 h 1910"/>
              <a:gd name="T38" fmla="*/ 2147483647 w 1914"/>
              <a:gd name="T39" fmla="*/ 2147483647 h 1910"/>
              <a:gd name="T40" fmla="*/ 2147483647 w 1914"/>
              <a:gd name="T41" fmla="*/ 2147483647 h 1910"/>
              <a:gd name="T42" fmla="*/ 2147483647 w 1914"/>
              <a:gd name="T43" fmla="*/ 2147483647 h 1910"/>
              <a:gd name="T44" fmla="*/ 2147483647 w 1914"/>
              <a:gd name="T45" fmla="*/ 2147483647 h 1910"/>
              <a:gd name="T46" fmla="*/ 2147483647 w 1914"/>
              <a:gd name="T47" fmla="*/ 2147483647 h 1910"/>
              <a:gd name="T48" fmla="*/ 2147483647 w 1914"/>
              <a:gd name="T49" fmla="*/ 2147483647 h 1910"/>
              <a:gd name="T50" fmla="*/ 2147483647 w 1914"/>
              <a:gd name="T51" fmla="*/ 2147483647 h 1910"/>
              <a:gd name="T52" fmla="*/ 2147483647 w 1914"/>
              <a:gd name="T53" fmla="*/ 2147483647 h 1910"/>
              <a:gd name="T54" fmla="*/ 2147483647 w 1914"/>
              <a:gd name="T55" fmla="*/ 2147483647 h 1910"/>
              <a:gd name="T56" fmla="*/ 2147483647 w 1914"/>
              <a:gd name="T57" fmla="*/ 2147483647 h 1910"/>
              <a:gd name="T58" fmla="*/ 2147483647 w 1914"/>
              <a:gd name="T59" fmla="*/ 2147483647 h 1910"/>
              <a:gd name="T60" fmla="*/ 2147483647 w 1914"/>
              <a:gd name="T61" fmla="*/ 2147483647 h 1910"/>
              <a:gd name="T62" fmla="*/ 2147483647 w 1914"/>
              <a:gd name="T63" fmla="*/ 2147483647 h 191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914" h="1910">
                <a:moveTo>
                  <a:pt x="958" y="1910"/>
                </a:moveTo>
                <a:lnTo>
                  <a:pt x="1056" y="1905"/>
                </a:lnTo>
                <a:lnTo>
                  <a:pt x="1150" y="1891"/>
                </a:lnTo>
                <a:lnTo>
                  <a:pt x="1241" y="1868"/>
                </a:lnTo>
                <a:lnTo>
                  <a:pt x="1331" y="1836"/>
                </a:lnTo>
                <a:lnTo>
                  <a:pt x="1413" y="1795"/>
                </a:lnTo>
                <a:lnTo>
                  <a:pt x="1493" y="1747"/>
                </a:lnTo>
                <a:lnTo>
                  <a:pt x="1566" y="1691"/>
                </a:lnTo>
                <a:lnTo>
                  <a:pt x="1634" y="1629"/>
                </a:lnTo>
                <a:lnTo>
                  <a:pt x="1696" y="1561"/>
                </a:lnTo>
                <a:lnTo>
                  <a:pt x="1750" y="1488"/>
                </a:lnTo>
                <a:lnTo>
                  <a:pt x="1798" y="1410"/>
                </a:lnTo>
                <a:lnTo>
                  <a:pt x="1839" y="1326"/>
                </a:lnTo>
                <a:lnTo>
                  <a:pt x="1871" y="1237"/>
                </a:lnTo>
                <a:lnTo>
                  <a:pt x="1894" y="1147"/>
                </a:lnTo>
                <a:lnTo>
                  <a:pt x="1908" y="1052"/>
                </a:lnTo>
                <a:lnTo>
                  <a:pt x="1914" y="954"/>
                </a:lnTo>
                <a:lnTo>
                  <a:pt x="1908" y="856"/>
                </a:lnTo>
                <a:lnTo>
                  <a:pt x="1894" y="762"/>
                </a:lnTo>
                <a:lnTo>
                  <a:pt x="1871" y="671"/>
                </a:lnTo>
                <a:lnTo>
                  <a:pt x="1839" y="582"/>
                </a:lnTo>
                <a:lnTo>
                  <a:pt x="1798" y="500"/>
                </a:lnTo>
                <a:lnTo>
                  <a:pt x="1750" y="420"/>
                </a:lnTo>
                <a:lnTo>
                  <a:pt x="1696" y="347"/>
                </a:lnTo>
                <a:lnTo>
                  <a:pt x="1634" y="279"/>
                </a:lnTo>
                <a:lnTo>
                  <a:pt x="1566" y="217"/>
                </a:lnTo>
                <a:lnTo>
                  <a:pt x="1493" y="164"/>
                </a:lnTo>
                <a:lnTo>
                  <a:pt x="1413" y="116"/>
                </a:lnTo>
                <a:lnTo>
                  <a:pt x="1331" y="75"/>
                </a:lnTo>
                <a:lnTo>
                  <a:pt x="1241" y="43"/>
                </a:lnTo>
                <a:lnTo>
                  <a:pt x="1150" y="19"/>
                </a:lnTo>
                <a:lnTo>
                  <a:pt x="1056" y="5"/>
                </a:lnTo>
                <a:lnTo>
                  <a:pt x="958" y="0"/>
                </a:lnTo>
                <a:lnTo>
                  <a:pt x="860" y="5"/>
                </a:lnTo>
                <a:lnTo>
                  <a:pt x="765" y="19"/>
                </a:lnTo>
                <a:lnTo>
                  <a:pt x="674" y="43"/>
                </a:lnTo>
                <a:lnTo>
                  <a:pt x="585" y="75"/>
                </a:lnTo>
                <a:lnTo>
                  <a:pt x="501" y="116"/>
                </a:lnTo>
                <a:lnTo>
                  <a:pt x="423" y="164"/>
                </a:lnTo>
                <a:lnTo>
                  <a:pt x="350" y="217"/>
                </a:lnTo>
                <a:lnTo>
                  <a:pt x="282" y="279"/>
                </a:lnTo>
                <a:lnTo>
                  <a:pt x="220" y="347"/>
                </a:lnTo>
                <a:lnTo>
                  <a:pt x="164" y="420"/>
                </a:lnTo>
                <a:lnTo>
                  <a:pt x="116" y="500"/>
                </a:lnTo>
                <a:lnTo>
                  <a:pt x="75" y="582"/>
                </a:lnTo>
                <a:lnTo>
                  <a:pt x="43" y="671"/>
                </a:lnTo>
                <a:lnTo>
                  <a:pt x="20" y="762"/>
                </a:lnTo>
                <a:lnTo>
                  <a:pt x="6" y="856"/>
                </a:lnTo>
                <a:lnTo>
                  <a:pt x="0" y="954"/>
                </a:lnTo>
                <a:lnTo>
                  <a:pt x="6" y="1052"/>
                </a:lnTo>
                <a:lnTo>
                  <a:pt x="20" y="1147"/>
                </a:lnTo>
                <a:lnTo>
                  <a:pt x="43" y="1237"/>
                </a:lnTo>
                <a:lnTo>
                  <a:pt x="75" y="1326"/>
                </a:lnTo>
                <a:lnTo>
                  <a:pt x="116" y="1410"/>
                </a:lnTo>
                <a:lnTo>
                  <a:pt x="164" y="1488"/>
                </a:lnTo>
                <a:lnTo>
                  <a:pt x="220" y="1561"/>
                </a:lnTo>
                <a:lnTo>
                  <a:pt x="282" y="1629"/>
                </a:lnTo>
                <a:lnTo>
                  <a:pt x="350" y="1691"/>
                </a:lnTo>
                <a:lnTo>
                  <a:pt x="423" y="1747"/>
                </a:lnTo>
                <a:lnTo>
                  <a:pt x="501" y="1795"/>
                </a:lnTo>
                <a:lnTo>
                  <a:pt x="585" y="1836"/>
                </a:lnTo>
                <a:lnTo>
                  <a:pt x="674" y="1868"/>
                </a:lnTo>
                <a:lnTo>
                  <a:pt x="765" y="1891"/>
                </a:lnTo>
                <a:lnTo>
                  <a:pt x="860" y="1905"/>
                </a:lnTo>
                <a:lnTo>
                  <a:pt x="958" y="19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 rot="2544272">
            <a:off x="477838" y="3532188"/>
            <a:ext cx="2090737" cy="2106612"/>
          </a:xfrm>
          <a:custGeom>
            <a:avLst/>
            <a:gdLst>
              <a:gd name="T0" fmla="*/ 2147483647 w 2737"/>
              <a:gd name="T1" fmla="*/ 2147483647 h 2733"/>
              <a:gd name="T2" fmla="*/ 2147483647 w 2737"/>
              <a:gd name="T3" fmla="*/ 2147483647 h 2733"/>
              <a:gd name="T4" fmla="*/ 2147483647 w 2737"/>
              <a:gd name="T5" fmla="*/ 2147483647 h 2733"/>
              <a:gd name="T6" fmla="*/ 2147483647 w 2737"/>
              <a:gd name="T7" fmla="*/ 2147483647 h 2733"/>
              <a:gd name="T8" fmla="*/ 2147483647 w 2737"/>
              <a:gd name="T9" fmla="*/ 2147483647 h 2733"/>
              <a:gd name="T10" fmla="*/ 2147483647 w 2737"/>
              <a:gd name="T11" fmla="*/ 2147483647 h 2733"/>
              <a:gd name="T12" fmla="*/ 2147483647 w 2737"/>
              <a:gd name="T13" fmla="*/ 2147483647 h 2733"/>
              <a:gd name="T14" fmla="*/ 2147483647 w 2737"/>
              <a:gd name="T15" fmla="*/ 2147483647 h 2733"/>
              <a:gd name="T16" fmla="*/ 2147483647 w 2737"/>
              <a:gd name="T17" fmla="*/ 2147483647 h 2733"/>
              <a:gd name="T18" fmla="*/ 2147483647 w 2737"/>
              <a:gd name="T19" fmla="*/ 2147483647 h 2733"/>
              <a:gd name="T20" fmla="*/ 2147483647 w 2737"/>
              <a:gd name="T21" fmla="*/ 2147483647 h 2733"/>
              <a:gd name="T22" fmla="*/ 2147483647 w 2737"/>
              <a:gd name="T23" fmla="*/ 2147483647 h 2733"/>
              <a:gd name="T24" fmla="*/ 2147483647 w 2737"/>
              <a:gd name="T25" fmla="*/ 2147483647 h 2733"/>
              <a:gd name="T26" fmla="*/ 2147483647 w 2737"/>
              <a:gd name="T27" fmla="*/ 2147483647 h 2733"/>
              <a:gd name="T28" fmla="*/ 2147483647 w 2737"/>
              <a:gd name="T29" fmla="*/ 2147483647 h 2733"/>
              <a:gd name="T30" fmla="*/ 2147483647 w 2737"/>
              <a:gd name="T31" fmla="*/ 2147483647 h 2733"/>
              <a:gd name="T32" fmla="*/ 2147483647 w 2737"/>
              <a:gd name="T33" fmla="*/ 2147483647 h 2733"/>
              <a:gd name="T34" fmla="*/ 2147483647 w 2737"/>
              <a:gd name="T35" fmla="*/ 2147483647 h 2733"/>
              <a:gd name="T36" fmla="*/ 2147483647 w 2737"/>
              <a:gd name="T37" fmla="*/ 2147483647 h 2733"/>
              <a:gd name="T38" fmla="*/ 2147483647 w 2737"/>
              <a:gd name="T39" fmla="*/ 2147483647 h 2733"/>
              <a:gd name="T40" fmla="*/ 2147483647 w 2737"/>
              <a:gd name="T41" fmla="*/ 2147483647 h 2733"/>
              <a:gd name="T42" fmla="*/ 2147483647 w 2737"/>
              <a:gd name="T43" fmla="*/ 2147483647 h 2733"/>
              <a:gd name="T44" fmla="*/ 2147483647 w 2737"/>
              <a:gd name="T45" fmla="*/ 2147483647 h 2733"/>
              <a:gd name="T46" fmla="*/ 2147483647 w 2737"/>
              <a:gd name="T47" fmla="*/ 2147483647 h 2733"/>
              <a:gd name="T48" fmla="*/ 2147483647 w 2737"/>
              <a:gd name="T49" fmla="*/ 2147483647 h 2733"/>
              <a:gd name="T50" fmla="*/ 2147483647 w 2737"/>
              <a:gd name="T51" fmla="*/ 2147483647 h 2733"/>
              <a:gd name="T52" fmla="*/ 2147483647 w 2737"/>
              <a:gd name="T53" fmla="*/ 2147483647 h 2733"/>
              <a:gd name="T54" fmla="*/ 2147483647 w 2737"/>
              <a:gd name="T55" fmla="*/ 2147483647 h 2733"/>
              <a:gd name="T56" fmla="*/ 2147483647 w 2737"/>
              <a:gd name="T57" fmla="*/ 2147483647 h 2733"/>
              <a:gd name="T58" fmla="*/ 2147483647 w 2737"/>
              <a:gd name="T59" fmla="*/ 2147483647 h 2733"/>
              <a:gd name="T60" fmla="*/ 2147483647 w 2737"/>
              <a:gd name="T61" fmla="*/ 2147483647 h 2733"/>
              <a:gd name="T62" fmla="*/ 2147483647 w 2737"/>
              <a:gd name="T63" fmla="*/ 2147483647 h 2733"/>
              <a:gd name="T64" fmla="*/ 2147483647 w 2737"/>
              <a:gd name="T65" fmla="*/ 2147483647 h 2733"/>
              <a:gd name="T66" fmla="*/ 2147483647 w 2737"/>
              <a:gd name="T67" fmla="*/ 2147483647 h 2733"/>
              <a:gd name="T68" fmla="*/ 2147483647 w 2737"/>
              <a:gd name="T69" fmla="*/ 2147483647 h 2733"/>
              <a:gd name="T70" fmla="*/ 2147483647 w 2737"/>
              <a:gd name="T71" fmla="*/ 2147483647 h 2733"/>
              <a:gd name="T72" fmla="*/ 2147483647 w 2737"/>
              <a:gd name="T73" fmla="*/ 2147483647 h 2733"/>
              <a:gd name="T74" fmla="*/ 2147483647 w 2737"/>
              <a:gd name="T75" fmla="*/ 2147483647 h 2733"/>
              <a:gd name="T76" fmla="*/ 2147483647 w 2737"/>
              <a:gd name="T77" fmla="*/ 2147483647 h 2733"/>
              <a:gd name="T78" fmla="*/ 2147483647 w 2737"/>
              <a:gd name="T79" fmla="*/ 2147483647 h 2733"/>
              <a:gd name="T80" fmla="*/ 2147483647 w 2737"/>
              <a:gd name="T81" fmla="*/ 2147483647 h 2733"/>
              <a:gd name="T82" fmla="*/ 2147483647 w 2737"/>
              <a:gd name="T83" fmla="*/ 2147483647 h 2733"/>
              <a:gd name="T84" fmla="*/ 2147483647 w 2737"/>
              <a:gd name="T85" fmla="*/ 2147483647 h 2733"/>
              <a:gd name="T86" fmla="*/ 2147483647 w 2737"/>
              <a:gd name="T87" fmla="*/ 2147483647 h 2733"/>
              <a:gd name="T88" fmla="*/ 2147483647 w 2737"/>
              <a:gd name="T89" fmla="*/ 2147483647 h 2733"/>
              <a:gd name="T90" fmla="*/ 2147483647 w 2737"/>
              <a:gd name="T91" fmla="*/ 2147483647 h 2733"/>
              <a:gd name="T92" fmla="*/ 2147483647 w 2737"/>
              <a:gd name="T93" fmla="*/ 2147483647 h 2733"/>
              <a:gd name="T94" fmla="*/ 2147483647 w 2737"/>
              <a:gd name="T95" fmla="*/ 2147483647 h 2733"/>
              <a:gd name="T96" fmla="*/ 2147483647 w 2737"/>
              <a:gd name="T97" fmla="*/ 2147483647 h 2733"/>
              <a:gd name="T98" fmla="*/ 2147483647 w 2737"/>
              <a:gd name="T99" fmla="*/ 2147483647 h 2733"/>
              <a:gd name="T100" fmla="*/ 2147483647 w 2737"/>
              <a:gd name="T101" fmla="*/ 2147483647 h 2733"/>
              <a:gd name="T102" fmla="*/ 2147483647 w 2737"/>
              <a:gd name="T103" fmla="*/ 2147483647 h 273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737" h="2733">
                <a:moveTo>
                  <a:pt x="389" y="413"/>
                </a:moveTo>
                <a:lnTo>
                  <a:pt x="344" y="460"/>
                </a:lnTo>
                <a:lnTo>
                  <a:pt x="303" y="509"/>
                </a:lnTo>
                <a:lnTo>
                  <a:pt x="264" y="561"/>
                </a:lnTo>
                <a:lnTo>
                  <a:pt x="227" y="613"/>
                </a:lnTo>
                <a:lnTo>
                  <a:pt x="193" y="668"/>
                </a:lnTo>
                <a:lnTo>
                  <a:pt x="161" y="725"/>
                </a:lnTo>
                <a:lnTo>
                  <a:pt x="130" y="782"/>
                </a:lnTo>
                <a:lnTo>
                  <a:pt x="103" y="842"/>
                </a:lnTo>
                <a:lnTo>
                  <a:pt x="80" y="903"/>
                </a:lnTo>
                <a:lnTo>
                  <a:pt x="59" y="965"/>
                </a:lnTo>
                <a:lnTo>
                  <a:pt x="41" y="1029"/>
                </a:lnTo>
                <a:lnTo>
                  <a:pt x="27" y="1095"/>
                </a:lnTo>
                <a:lnTo>
                  <a:pt x="16" y="1161"/>
                </a:lnTo>
                <a:lnTo>
                  <a:pt x="7" y="1229"/>
                </a:lnTo>
                <a:lnTo>
                  <a:pt x="2" y="1296"/>
                </a:lnTo>
                <a:lnTo>
                  <a:pt x="0" y="1366"/>
                </a:lnTo>
                <a:lnTo>
                  <a:pt x="2" y="1434"/>
                </a:lnTo>
                <a:lnTo>
                  <a:pt x="7" y="1501"/>
                </a:lnTo>
                <a:lnTo>
                  <a:pt x="14" y="1569"/>
                </a:lnTo>
                <a:lnTo>
                  <a:pt x="27" y="1635"/>
                </a:lnTo>
                <a:lnTo>
                  <a:pt x="41" y="1701"/>
                </a:lnTo>
                <a:lnTo>
                  <a:pt x="59" y="1765"/>
                </a:lnTo>
                <a:lnTo>
                  <a:pt x="80" y="1827"/>
                </a:lnTo>
                <a:lnTo>
                  <a:pt x="103" y="1889"/>
                </a:lnTo>
                <a:lnTo>
                  <a:pt x="130" y="1950"/>
                </a:lnTo>
                <a:lnTo>
                  <a:pt x="161" y="2010"/>
                </a:lnTo>
                <a:lnTo>
                  <a:pt x="194" y="2067"/>
                </a:lnTo>
                <a:lnTo>
                  <a:pt x="230" y="2124"/>
                </a:lnTo>
                <a:lnTo>
                  <a:pt x="268" y="2180"/>
                </a:lnTo>
                <a:lnTo>
                  <a:pt x="310" y="2231"/>
                </a:lnTo>
                <a:lnTo>
                  <a:pt x="355" y="2283"/>
                </a:lnTo>
                <a:lnTo>
                  <a:pt x="401" y="2333"/>
                </a:lnTo>
                <a:lnTo>
                  <a:pt x="451" y="2379"/>
                </a:lnTo>
                <a:lnTo>
                  <a:pt x="503" y="2423"/>
                </a:lnTo>
                <a:lnTo>
                  <a:pt x="555" y="2466"/>
                </a:lnTo>
                <a:lnTo>
                  <a:pt x="610" y="2504"/>
                </a:lnTo>
                <a:lnTo>
                  <a:pt x="667" y="2539"/>
                </a:lnTo>
                <a:lnTo>
                  <a:pt x="724" y="2573"/>
                </a:lnTo>
                <a:lnTo>
                  <a:pt x="785" y="2603"/>
                </a:lnTo>
                <a:lnTo>
                  <a:pt x="845" y="2630"/>
                </a:lnTo>
                <a:lnTo>
                  <a:pt x="908" y="2653"/>
                </a:lnTo>
                <a:lnTo>
                  <a:pt x="970" y="2675"/>
                </a:lnTo>
                <a:lnTo>
                  <a:pt x="1034" y="2692"/>
                </a:lnTo>
                <a:lnTo>
                  <a:pt x="1100" y="2707"/>
                </a:lnTo>
                <a:lnTo>
                  <a:pt x="1166" y="2719"/>
                </a:lnTo>
                <a:lnTo>
                  <a:pt x="1234" y="2726"/>
                </a:lnTo>
                <a:lnTo>
                  <a:pt x="1302" y="2731"/>
                </a:lnTo>
                <a:lnTo>
                  <a:pt x="1369" y="2733"/>
                </a:lnTo>
                <a:lnTo>
                  <a:pt x="1437" y="2731"/>
                </a:lnTo>
                <a:lnTo>
                  <a:pt x="1505" y="2726"/>
                </a:lnTo>
                <a:lnTo>
                  <a:pt x="1573" y="2719"/>
                </a:lnTo>
                <a:lnTo>
                  <a:pt x="1639" y="2707"/>
                </a:lnTo>
                <a:lnTo>
                  <a:pt x="1703" y="2692"/>
                </a:lnTo>
                <a:lnTo>
                  <a:pt x="1767" y="2675"/>
                </a:lnTo>
                <a:lnTo>
                  <a:pt x="1831" y="2653"/>
                </a:lnTo>
                <a:lnTo>
                  <a:pt x="1894" y="2630"/>
                </a:lnTo>
                <a:lnTo>
                  <a:pt x="1954" y="2603"/>
                </a:lnTo>
                <a:lnTo>
                  <a:pt x="2013" y="2573"/>
                </a:lnTo>
                <a:lnTo>
                  <a:pt x="2070" y="2539"/>
                </a:lnTo>
                <a:lnTo>
                  <a:pt x="2127" y="2504"/>
                </a:lnTo>
                <a:lnTo>
                  <a:pt x="2183" y="2466"/>
                </a:lnTo>
                <a:lnTo>
                  <a:pt x="2234" y="2423"/>
                </a:lnTo>
                <a:lnTo>
                  <a:pt x="2286" y="2379"/>
                </a:lnTo>
                <a:lnTo>
                  <a:pt x="2336" y="2333"/>
                </a:lnTo>
                <a:lnTo>
                  <a:pt x="2382" y="2283"/>
                </a:lnTo>
                <a:lnTo>
                  <a:pt x="2427" y="2231"/>
                </a:lnTo>
                <a:lnTo>
                  <a:pt x="2470" y="2180"/>
                </a:lnTo>
                <a:lnTo>
                  <a:pt x="2507" y="2124"/>
                </a:lnTo>
                <a:lnTo>
                  <a:pt x="2543" y="2067"/>
                </a:lnTo>
                <a:lnTo>
                  <a:pt x="2577" y="2010"/>
                </a:lnTo>
                <a:lnTo>
                  <a:pt x="2607" y="1950"/>
                </a:lnTo>
                <a:lnTo>
                  <a:pt x="2634" y="1889"/>
                </a:lnTo>
                <a:lnTo>
                  <a:pt x="2657" y="1827"/>
                </a:lnTo>
                <a:lnTo>
                  <a:pt x="2678" y="1765"/>
                </a:lnTo>
                <a:lnTo>
                  <a:pt x="2696" y="1701"/>
                </a:lnTo>
                <a:lnTo>
                  <a:pt x="2710" y="1635"/>
                </a:lnTo>
                <a:lnTo>
                  <a:pt x="2723" y="1569"/>
                </a:lnTo>
                <a:lnTo>
                  <a:pt x="2730" y="1501"/>
                </a:lnTo>
                <a:lnTo>
                  <a:pt x="2735" y="1434"/>
                </a:lnTo>
                <a:lnTo>
                  <a:pt x="2737" y="1366"/>
                </a:lnTo>
                <a:lnTo>
                  <a:pt x="2735" y="1298"/>
                </a:lnTo>
                <a:lnTo>
                  <a:pt x="2730" y="1231"/>
                </a:lnTo>
                <a:lnTo>
                  <a:pt x="2723" y="1163"/>
                </a:lnTo>
                <a:lnTo>
                  <a:pt x="2710" y="1097"/>
                </a:lnTo>
                <a:lnTo>
                  <a:pt x="2696" y="1031"/>
                </a:lnTo>
                <a:lnTo>
                  <a:pt x="2678" y="967"/>
                </a:lnTo>
                <a:lnTo>
                  <a:pt x="2657" y="905"/>
                </a:lnTo>
                <a:lnTo>
                  <a:pt x="2634" y="842"/>
                </a:lnTo>
                <a:lnTo>
                  <a:pt x="2607" y="782"/>
                </a:lnTo>
                <a:lnTo>
                  <a:pt x="2577" y="723"/>
                </a:lnTo>
                <a:lnTo>
                  <a:pt x="2543" y="664"/>
                </a:lnTo>
                <a:lnTo>
                  <a:pt x="2507" y="609"/>
                </a:lnTo>
                <a:lnTo>
                  <a:pt x="2470" y="554"/>
                </a:lnTo>
                <a:lnTo>
                  <a:pt x="2427" y="501"/>
                </a:lnTo>
                <a:lnTo>
                  <a:pt x="2382" y="451"/>
                </a:lnTo>
                <a:lnTo>
                  <a:pt x="2336" y="401"/>
                </a:lnTo>
                <a:lnTo>
                  <a:pt x="2286" y="355"/>
                </a:lnTo>
                <a:lnTo>
                  <a:pt x="2234" y="310"/>
                </a:lnTo>
                <a:lnTo>
                  <a:pt x="2183" y="267"/>
                </a:lnTo>
                <a:lnTo>
                  <a:pt x="2127" y="230"/>
                </a:lnTo>
                <a:lnTo>
                  <a:pt x="2070" y="194"/>
                </a:lnTo>
                <a:lnTo>
                  <a:pt x="2013" y="161"/>
                </a:lnTo>
                <a:lnTo>
                  <a:pt x="1954" y="130"/>
                </a:lnTo>
                <a:lnTo>
                  <a:pt x="1894" y="104"/>
                </a:lnTo>
                <a:lnTo>
                  <a:pt x="1831" y="80"/>
                </a:lnTo>
                <a:lnTo>
                  <a:pt x="1767" y="59"/>
                </a:lnTo>
                <a:lnTo>
                  <a:pt x="1703" y="41"/>
                </a:lnTo>
                <a:lnTo>
                  <a:pt x="1639" y="27"/>
                </a:lnTo>
                <a:lnTo>
                  <a:pt x="1573" y="15"/>
                </a:lnTo>
                <a:lnTo>
                  <a:pt x="1505" y="7"/>
                </a:lnTo>
                <a:lnTo>
                  <a:pt x="1437" y="2"/>
                </a:lnTo>
                <a:lnTo>
                  <a:pt x="1369" y="0"/>
                </a:lnTo>
                <a:lnTo>
                  <a:pt x="1298" y="2"/>
                </a:lnTo>
                <a:lnTo>
                  <a:pt x="1229" y="7"/>
                </a:lnTo>
                <a:lnTo>
                  <a:pt x="1159" y="16"/>
                </a:lnTo>
                <a:lnTo>
                  <a:pt x="1090" y="29"/>
                </a:lnTo>
                <a:lnTo>
                  <a:pt x="1024" y="45"/>
                </a:lnTo>
                <a:lnTo>
                  <a:pt x="958" y="64"/>
                </a:lnTo>
                <a:lnTo>
                  <a:pt x="893" y="88"/>
                </a:lnTo>
                <a:lnTo>
                  <a:pt x="829" y="112"/>
                </a:lnTo>
                <a:lnTo>
                  <a:pt x="769" y="141"/>
                </a:lnTo>
                <a:lnTo>
                  <a:pt x="708" y="173"/>
                </a:lnTo>
                <a:lnTo>
                  <a:pt x="649" y="207"/>
                </a:lnTo>
                <a:lnTo>
                  <a:pt x="594" y="242"/>
                </a:lnTo>
                <a:lnTo>
                  <a:pt x="539" y="282"/>
                </a:lnTo>
                <a:lnTo>
                  <a:pt x="487" y="324"/>
                </a:lnTo>
                <a:lnTo>
                  <a:pt x="437" y="367"/>
                </a:lnTo>
                <a:lnTo>
                  <a:pt x="389" y="413"/>
                </a:lnTo>
                <a:lnTo>
                  <a:pt x="417" y="442"/>
                </a:lnTo>
                <a:lnTo>
                  <a:pt x="421" y="438"/>
                </a:lnTo>
                <a:lnTo>
                  <a:pt x="424" y="435"/>
                </a:lnTo>
                <a:lnTo>
                  <a:pt x="428" y="431"/>
                </a:lnTo>
                <a:lnTo>
                  <a:pt x="430" y="429"/>
                </a:lnTo>
                <a:lnTo>
                  <a:pt x="478" y="383"/>
                </a:lnTo>
                <a:lnTo>
                  <a:pt x="528" y="340"/>
                </a:lnTo>
                <a:lnTo>
                  <a:pt x="580" y="301"/>
                </a:lnTo>
                <a:lnTo>
                  <a:pt x="633" y="262"/>
                </a:lnTo>
                <a:lnTo>
                  <a:pt x="688" y="228"/>
                </a:lnTo>
                <a:lnTo>
                  <a:pt x="744" y="196"/>
                </a:lnTo>
                <a:lnTo>
                  <a:pt x="802" y="168"/>
                </a:lnTo>
                <a:lnTo>
                  <a:pt x="861" y="141"/>
                </a:lnTo>
                <a:lnTo>
                  <a:pt x="922" y="118"/>
                </a:lnTo>
                <a:lnTo>
                  <a:pt x="983" y="98"/>
                </a:lnTo>
                <a:lnTo>
                  <a:pt x="1045" y="80"/>
                </a:lnTo>
                <a:lnTo>
                  <a:pt x="1109" y="66"/>
                </a:lnTo>
                <a:lnTo>
                  <a:pt x="1173" y="55"/>
                </a:lnTo>
                <a:lnTo>
                  <a:pt x="1238" y="48"/>
                </a:lnTo>
                <a:lnTo>
                  <a:pt x="1303" y="43"/>
                </a:lnTo>
                <a:lnTo>
                  <a:pt x="1369" y="41"/>
                </a:lnTo>
                <a:lnTo>
                  <a:pt x="1435" y="43"/>
                </a:lnTo>
                <a:lnTo>
                  <a:pt x="1501" y="48"/>
                </a:lnTo>
                <a:lnTo>
                  <a:pt x="1566" y="55"/>
                </a:lnTo>
                <a:lnTo>
                  <a:pt x="1630" y="66"/>
                </a:lnTo>
                <a:lnTo>
                  <a:pt x="1694" y="80"/>
                </a:lnTo>
                <a:lnTo>
                  <a:pt x="1756" y="98"/>
                </a:lnTo>
                <a:lnTo>
                  <a:pt x="1817" y="118"/>
                </a:lnTo>
                <a:lnTo>
                  <a:pt x="1878" y="141"/>
                </a:lnTo>
                <a:lnTo>
                  <a:pt x="1936" y="168"/>
                </a:lnTo>
                <a:lnTo>
                  <a:pt x="1994" y="196"/>
                </a:lnTo>
                <a:lnTo>
                  <a:pt x="2049" y="228"/>
                </a:lnTo>
                <a:lnTo>
                  <a:pt x="2104" y="262"/>
                </a:lnTo>
                <a:lnTo>
                  <a:pt x="2158" y="301"/>
                </a:lnTo>
                <a:lnTo>
                  <a:pt x="2208" y="340"/>
                </a:lnTo>
                <a:lnTo>
                  <a:pt x="2257" y="383"/>
                </a:lnTo>
                <a:lnTo>
                  <a:pt x="2306" y="429"/>
                </a:lnTo>
                <a:lnTo>
                  <a:pt x="2352" y="477"/>
                </a:lnTo>
                <a:lnTo>
                  <a:pt x="2395" y="527"/>
                </a:lnTo>
                <a:lnTo>
                  <a:pt x="2436" y="579"/>
                </a:lnTo>
                <a:lnTo>
                  <a:pt x="2473" y="632"/>
                </a:lnTo>
                <a:lnTo>
                  <a:pt x="2507" y="686"/>
                </a:lnTo>
                <a:lnTo>
                  <a:pt x="2539" y="743"/>
                </a:lnTo>
                <a:lnTo>
                  <a:pt x="2569" y="800"/>
                </a:lnTo>
                <a:lnTo>
                  <a:pt x="2594" y="858"/>
                </a:lnTo>
                <a:lnTo>
                  <a:pt x="2618" y="919"/>
                </a:lnTo>
                <a:lnTo>
                  <a:pt x="2639" y="980"/>
                </a:lnTo>
                <a:lnTo>
                  <a:pt x="2657" y="1042"/>
                </a:lnTo>
                <a:lnTo>
                  <a:pt x="2671" y="1106"/>
                </a:lnTo>
                <a:lnTo>
                  <a:pt x="2682" y="1170"/>
                </a:lnTo>
                <a:lnTo>
                  <a:pt x="2689" y="1234"/>
                </a:lnTo>
                <a:lnTo>
                  <a:pt x="2694" y="1300"/>
                </a:lnTo>
                <a:lnTo>
                  <a:pt x="2696" y="1366"/>
                </a:lnTo>
                <a:lnTo>
                  <a:pt x="2694" y="1434"/>
                </a:lnTo>
                <a:lnTo>
                  <a:pt x="2689" y="1501"/>
                </a:lnTo>
                <a:lnTo>
                  <a:pt x="2680" y="1567"/>
                </a:lnTo>
                <a:lnTo>
                  <a:pt x="2669" y="1633"/>
                </a:lnTo>
                <a:lnTo>
                  <a:pt x="2655" y="1697"/>
                </a:lnTo>
                <a:lnTo>
                  <a:pt x="2635" y="1759"/>
                </a:lnTo>
                <a:lnTo>
                  <a:pt x="2616" y="1820"/>
                </a:lnTo>
                <a:lnTo>
                  <a:pt x="2591" y="1880"/>
                </a:lnTo>
                <a:lnTo>
                  <a:pt x="2564" y="1939"/>
                </a:lnTo>
                <a:lnTo>
                  <a:pt x="2536" y="1996"/>
                </a:lnTo>
                <a:lnTo>
                  <a:pt x="2503" y="2051"/>
                </a:lnTo>
                <a:lnTo>
                  <a:pt x="2470" y="2107"/>
                </a:lnTo>
                <a:lnTo>
                  <a:pt x="2432" y="2158"/>
                </a:lnTo>
                <a:lnTo>
                  <a:pt x="2393" y="2208"/>
                </a:lnTo>
                <a:lnTo>
                  <a:pt x="2350" y="2256"/>
                </a:lnTo>
                <a:lnTo>
                  <a:pt x="2307" y="2302"/>
                </a:lnTo>
                <a:lnTo>
                  <a:pt x="2261" y="2345"/>
                </a:lnTo>
                <a:lnTo>
                  <a:pt x="2213" y="2388"/>
                </a:lnTo>
                <a:lnTo>
                  <a:pt x="2163" y="2427"/>
                </a:lnTo>
                <a:lnTo>
                  <a:pt x="2111" y="2464"/>
                </a:lnTo>
                <a:lnTo>
                  <a:pt x="2056" y="2498"/>
                </a:lnTo>
                <a:lnTo>
                  <a:pt x="2001" y="2530"/>
                </a:lnTo>
                <a:lnTo>
                  <a:pt x="1944" y="2559"/>
                </a:lnTo>
                <a:lnTo>
                  <a:pt x="1885" y="2585"/>
                </a:lnTo>
                <a:lnTo>
                  <a:pt x="1824" y="2610"/>
                </a:lnTo>
                <a:lnTo>
                  <a:pt x="1764" y="2630"/>
                </a:lnTo>
                <a:lnTo>
                  <a:pt x="1701" y="2650"/>
                </a:lnTo>
                <a:lnTo>
                  <a:pt x="1637" y="2664"/>
                </a:lnTo>
                <a:lnTo>
                  <a:pt x="1571" y="2675"/>
                </a:lnTo>
                <a:lnTo>
                  <a:pt x="1505" y="2683"/>
                </a:lnTo>
                <a:lnTo>
                  <a:pt x="1437" y="2689"/>
                </a:lnTo>
                <a:lnTo>
                  <a:pt x="1369" y="2691"/>
                </a:lnTo>
                <a:lnTo>
                  <a:pt x="1303" y="2689"/>
                </a:lnTo>
                <a:lnTo>
                  <a:pt x="1238" y="2683"/>
                </a:lnTo>
                <a:lnTo>
                  <a:pt x="1173" y="2676"/>
                </a:lnTo>
                <a:lnTo>
                  <a:pt x="1109" y="2666"/>
                </a:lnTo>
                <a:lnTo>
                  <a:pt x="1045" y="2651"/>
                </a:lnTo>
                <a:lnTo>
                  <a:pt x="983" y="2634"/>
                </a:lnTo>
                <a:lnTo>
                  <a:pt x="922" y="2614"/>
                </a:lnTo>
                <a:lnTo>
                  <a:pt x="861" y="2591"/>
                </a:lnTo>
                <a:lnTo>
                  <a:pt x="802" y="2564"/>
                </a:lnTo>
                <a:lnTo>
                  <a:pt x="744" y="2536"/>
                </a:lnTo>
                <a:lnTo>
                  <a:pt x="688" y="2504"/>
                </a:lnTo>
                <a:lnTo>
                  <a:pt x="633" y="2470"/>
                </a:lnTo>
                <a:lnTo>
                  <a:pt x="580" y="2431"/>
                </a:lnTo>
                <a:lnTo>
                  <a:pt x="528" y="2391"/>
                </a:lnTo>
                <a:lnTo>
                  <a:pt x="478" y="2349"/>
                </a:lnTo>
                <a:lnTo>
                  <a:pt x="430" y="2302"/>
                </a:lnTo>
                <a:lnTo>
                  <a:pt x="383" y="2254"/>
                </a:lnTo>
                <a:lnTo>
                  <a:pt x="341" y="2204"/>
                </a:lnTo>
                <a:lnTo>
                  <a:pt x="301" y="2155"/>
                </a:lnTo>
                <a:lnTo>
                  <a:pt x="262" y="2101"/>
                </a:lnTo>
                <a:lnTo>
                  <a:pt x="228" y="2046"/>
                </a:lnTo>
                <a:lnTo>
                  <a:pt x="196" y="1991"/>
                </a:lnTo>
                <a:lnTo>
                  <a:pt x="168" y="1932"/>
                </a:lnTo>
                <a:lnTo>
                  <a:pt x="141" y="1873"/>
                </a:lnTo>
                <a:lnTo>
                  <a:pt x="118" y="1813"/>
                </a:lnTo>
                <a:lnTo>
                  <a:pt x="98" y="1752"/>
                </a:lnTo>
                <a:lnTo>
                  <a:pt x="80" y="1690"/>
                </a:lnTo>
                <a:lnTo>
                  <a:pt x="66" y="1626"/>
                </a:lnTo>
                <a:lnTo>
                  <a:pt x="55" y="1562"/>
                </a:lnTo>
                <a:lnTo>
                  <a:pt x="48" y="1498"/>
                </a:lnTo>
                <a:lnTo>
                  <a:pt x="43" y="1432"/>
                </a:lnTo>
                <a:lnTo>
                  <a:pt x="41" y="1366"/>
                </a:lnTo>
                <a:lnTo>
                  <a:pt x="43" y="1300"/>
                </a:lnTo>
                <a:lnTo>
                  <a:pt x="46" y="1236"/>
                </a:lnTo>
                <a:lnTo>
                  <a:pt x="55" y="1172"/>
                </a:lnTo>
                <a:lnTo>
                  <a:pt x="66" y="1110"/>
                </a:lnTo>
                <a:lnTo>
                  <a:pt x="80" y="1047"/>
                </a:lnTo>
                <a:lnTo>
                  <a:pt x="96" y="987"/>
                </a:lnTo>
                <a:lnTo>
                  <a:pt x="116" y="926"/>
                </a:lnTo>
                <a:lnTo>
                  <a:pt x="139" y="866"/>
                </a:lnTo>
                <a:lnTo>
                  <a:pt x="164" y="809"/>
                </a:lnTo>
                <a:lnTo>
                  <a:pt x="191" y="752"/>
                </a:lnTo>
                <a:lnTo>
                  <a:pt x="223" y="696"/>
                </a:lnTo>
                <a:lnTo>
                  <a:pt x="257" y="643"/>
                </a:lnTo>
                <a:lnTo>
                  <a:pt x="292" y="590"/>
                </a:lnTo>
                <a:lnTo>
                  <a:pt x="332" y="538"/>
                </a:lnTo>
                <a:lnTo>
                  <a:pt x="373" y="490"/>
                </a:lnTo>
                <a:lnTo>
                  <a:pt x="417" y="442"/>
                </a:lnTo>
                <a:lnTo>
                  <a:pt x="389" y="413"/>
                </a:lnTo>
                <a:close/>
              </a:path>
            </a:pathLst>
          </a:custGeom>
          <a:solidFill>
            <a:srgbClr val="3FB7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 rot="2544272">
            <a:off x="912813" y="3968751"/>
            <a:ext cx="1212850" cy="1223963"/>
          </a:xfrm>
          <a:custGeom>
            <a:avLst/>
            <a:gdLst>
              <a:gd name="T0" fmla="*/ 2147483647 w 1589"/>
              <a:gd name="T1" fmla="*/ 2147483647 h 1588"/>
              <a:gd name="T2" fmla="*/ 2147483647 w 1589"/>
              <a:gd name="T3" fmla="*/ 2147483647 h 1588"/>
              <a:gd name="T4" fmla="*/ 2147483647 w 1589"/>
              <a:gd name="T5" fmla="*/ 2147483647 h 1588"/>
              <a:gd name="T6" fmla="*/ 2147483647 w 1589"/>
              <a:gd name="T7" fmla="*/ 2147483647 h 1588"/>
              <a:gd name="T8" fmla="*/ 2147483647 w 1589"/>
              <a:gd name="T9" fmla="*/ 2147483647 h 1588"/>
              <a:gd name="T10" fmla="*/ 2147483647 w 1589"/>
              <a:gd name="T11" fmla="*/ 2147483647 h 1588"/>
              <a:gd name="T12" fmla="*/ 2147483647 w 1589"/>
              <a:gd name="T13" fmla="*/ 2147483647 h 1588"/>
              <a:gd name="T14" fmla="*/ 2147483647 w 1589"/>
              <a:gd name="T15" fmla="*/ 2147483647 h 1588"/>
              <a:gd name="T16" fmla="*/ 2147483647 w 1589"/>
              <a:gd name="T17" fmla="*/ 2147483647 h 1588"/>
              <a:gd name="T18" fmla="*/ 2147483647 w 1589"/>
              <a:gd name="T19" fmla="*/ 2147483647 h 1588"/>
              <a:gd name="T20" fmla="*/ 2147483647 w 1589"/>
              <a:gd name="T21" fmla="*/ 2147483647 h 1588"/>
              <a:gd name="T22" fmla="*/ 2147483647 w 1589"/>
              <a:gd name="T23" fmla="*/ 2147483647 h 1588"/>
              <a:gd name="T24" fmla="*/ 2147483647 w 1589"/>
              <a:gd name="T25" fmla="*/ 2147483647 h 1588"/>
              <a:gd name="T26" fmla="*/ 2147483647 w 1589"/>
              <a:gd name="T27" fmla="*/ 2147483647 h 1588"/>
              <a:gd name="T28" fmla="*/ 2147483647 w 1589"/>
              <a:gd name="T29" fmla="*/ 2147483647 h 1588"/>
              <a:gd name="T30" fmla="*/ 2147483647 w 1589"/>
              <a:gd name="T31" fmla="*/ 2147483647 h 1588"/>
              <a:gd name="T32" fmla="*/ 2147483647 w 1589"/>
              <a:gd name="T33" fmla="*/ 2147483647 h 1588"/>
              <a:gd name="T34" fmla="*/ 2147483647 w 1589"/>
              <a:gd name="T35" fmla="*/ 2147483647 h 1588"/>
              <a:gd name="T36" fmla="*/ 2147483647 w 1589"/>
              <a:gd name="T37" fmla="*/ 2147483647 h 1588"/>
              <a:gd name="T38" fmla="*/ 2147483647 w 1589"/>
              <a:gd name="T39" fmla="*/ 2147483647 h 1588"/>
              <a:gd name="T40" fmla="*/ 2147483647 w 1589"/>
              <a:gd name="T41" fmla="*/ 2147483647 h 1588"/>
              <a:gd name="T42" fmla="*/ 2147483647 w 1589"/>
              <a:gd name="T43" fmla="*/ 2147483647 h 1588"/>
              <a:gd name="T44" fmla="*/ 2147483647 w 1589"/>
              <a:gd name="T45" fmla="*/ 2147483647 h 1588"/>
              <a:gd name="T46" fmla="*/ 2147483647 w 1589"/>
              <a:gd name="T47" fmla="*/ 2147483647 h 1588"/>
              <a:gd name="T48" fmla="*/ 2147483647 w 1589"/>
              <a:gd name="T49" fmla="*/ 2147483647 h 1588"/>
              <a:gd name="T50" fmla="*/ 2147483647 w 1589"/>
              <a:gd name="T51" fmla="*/ 2147483647 h 1588"/>
              <a:gd name="T52" fmla="*/ 2147483647 w 1589"/>
              <a:gd name="T53" fmla="*/ 2147483647 h 1588"/>
              <a:gd name="T54" fmla="*/ 2147483647 w 1589"/>
              <a:gd name="T55" fmla="*/ 2147483647 h 1588"/>
              <a:gd name="T56" fmla="*/ 2147483647 w 1589"/>
              <a:gd name="T57" fmla="*/ 2147483647 h 1588"/>
              <a:gd name="T58" fmla="*/ 2147483647 w 1589"/>
              <a:gd name="T59" fmla="*/ 2147483647 h 1588"/>
              <a:gd name="T60" fmla="*/ 2147483647 w 1589"/>
              <a:gd name="T61" fmla="*/ 2147483647 h 1588"/>
              <a:gd name="T62" fmla="*/ 2147483647 w 1589"/>
              <a:gd name="T63" fmla="*/ 2147483647 h 15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89" h="1588">
                <a:moveTo>
                  <a:pt x="795" y="1588"/>
                </a:moveTo>
                <a:lnTo>
                  <a:pt x="876" y="1584"/>
                </a:lnTo>
                <a:lnTo>
                  <a:pt x="954" y="1572"/>
                </a:lnTo>
                <a:lnTo>
                  <a:pt x="1031" y="1552"/>
                </a:lnTo>
                <a:lnTo>
                  <a:pt x="1104" y="1525"/>
                </a:lnTo>
                <a:lnTo>
                  <a:pt x="1173" y="1492"/>
                </a:lnTo>
                <a:lnTo>
                  <a:pt x="1238" y="1452"/>
                </a:lnTo>
                <a:lnTo>
                  <a:pt x="1300" y="1406"/>
                </a:lnTo>
                <a:lnTo>
                  <a:pt x="1355" y="1355"/>
                </a:lnTo>
                <a:lnTo>
                  <a:pt x="1407" y="1298"/>
                </a:lnTo>
                <a:lnTo>
                  <a:pt x="1453" y="1237"/>
                </a:lnTo>
                <a:lnTo>
                  <a:pt x="1493" y="1171"/>
                </a:lnTo>
                <a:lnTo>
                  <a:pt x="1526" y="1102"/>
                </a:lnTo>
                <a:lnTo>
                  <a:pt x="1553" y="1029"/>
                </a:lnTo>
                <a:lnTo>
                  <a:pt x="1573" y="952"/>
                </a:lnTo>
                <a:lnTo>
                  <a:pt x="1585" y="874"/>
                </a:lnTo>
                <a:lnTo>
                  <a:pt x="1589" y="792"/>
                </a:lnTo>
                <a:lnTo>
                  <a:pt x="1585" y="712"/>
                </a:lnTo>
                <a:lnTo>
                  <a:pt x="1573" y="633"/>
                </a:lnTo>
                <a:lnTo>
                  <a:pt x="1553" y="557"/>
                </a:lnTo>
                <a:lnTo>
                  <a:pt x="1526" y="484"/>
                </a:lnTo>
                <a:lnTo>
                  <a:pt x="1493" y="414"/>
                </a:lnTo>
                <a:lnTo>
                  <a:pt x="1453" y="350"/>
                </a:lnTo>
                <a:lnTo>
                  <a:pt x="1407" y="288"/>
                </a:lnTo>
                <a:lnTo>
                  <a:pt x="1355" y="233"/>
                </a:lnTo>
                <a:lnTo>
                  <a:pt x="1300" y="181"/>
                </a:lnTo>
                <a:lnTo>
                  <a:pt x="1238" y="135"/>
                </a:lnTo>
                <a:lnTo>
                  <a:pt x="1173" y="96"/>
                </a:lnTo>
                <a:lnTo>
                  <a:pt x="1104" y="62"/>
                </a:lnTo>
                <a:lnTo>
                  <a:pt x="1031" y="35"/>
                </a:lnTo>
                <a:lnTo>
                  <a:pt x="954" y="16"/>
                </a:lnTo>
                <a:lnTo>
                  <a:pt x="876" y="3"/>
                </a:lnTo>
                <a:lnTo>
                  <a:pt x="795" y="0"/>
                </a:lnTo>
                <a:lnTo>
                  <a:pt x="713" y="3"/>
                </a:lnTo>
                <a:lnTo>
                  <a:pt x="635" y="16"/>
                </a:lnTo>
                <a:lnTo>
                  <a:pt x="558" y="35"/>
                </a:lnTo>
                <a:lnTo>
                  <a:pt x="485" y="62"/>
                </a:lnTo>
                <a:lnTo>
                  <a:pt x="416" y="96"/>
                </a:lnTo>
                <a:lnTo>
                  <a:pt x="350" y="135"/>
                </a:lnTo>
                <a:lnTo>
                  <a:pt x="289" y="181"/>
                </a:lnTo>
                <a:lnTo>
                  <a:pt x="232" y="233"/>
                </a:lnTo>
                <a:lnTo>
                  <a:pt x="182" y="288"/>
                </a:lnTo>
                <a:lnTo>
                  <a:pt x="136" y="350"/>
                </a:lnTo>
                <a:lnTo>
                  <a:pt x="96" y="414"/>
                </a:lnTo>
                <a:lnTo>
                  <a:pt x="62" y="484"/>
                </a:lnTo>
                <a:lnTo>
                  <a:pt x="36" y="557"/>
                </a:lnTo>
                <a:lnTo>
                  <a:pt x="16" y="633"/>
                </a:lnTo>
                <a:lnTo>
                  <a:pt x="4" y="712"/>
                </a:lnTo>
                <a:lnTo>
                  <a:pt x="0" y="792"/>
                </a:lnTo>
                <a:lnTo>
                  <a:pt x="4" y="874"/>
                </a:lnTo>
                <a:lnTo>
                  <a:pt x="16" y="952"/>
                </a:lnTo>
                <a:lnTo>
                  <a:pt x="36" y="1029"/>
                </a:lnTo>
                <a:lnTo>
                  <a:pt x="62" y="1102"/>
                </a:lnTo>
                <a:lnTo>
                  <a:pt x="96" y="1171"/>
                </a:lnTo>
                <a:lnTo>
                  <a:pt x="136" y="1237"/>
                </a:lnTo>
                <a:lnTo>
                  <a:pt x="182" y="1298"/>
                </a:lnTo>
                <a:lnTo>
                  <a:pt x="232" y="1355"/>
                </a:lnTo>
                <a:lnTo>
                  <a:pt x="289" y="1406"/>
                </a:lnTo>
                <a:lnTo>
                  <a:pt x="350" y="1452"/>
                </a:lnTo>
                <a:lnTo>
                  <a:pt x="416" y="1492"/>
                </a:lnTo>
                <a:lnTo>
                  <a:pt x="485" y="1525"/>
                </a:lnTo>
                <a:lnTo>
                  <a:pt x="558" y="1552"/>
                </a:lnTo>
                <a:lnTo>
                  <a:pt x="635" y="1572"/>
                </a:lnTo>
                <a:lnTo>
                  <a:pt x="713" y="1584"/>
                </a:lnTo>
                <a:lnTo>
                  <a:pt x="795" y="1588"/>
                </a:lnTo>
                <a:close/>
              </a:path>
            </a:pathLst>
          </a:custGeom>
          <a:solidFill>
            <a:srgbClr val="3FB7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37" name="Freeform 10"/>
          <p:cNvSpPr>
            <a:spLocks/>
          </p:cNvSpPr>
          <p:nvPr/>
        </p:nvSpPr>
        <p:spPr bwMode="auto">
          <a:xfrm rot="2544272">
            <a:off x="1947864" y="3763963"/>
            <a:ext cx="547687" cy="93662"/>
          </a:xfrm>
          <a:custGeom>
            <a:avLst/>
            <a:gdLst>
              <a:gd name="T0" fmla="*/ 2147483647 w 719"/>
              <a:gd name="T1" fmla="*/ 0 h 121"/>
              <a:gd name="T2" fmla="*/ 0 w 719"/>
              <a:gd name="T3" fmla="*/ 2147483647 h 121"/>
              <a:gd name="T4" fmla="*/ 2147483647 w 719"/>
              <a:gd name="T5" fmla="*/ 2147483647 h 121"/>
              <a:gd name="T6" fmla="*/ 2147483647 w 719"/>
              <a:gd name="T7" fmla="*/ 2147483647 h 121"/>
              <a:gd name="T8" fmla="*/ 2147483647 w 719"/>
              <a:gd name="T9" fmla="*/ 0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19" h="121">
                <a:moveTo>
                  <a:pt x="63" y="0"/>
                </a:moveTo>
                <a:lnTo>
                  <a:pt x="0" y="121"/>
                </a:lnTo>
                <a:lnTo>
                  <a:pt x="719" y="121"/>
                </a:lnTo>
                <a:lnTo>
                  <a:pt x="688" y="60"/>
                </a:lnTo>
                <a:lnTo>
                  <a:pt x="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38" name="Freeform 11"/>
          <p:cNvSpPr>
            <a:spLocks/>
          </p:cNvSpPr>
          <p:nvPr/>
        </p:nvSpPr>
        <p:spPr bwMode="auto">
          <a:xfrm rot="2544272">
            <a:off x="2176464" y="3578226"/>
            <a:ext cx="407987" cy="187325"/>
          </a:xfrm>
          <a:custGeom>
            <a:avLst/>
            <a:gdLst>
              <a:gd name="T0" fmla="*/ 2147483647 w 535"/>
              <a:gd name="T1" fmla="*/ 0 h 244"/>
              <a:gd name="T2" fmla="*/ 0 w 535"/>
              <a:gd name="T3" fmla="*/ 2147483647 h 244"/>
              <a:gd name="T4" fmla="*/ 2147483647 w 535"/>
              <a:gd name="T5" fmla="*/ 2147483647 h 244"/>
              <a:gd name="T6" fmla="*/ 2147483647 w 535"/>
              <a:gd name="T7" fmla="*/ 0 h 244"/>
              <a:gd name="T8" fmla="*/ 2147483647 w 535"/>
              <a:gd name="T9" fmla="*/ 0 h 2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5" h="244">
                <a:moveTo>
                  <a:pt x="121" y="0"/>
                </a:moveTo>
                <a:lnTo>
                  <a:pt x="0" y="244"/>
                </a:lnTo>
                <a:lnTo>
                  <a:pt x="535" y="244"/>
                </a:lnTo>
                <a:lnTo>
                  <a:pt x="428" y="0"/>
                </a:lnTo>
                <a:lnTo>
                  <a:pt x="1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39" name="Freeform 13"/>
          <p:cNvSpPr>
            <a:spLocks/>
          </p:cNvSpPr>
          <p:nvPr/>
        </p:nvSpPr>
        <p:spPr bwMode="auto">
          <a:xfrm rot="2544272">
            <a:off x="2273300" y="3598863"/>
            <a:ext cx="198438" cy="95250"/>
          </a:xfrm>
          <a:custGeom>
            <a:avLst/>
            <a:gdLst>
              <a:gd name="T0" fmla="*/ 2147483647 w 259"/>
              <a:gd name="T1" fmla="*/ 0 h 122"/>
              <a:gd name="T2" fmla="*/ 2147483647 w 259"/>
              <a:gd name="T3" fmla="*/ 0 h 122"/>
              <a:gd name="T4" fmla="*/ 0 w 259"/>
              <a:gd name="T5" fmla="*/ 2147483647 h 122"/>
              <a:gd name="T6" fmla="*/ 2147483647 w 259"/>
              <a:gd name="T7" fmla="*/ 2147483647 h 122"/>
              <a:gd name="T8" fmla="*/ 2147483647 w 259"/>
              <a:gd name="T9" fmla="*/ 0 h 1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9" h="122">
                <a:moveTo>
                  <a:pt x="259" y="0"/>
                </a:moveTo>
                <a:lnTo>
                  <a:pt x="152" y="0"/>
                </a:lnTo>
                <a:lnTo>
                  <a:pt x="0" y="122"/>
                </a:lnTo>
                <a:lnTo>
                  <a:pt x="61" y="122"/>
                </a:lnTo>
                <a:lnTo>
                  <a:pt x="259" y="0"/>
                </a:lnTo>
                <a:close/>
              </a:path>
            </a:pathLst>
          </a:custGeom>
          <a:solidFill>
            <a:srgbClr val="3FB7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40" name="Freeform 14"/>
          <p:cNvSpPr>
            <a:spLocks/>
          </p:cNvSpPr>
          <p:nvPr/>
        </p:nvSpPr>
        <p:spPr bwMode="auto">
          <a:xfrm rot="2544272">
            <a:off x="2058988" y="3659188"/>
            <a:ext cx="57150" cy="12700"/>
          </a:xfrm>
          <a:custGeom>
            <a:avLst/>
            <a:gdLst>
              <a:gd name="T0" fmla="*/ 2147483647 w 74"/>
              <a:gd name="T1" fmla="*/ 0 h 16"/>
              <a:gd name="T2" fmla="*/ 0 w 74"/>
              <a:gd name="T3" fmla="*/ 2147483647 h 16"/>
              <a:gd name="T4" fmla="*/ 2147483647 w 74"/>
              <a:gd name="T5" fmla="*/ 2147483647 h 16"/>
              <a:gd name="T6" fmla="*/ 2147483647 w 74"/>
              <a:gd name="T7" fmla="*/ 0 h 16"/>
              <a:gd name="T8" fmla="*/ 2147483647 w 74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4" h="16">
                <a:moveTo>
                  <a:pt x="14" y="0"/>
                </a:moveTo>
                <a:lnTo>
                  <a:pt x="0" y="16"/>
                </a:lnTo>
                <a:lnTo>
                  <a:pt x="60" y="16"/>
                </a:lnTo>
                <a:lnTo>
                  <a:pt x="74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41" name="Freeform 15"/>
          <p:cNvSpPr>
            <a:spLocks/>
          </p:cNvSpPr>
          <p:nvPr/>
        </p:nvSpPr>
        <p:spPr bwMode="auto">
          <a:xfrm rot="2544272">
            <a:off x="2125663" y="3692525"/>
            <a:ext cx="36512" cy="115888"/>
          </a:xfrm>
          <a:custGeom>
            <a:avLst/>
            <a:gdLst>
              <a:gd name="T0" fmla="*/ 2147483647 w 46"/>
              <a:gd name="T1" fmla="*/ 2147483647 h 151"/>
              <a:gd name="T2" fmla="*/ 0 w 46"/>
              <a:gd name="T3" fmla="*/ 2147483647 h 151"/>
              <a:gd name="T4" fmla="*/ 0 w 46"/>
              <a:gd name="T5" fmla="*/ 2147483647 h 151"/>
              <a:gd name="T6" fmla="*/ 0 w 46"/>
              <a:gd name="T7" fmla="*/ 2147483647 h 151"/>
              <a:gd name="T8" fmla="*/ 2147483647 w 46"/>
              <a:gd name="T9" fmla="*/ 2147483647 h 151"/>
              <a:gd name="T10" fmla="*/ 2147483647 w 46"/>
              <a:gd name="T11" fmla="*/ 2147483647 h 151"/>
              <a:gd name="T12" fmla="*/ 2147483647 w 46"/>
              <a:gd name="T13" fmla="*/ 2147483647 h 151"/>
              <a:gd name="T14" fmla="*/ 2147483647 w 46"/>
              <a:gd name="T15" fmla="*/ 2147483647 h 151"/>
              <a:gd name="T16" fmla="*/ 2147483647 w 46"/>
              <a:gd name="T17" fmla="*/ 2147483647 h 151"/>
              <a:gd name="T18" fmla="*/ 2147483647 w 46"/>
              <a:gd name="T19" fmla="*/ 2147483647 h 151"/>
              <a:gd name="T20" fmla="*/ 2147483647 w 46"/>
              <a:gd name="T21" fmla="*/ 2147483647 h 151"/>
              <a:gd name="T22" fmla="*/ 2147483647 w 46"/>
              <a:gd name="T23" fmla="*/ 2147483647 h 151"/>
              <a:gd name="T24" fmla="*/ 2147483647 w 46"/>
              <a:gd name="T25" fmla="*/ 2147483647 h 151"/>
              <a:gd name="T26" fmla="*/ 2147483647 w 46"/>
              <a:gd name="T27" fmla="*/ 2147483647 h 151"/>
              <a:gd name="T28" fmla="*/ 2147483647 w 46"/>
              <a:gd name="T29" fmla="*/ 2147483647 h 151"/>
              <a:gd name="T30" fmla="*/ 2147483647 w 46"/>
              <a:gd name="T31" fmla="*/ 2147483647 h 151"/>
              <a:gd name="T32" fmla="*/ 2147483647 w 46"/>
              <a:gd name="T33" fmla="*/ 0 h 151"/>
              <a:gd name="T34" fmla="*/ 2147483647 w 46"/>
              <a:gd name="T35" fmla="*/ 0 h 151"/>
              <a:gd name="T36" fmla="*/ 2147483647 w 46"/>
              <a:gd name="T37" fmla="*/ 0 h 151"/>
              <a:gd name="T38" fmla="*/ 2147483647 w 46"/>
              <a:gd name="T39" fmla="*/ 0 h 151"/>
              <a:gd name="T40" fmla="*/ 2147483647 w 46"/>
              <a:gd name="T41" fmla="*/ 2147483647 h 151"/>
              <a:gd name="T42" fmla="*/ 2147483647 w 46"/>
              <a:gd name="T43" fmla="*/ 2147483647 h 151"/>
              <a:gd name="T44" fmla="*/ 2147483647 w 46"/>
              <a:gd name="T45" fmla="*/ 2147483647 h 15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6" h="151">
                <a:moveTo>
                  <a:pt x="30" y="5"/>
                </a:moveTo>
                <a:lnTo>
                  <a:pt x="0" y="142"/>
                </a:lnTo>
                <a:lnTo>
                  <a:pt x="0" y="146"/>
                </a:lnTo>
                <a:lnTo>
                  <a:pt x="2" y="147"/>
                </a:lnTo>
                <a:lnTo>
                  <a:pt x="4" y="149"/>
                </a:lnTo>
                <a:lnTo>
                  <a:pt x="5" y="151"/>
                </a:lnTo>
                <a:lnTo>
                  <a:pt x="9" y="151"/>
                </a:lnTo>
                <a:lnTo>
                  <a:pt x="12" y="151"/>
                </a:lnTo>
                <a:lnTo>
                  <a:pt x="14" y="147"/>
                </a:lnTo>
                <a:lnTo>
                  <a:pt x="14" y="146"/>
                </a:lnTo>
                <a:lnTo>
                  <a:pt x="46" y="9"/>
                </a:lnTo>
                <a:lnTo>
                  <a:pt x="46" y="5"/>
                </a:lnTo>
                <a:lnTo>
                  <a:pt x="45" y="3"/>
                </a:lnTo>
                <a:lnTo>
                  <a:pt x="43" y="0"/>
                </a:lnTo>
                <a:lnTo>
                  <a:pt x="39" y="0"/>
                </a:lnTo>
                <a:lnTo>
                  <a:pt x="37" y="0"/>
                </a:lnTo>
                <a:lnTo>
                  <a:pt x="34" y="0"/>
                </a:lnTo>
                <a:lnTo>
                  <a:pt x="32" y="3"/>
                </a:lnTo>
                <a:lnTo>
                  <a:pt x="3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42" name="Freeform 16"/>
          <p:cNvSpPr>
            <a:spLocks/>
          </p:cNvSpPr>
          <p:nvPr/>
        </p:nvSpPr>
        <p:spPr bwMode="auto">
          <a:xfrm rot="2544272">
            <a:off x="2263776" y="3819526"/>
            <a:ext cx="11113" cy="104775"/>
          </a:xfrm>
          <a:custGeom>
            <a:avLst/>
            <a:gdLst>
              <a:gd name="T0" fmla="*/ 0 w 15"/>
              <a:gd name="T1" fmla="*/ 2147483647 h 137"/>
              <a:gd name="T2" fmla="*/ 0 w 15"/>
              <a:gd name="T3" fmla="*/ 2147483647 h 137"/>
              <a:gd name="T4" fmla="*/ 0 w 15"/>
              <a:gd name="T5" fmla="*/ 2147483647 h 137"/>
              <a:gd name="T6" fmla="*/ 0 w 15"/>
              <a:gd name="T7" fmla="*/ 2147483647 h 137"/>
              <a:gd name="T8" fmla="*/ 2147483647 w 15"/>
              <a:gd name="T9" fmla="*/ 2147483647 h 137"/>
              <a:gd name="T10" fmla="*/ 2147483647 w 15"/>
              <a:gd name="T11" fmla="*/ 2147483647 h 137"/>
              <a:gd name="T12" fmla="*/ 2147483647 w 15"/>
              <a:gd name="T13" fmla="*/ 2147483647 h 137"/>
              <a:gd name="T14" fmla="*/ 2147483647 w 15"/>
              <a:gd name="T15" fmla="*/ 2147483647 h 137"/>
              <a:gd name="T16" fmla="*/ 2147483647 w 15"/>
              <a:gd name="T17" fmla="*/ 2147483647 h 137"/>
              <a:gd name="T18" fmla="*/ 2147483647 w 15"/>
              <a:gd name="T19" fmla="*/ 2147483647 h 137"/>
              <a:gd name="T20" fmla="*/ 2147483647 w 15"/>
              <a:gd name="T21" fmla="*/ 2147483647 h 137"/>
              <a:gd name="T22" fmla="*/ 2147483647 w 15"/>
              <a:gd name="T23" fmla="*/ 2147483647 h 137"/>
              <a:gd name="T24" fmla="*/ 2147483647 w 15"/>
              <a:gd name="T25" fmla="*/ 2147483647 h 137"/>
              <a:gd name="T26" fmla="*/ 2147483647 w 15"/>
              <a:gd name="T27" fmla="*/ 2147483647 h 137"/>
              <a:gd name="T28" fmla="*/ 2147483647 w 15"/>
              <a:gd name="T29" fmla="*/ 2147483647 h 137"/>
              <a:gd name="T30" fmla="*/ 2147483647 w 15"/>
              <a:gd name="T31" fmla="*/ 2147483647 h 137"/>
              <a:gd name="T32" fmla="*/ 2147483647 w 15"/>
              <a:gd name="T33" fmla="*/ 0 h 137"/>
              <a:gd name="T34" fmla="*/ 2147483647 w 15"/>
              <a:gd name="T35" fmla="*/ 0 h 137"/>
              <a:gd name="T36" fmla="*/ 2147483647 w 15"/>
              <a:gd name="T37" fmla="*/ 0 h 137"/>
              <a:gd name="T38" fmla="*/ 2147483647 w 15"/>
              <a:gd name="T39" fmla="*/ 2147483647 h 137"/>
              <a:gd name="T40" fmla="*/ 0 w 15"/>
              <a:gd name="T41" fmla="*/ 2147483647 h 137"/>
              <a:gd name="T42" fmla="*/ 0 w 15"/>
              <a:gd name="T43" fmla="*/ 2147483647 h 137"/>
              <a:gd name="T44" fmla="*/ 0 w 15"/>
              <a:gd name="T45" fmla="*/ 2147483647 h 13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5" h="137">
                <a:moveTo>
                  <a:pt x="0" y="9"/>
                </a:moveTo>
                <a:lnTo>
                  <a:pt x="0" y="130"/>
                </a:lnTo>
                <a:lnTo>
                  <a:pt x="0" y="132"/>
                </a:lnTo>
                <a:lnTo>
                  <a:pt x="2" y="135"/>
                </a:lnTo>
                <a:lnTo>
                  <a:pt x="6" y="137"/>
                </a:lnTo>
                <a:lnTo>
                  <a:pt x="7" y="137"/>
                </a:lnTo>
                <a:lnTo>
                  <a:pt x="11" y="137"/>
                </a:lnTo>
                <a:lnTo>
                  <a:pt x="13" y="135"/>
                </a:lnTo>
                <a:lnTo>
                  <a:pt x="15" y="132"/>
                </a:lnTo>
                <a:lnTo>
                  <a:pt x="15" y="130"/>
                </a:lnTo>
                <a:lnTo>
                  <a:pt x="15" y="9"/>
                </a:lnTo>
                <a:lnTo>
                  <a:pt x="15" y="5"/>
                </a:lnTo>
                <a:lnTo>
                  <a:pt x="13" y="2"/>
                </a:lnTo>
                <a:lnTo>
                  <a:pt x="11" y="0"/>
                </a:lnTo>
                <a:lnTo>
                  <a:pt x="7" y="0"/>
                </a:lnTo>
                <a:lnTo>
                  <a:pt x="6" y="0"/>
                </a:lnTo>
                <a:lnTo>
                  <a:pt x="2" y="2"/>
                </a:lnTo>
                <a:lnTo>
                  <a:pt x="0" y="5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43" name="Freeform 17"/>
          <p:cNvSpPr>
            <a:spLocks/>
          </p:cNvSpPr>
          <p:nvPr/>
        </p:nvSpPr>
        <p:spPr bwMode="auto">
          <a:xfrm rot="2544272">
            <a:off x="2366964" y="3989388"/>
            <a:ext cx="23812" cy="12700"/>
          </a:xfrm>
          <a:custGeom>
            <a:avLst/>
            <a:gdLst>
              <a:gd name="T0" fmla="*/ 2147483647 w 30"/>
              <a:gd name="T1" fmla="*/ 2147483647 h 16"/>
              <a:gd name="T2" fmla="*/ 2147483647 w 30"/>
              <a:gd name="T3" fmla="*/ 2147483647 h 16"/>
              <a:gd name="T4" fmla="*/ 2147483647 w 30"/>
              <a:gd name="T5" fmla="*/ 2147483647 h 16"/>
              <a:gd name="T6" fmla="*/ 2147483647 w 30"/>
              <a:gd name="T7" fmla="*/ 2147483647 h 16"/>
              <a:gd name="T8" fmla="*/ 2147483647 w 30"/>
              <a:gd name="T9" fmla="*/ 2147483647 h 16"/>
              <a:gd name="T10" fmla="*/ 2147483647 w 30"/>
              <a:gd name="T11" fmla="*/ 2147483647 h 16"/>
              <a:gd name="T12" fmla="*/ 2147483647 w 30"/>
              <a:gd name="T13" fmla="*/ 2147483647 h 16"/>
              <a:gd name="T14" fmla="*/ 2147483647 w 30"/>
              <a:gd name="T15" fmla="*/ 2147483647 h 16"/>
              <a:gd name="T16" fmla="*/ 2147483647 w 30"/>
              <a:gd name="T17" fmla="*/ 2147483647 h 16"/>
              <a:gd name="T18" fmla="*/ 2147483647 w 30"/>
              <a:gd name="T19" fmla="*/ 2147483647 h 16"/>
              <a:gd name="T20" fmla="*/ 2147483647 w 30"/>
              <a:gd name="T21" fmla="*/ 0 h 16"/>
              <a:gd name="T22" fmla="*/ 2147483647 w 30"/>
              <a:gd name="T23" fmla="*/ 0 h 16"/>
              <a:gd name="T24" fmla="*/ 2147483647 w 30"/>
              <a:gd name="T25" fmla="*/ 0 h 16"/>
              <a:gd name="T26" fmla="*/ 2147483647 w 30"/>
              <a:gd name="T27" fmla="*/ 0 h 16"/>
              <a:gd name="T28" fmla="*/ 2147483647 w 30"/>
              <a:gd name="T29" fmla="*/ 0 h 16"/>
              <a:gd name="T30" fmla="*/ 2147483647 w 30"/>
              <a:gd name="T31" fmla="*/ 0 h 16"/>
              <a:gd name="T32" fmla="*/ 2147483647 w 30"/>
              <a:gd name="T33" fmla="*/ 0 h 16"/>
              <a:gd name="T34" fmla="*/ 2147483647 w 30"/>
              <a:gd name="T35" fmla="*/ 0 h 16"/>
              <a:gd name="T36" fmla="*/ 2147483647 w 30"/>
              <a:gd name="T37" fmla="*/ 0 h 16"/>
              <a:gd name="T38" fmla="*/ 2147483647 w 30"/>
              <a:gd name="T39" fmla="*/ 0 h 16"/>
              <a:gd name="T40" fmla="*/ 2147483647 w 30"/>
              <a:gd name="T41" fmla="*/ 0 h 16"/>
              <a:gd name="T42" fmla="*/ 2147483647 w 30"/>
              <a:gd name="T43" fmla="*/ 0 h 16"/>
              <a:gd name="T44" fmla="*/ 0 w 30"/>
              <a:gd name="T45" fmla="*/ 2147483647 h 16"/>
              <a:gd name="T46" fmla="*/ 0 w 30"/>
              <a:gd name="T47" fmla="*/ 2147483647 h 16"/>
              <a:gd name="T48" fmla="*/ 0 w 30"/>
              <a:gd name="T49" fmla="*/ 2147483647 h 16"/>
              <a:gd name="T50" fmla="*/ 0 w 30"/>
              <a:gd name="T51" fmla="*/ 2147483647 h 16"/>
              <a:gd name="T52" fmla="*/ 2147483647 w 30"/>
              <a:gd name="T53" fmla="*/ 2147483647 h 16"/>
              <a:gd name="T54" fmla="*/ 2147483647 w 30"/>
              <a:gd name="T55" fmla="*/ 2147483647 h 16"/>
              <a:gd name="T56" fmla="*/ 2147483647 w 30"/>
              <a:gd name="T57" fmla="*/ 2147483647 h 16"/>
              <a:gd name="T58" fmla="*/ 2147483647 w 30"/>
              <a:gd name="T59" fmla="*/ 2147483647 h 16"/>
              <a:gd name="T60" fmla="*/ 2147483647 w 30"/>
              <a:gd name="T61" fmla="*/ 2147483647 h 16"/>
              <a:gd name="T62" fmla="*/ 2147483647 w 30"/>
              <a:gd name="T63" fmla="*/ 2147483647 h 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" h="16">
                <a:moveTo>
                  <a:pt x="14" y="16"/>
                </a:moveTo>
                <a:lnTo>
                  <a:pt x="14" y="16"/>
                </a:lnTo>
                <a:lnTo>
                  <a:pt x="30" y="16"/>
                </a:lnTo>
                <a:lnTo>
                  <a:pt x="30" y="0"/>
                </a:lnTo>
                <a:lnTo>
                  <a:pt x="14" y="0"/>
                </a:lnTo>
                <a:lnTo>
                  <a:pt x="0" y="0"/>
                </a:lnTo>
                <a:lnTo>
                  <a:pt x="0" y="16"/>
                </a:lnTo>
                <a:lnTo>
                  <a:pt x="14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44" name="Freeform 18"/>
          <p:cNvSpPr>
            <a:spLocks/>
          </p:cNvSpPr>
          <p:nvPr/>
        </p:nvSpPr>
        <p:spPr bwMode="auto">
          <a:xfrm rot="2544272">
            <a:off x="2417763" y="3803651"/>
            <a:ext cx="36512" cy="4763"/>
          </a:xfrm>
          <a:custGeom>
            <a:avLst/>
            <a:gdLst>
              <a:gd name="T0" fmla="*/ 2147483647 w 48"/>
              <a:gd name="T1" fmla="*/ 0 h 5"/>
              <a:gd name="T2" fmla="*/ 0 w 48"/>
              <a:gd name="T3" fmla="*/ 0 h 5"/>
              <a:gd name="T4" fmla="*/ 0 w 48"/>
              <a:gd name="T5" fmla="*/ 0 h 5"/>
              <a:gd name="T6" fmla="*/ 2147483647 w 48"/>
              <a:gd name="T7" fmla="*/ 0 h 5"/>
              <a:gd name="T8" fmla="*/ 2147483647 w 48"/>
              <a:gd name="T9" fmla="*/ 0 h 5"/>
              <a:gd name="T10" fmla="*/ 2147483647 w 48"/>
              <a:gd name="T11" fmla="*/ 2147483647 h 5"/>
              <a:gd name="T12" fmla="*/ 0 w 48"/>
              <a:gd name="T13" fmla="*/ 2147483647 h 5"/>
              <a:gd name="T14" fmla="*/ 0 w 48"/>
              <a:gd name="T15" fmla="*/ 0 h 5"/>
              <a:gd name="T16" fmla="*/ 2147483647 w 48"/>
              <a:gd name="T17" fmla="*/ 0 h 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5">
                <a:moveTo>
                  <a:pt x="46" y="0"/>
                </a:moveTo>
                <a:lnTo>
                  <a:pt x="0" y="0"/>
                </a:lnTo>
                <a:lnTo>
                  <a:pt x="46" y="0"/>
                </a:lnTo>
                <a:lnTo>
                  <a:pt x="48" y="5"/>
                </a:lnTo>
                <a:lnTo>
                  <a:pt x="0" y="5"/>
                </a:lnTo>
                <a:lnTo>
                  <a:pt x="0" y="0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45" name="Freeform 24"/>
          <p:cNvSpPr>
            <a:spLocks/>
          </p:cNvSpPr>
          <p:nvPr/>
        </p:nvSpPr>
        <p:spPr bwMode="auto">
          <a:xfrm rot="2544272">
            <a:off x="587375" y="5480050"/>
            <a:ext cx="198438" cy="95250"/>
          </a:xfrm>
          <a:custGeom>
            <a:avLst/>
            <a:gdLst>
              <a:gd name="T0" fmla="*/ 0 w 259"/>
              <a:gd name="T1" fmla="*/ 2147483647 h 122"/>
              <a:gd name="T2" fmla="*/ 2147483647 w 259"/>
              <a:gd name="T3" fmla="*/ 2147483647 h 122"/>
              <a:gd name="T4" fmla="*/ 2147483647 w 259"/>
              <a:gd name="T5" fmla="*/ 0 h 122"/>
              <a:gd name="T6" fmla="*/ 2147483647 w 259"/>
              <a:gd name="T7" fmla="*/ 0 h 122"/>
              <a:gd name="T8" fmla="*/ 0 w 259"/>
              <a:gd name="T9" fmla="*/ 2147483647 h 1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9" h="122">
                <a:moveTo>
                  <a:pt x="0" y="122"/>
                </a:moveTo>
                <a:lnTo>
                  <a:pt x="107" y="122"/>
                </a:lnTo>
                <a:lnTo>
                  <a:pt x="259" y="0"/>
                </a:lnTo>
                <a:lnTo>
                  <a:pt x="198" y="0"/>
                </a:lnTo>
                <a:lnTo>
                  <a:pt x="0" y="122"/>
                </a:lnTo>
                <a:close/>
              </a:path>
            </a:pathLst>
          </a:custGeom>
          <a:solidFill>
            <a:srgbClr val="3FB7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46" name="Freeform 25"/>
          <p:cNvSpPr>
            <a:spLocks/>
          </p:cNvSpPr>
          <p:nvPr/>
        </p:nvSpPr>
        <p:spPr bwMode="auto">
          <a:xfrm rot="2544272">
            <a:off x="942976" y="5503863"/>
            <a:ext cx="58738" cy="12700"/>
          </a:xfrm>
          <a:custGeom>
            <a:avLst/>
            <a:gdLst>
              <a:gd name="T0" fmla="*/ 2147483647 w 76"/>
              <a:gd name="T1" fmla="*/ 2147483647 h 16"/>
              <a:gd name="T2" fmla="*/ 2147483647 w 76"/>
              <a:gd name="T3" fmla="*/ 0 h 16"/>
              <a:gd name="T4" fmla="*/ 2147483647 w 76"/>
              <a:gd name="T5" fmla="*/ 0 h 16"/>
              <a:gd name="T6" fmla="*/ 0 w 76"/>
              <a:gd name="T7" fmla="*/ 2147483647 h 16"/>
              <a:gd name="T8" fmla="*/ 2147483647 w 76"/>
              <a:gd name="T9" fmla="*/ 2147483647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" h="16">
                <a:moveTo>
                  <a:pt x="60" y="16"/>
                </a:moveTo>
                <a:lnTo>
                  <a:pt x="76" y="0"/>
                </a:lnTo>
                <a:lnTo>
                  <a:pt x="14" y="0"/>
                </a:lnTo>
                <a:lnTo>
                  <a:pt x="0" y="16"/>
                </a:lnTo>
                <a:lnTo>
                  <a:pt x="6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47" name="Freeform 26"/>
          <p:cNvSpPr>
            <a:spLocks/>
          </p:cNvSpPr>
          <p:nvPr/>
        </p:nvSpPr>
        <p:spPr bwMode="auto">
          <a:xfrm rot="2544272">
            <a:off x="896939" y="5367338"/>
            <a:ext cx="34925" cy="115887"/>
          </a:xfrm>
          <a:custGeom>
            <a:avLst/>
            <a:gdLst>
              <a:gd name="T0" fmla="*/ 2147483647 w 44"/>
              <a:gd name="T1" fmla="*/ 2147483647 h 151"/>
              <a:gd name="T2" fmla="*/ 2147483647 w 44"/>
              <a:gd name="T3" fmla="*/ 2147483647 h 151"/>
              <a:gd name="T4" fmla="*/ 2147483647 w 44"/>
              <a:gd name="T5" fmla="*/ 2147483647 h 151"/>
              <a:gd name="T6" fmla="*/ 2147483647 w 44"/>
              <a:gd name="T7" fmla="*/ 2147483647 h 151"/>
              <a:gd name="T8" fmla="*/ 2147483647 w 44"/>
              <a:gd name="T9" fmla="*/ 2147483647 h 151"/>
              <a:gd name="T10" fmla="*/ 2147483647 w 44"/>
              <a:gd name="T11" fmla="*/ 0 h 151"/>
              <a:gd name="T12" fmla="*/ 2147483647 w 44"/>
              <a:gd name="T13" fmla="*/ 0 h 151"/>
              <a:gd name="T14" fmla="*/ 2147483647 w 44"/>
              <a:gd name="T15" fmla="*/ 0 h 151"/>
              <a:gd name="T16" fmla="*/ 2147483647 w 44"/>
              <a:gd name="T17" fmla="*/ 0 h 151"/>
              <a:gd name="T18" fmla="*/ 2147483647 w 44"/>
              <a:gd name="T19" fmla="*/ 2147483647 h 151"/>
              <a:gd name="T20" fmla="*/ 2147483647 w 44"/>
              <a:gd name="T21" fmla="*/ 2147483647 h 151"/>
              <a:gd name="T22" fmla="*/ 2147483647 w 44"/>
              <a:gd name="T23" fmla="*/ 2147483647 h 151"/>
              <a:gd name="T24" fmla="*/ 0 w 44"/>
              <a:gd name="T25" fmla="*/ 2147483647 h 151"/>
              <a:gd name="T26" fmla="*/ 0 w 44"/>
              <a:gd name="T27" fmla="*/ 2147483647 h 151"/>
              <a:gd name="T28" fmla="*/ 0 w 44"/>
              <a:gd name="T29" fmla="*/ 2147483647 h 151"/>
              <a:gd name="T30" fmla="*/ 0 w 44"/>
              <a:gd name="T31" fmla="*/ 2147483647 h 151"/>
              <a:gd name="T32" fmla="*/ 2147483647 w 44"/>
              <a:gd name="T33" fmla="*/ 2147483647 h 151"/>
              <a:gd name="T34" fmla="*/ 2147483647 w 44"/>
              <a:gd name="T35" fmla="*/ 2147483647 h 151"/>
              <a:gd name="T36" fmla="*/ 2147483647 w 44"/>
              <a:gd name="T37" fmla="*/ 2147483647 h 151"/>
              <a:gd name="T38" fmla="*/ 2147483647 w 44"/>
              <a:gd name="T39" fmla="*/ 2147483647 h 151"/>
              <a:gd name="T40" fmla="*/ 2147483647 w 44"/>
              <a:gd name="T41" fmla="*/ 2147483647 h 151"/>
              <a:gd name="T42" fmla="*/ 2147483647 w 44"/>
              <a:gd name="T43" fmla="*/ 2147483647 h 151"/>
              <a:gd name="T44" fmla="*/ 2147483647 w 44"/>
              <a:gd name="T45" fmla="*/ 2147483647 h 15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4" h="151">
                <a:moveTo>
                  <a:pt x="14" y="146"/>
                </a:moveTo>
                <a:lnTo>
                  <a:pt x="44" y="9"/>
                </a:lnTo>
                <a:lnTo>
                  <a:pt x="44" y="5"/>
                </a:lnTo>
                <a:lnTo>
                  <a:pt x="44" y="4"/>
                </a:lnTo>
                <a:lnTo>
                  <a:pt x="41" y="0"/>
                </a:lnTo>
                <a:lnTo>
                  <a:pt x="39" y="0"/>
                </a:lnTo>
                <a:lnTo>
                  <a:pt x="35" y="0"/>
                </a:lnTo>
                <a:lnTo>
                  <a:pt x="34" y="0"/>
                </a:lnTo>
                <a:lnTo>
                  <a:pt x="32" y="4"/>
                </a:lnTo>
                <a:lnTo>
                  <a:pt x="30" y="5"/>
                </a:lnTo>
                <a:lnTo>
                  <a:pt x="0" y="142"/>
                </a:lnTo>
                <a:lnTo>
                  <a:pt x="0" y="146"/>
                </a:lnTo>
                <a:lnTo>
                  <a:pt x="0" y="150"/>
                </a:lnTo>
                <a:lnTo>
                  <a:pt x="3" y="151"/>
                </a:lnTo>
                <a:lnTo>
                  <a:pt x="5" y="151"/>
                </a:lnTo>
                <a:lnTo>
                  <a:pt x="9" y="151"/>
                </a:lnTo>
                <a:lnTo>
                  <a:pt x="10" y="151"/>
                </a:lnTo>
                <a:lnTo>
                  <a:pt x="14" y="148"/>
                </a:lnTo>
                <a:lnTo>
                  <a:pt x="14" y="1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48" name="Freeform 27"/>
          <p:cNvSpPr>
            <a:spLocks/>
          </p:cNvSpPr>
          <p:nvPr/>
        </p:nvSpPr>
        <p:spPr bwMode="auto">
          <a:xfrm rot="2544272">
            <a:off x="782638" y="5251451"/>
            <a:ext cx="11112" cy="104775"/>
          </a:xfrm>
          <a:custGeom>
            <a:avLst/>
            <a:gdLst>
              <a:gd name="T0" fmla="*/ 2147483647 w 14"/>
              <a:gd name="T1" fmla="*/ 2147483647 h 137"/>
              <a:gd name="T2" fmla="*/ 2147483647 w 14"/>
              <a:gd name="T3" fmla="*/ 2147483647 h 137"/>
              <a:gd name="T4" fmla="*/ 2147483647 w 14"/>
              <a:gd name="T5" fmla="*/ 2147483647 h 137"/>
              <a:gd name="T6" fmla="*/ 2147483647 w 14"/>
              <a:gd name="T7" fmla="*/ 2147483647 h 137"/>
              <a:gd name="T8" fmla="*/ 2147483647 w 14"/>
              <a:gd name="T9" fmla="*/ 2147483647 h 137"/>
              <a:gd name="T10" fmla="*/ 2147483647 w 14"/>
              <a:gd name="T11" fmla="*/ 0 h 137"/>
              <a:gd name="T12" fmla="*/ 2147483647 w 14"/>
              <a:gd name="T13" fmla="*/ 0 h 137"/>
              <a:gd name="T14" fmla="*/ 2147483647 w 14"/>
              <a:gd name="T15" fmla="*/ 0 h 137"/>
              <a:gd name="T16" fmla="*/ 2147483647 w 14"/>
              <a:gd name="T17" fmla="*/ 2147483647 h 137"/>
              <a:gd name="T18" fmla="*/ 0 w 14"/>
              <a:gd name="T19" fmla="*/ 2147483647 h 137"/>
              <a:gd name="T20" fmla="*/ 0 w 14"/>
              <a:gd name="T21" fmla="*/ 2147483647 h 137"/>
              <a:gd name="T22" fmla="*/ 0 w 14"/>
              <a:gd name="T23" fmla="*/ 2147483647 h 137"/>
              <a:gd name="T24" fmla="*/ 0 w 14"/>
              <a:gd name="T25" fmla="*/ 2147483647 h 137"/>
              <a:gd name="T26" fmla="*/ 0 w 14"/>
              <a:gd name="T27" fmla="*/ 2147483647 h 137"/>
              <a:gd name="T28" fmla="*/ 0 w 14"/>
              <a:gd name="T29" fmla="*/ 2147483647 h 137"/>
              <a:gd name="T30" fmla="*/ 2147483647 w 14"/>
              <a:gd name="T31" fmla="*/ 2147483647 h 137"/>
              <a:gd name="T32" fmla="*/ 2147483647 w 14"/>
              <a:gd name="T33" fmla="*/ 2147483647 h 137"/>
              <a:gd name="T34" fmla="*/ 2147483647 w 14"/>
              <a:gd name="T35" fmla="*/ 2147483647 h 137"/>
              <a:gd name="T36" fmla="*/ 2147483647 w 14"/>
              <a:gd name="T37" fmla="*/ 2147483647 h 137"/>
              <a:gd name="T38" fmla="*/ 2147483647 w 14"/>
              <a:gd name="T39" fmla="*/ 2147483647 h 137"/>
              <a:gd name="T40" fmla="*/ 2147483647 w 14"/>
              <a:gd name="T41" fmla="*/ 2147483647 h 137"/>
              <a:gd name="T42" fmla="*/ 2147483647 w 14"/>
              <a:gd name="T43" fmla="*/ 2147483647 h 137"/>
              <a:gd name="T44" fmla="*/ 2147483647 w 14"/>
              <a:gd name="T45" fmla="*/ 2147483647 h 13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4" h="137">
                <a:moveTo>
                  <a:pt x="14" y="130"/>
                </a:moveTo>
                <a:lnTo>
                  <a:pt x="14" y="7"/>
                </a:lnTo>
                <a:lnTo>
                  <a:pt x="14" y="5"/>
                </a:lnTo>
                <a:lnTo>
                  <a:pt x="12" y="2"/>
                </a:lnTo>
                <a:lnTo>
                  <a:pt x="9" y="0"/>
                </a:lnTo>
                <a:lnTo>
                  <a:pt x="7" y="0"/>
                </a:lnTo>
                <a:lnTo>
                  <a:pt x="5" y="0"/>
                </a:lnTo>
                <a:lnTo>
                  <a:pt x="1" y="2"/>
                </a:lnTo>
                <a:lnTo>
                  <a:pt x="0" y="5"/>
                </a:lnTo>
                <a:lnTo>
                  <a:pt x="0" y="7"/>
                </a:lnTo>
                <a:lnTo>
                  <a:pt x="0" y="130"/>
                </a:lnTo>
                <a:lnTo>
                  <a:pt x="0" y="132"/>
                </a:lnTo>
                <a:lnTo>
                  <a:pt x="1" y="135"/>
                </a:lnTo>
                <a:lnTo>
                  <a:pt x="5" y="137"/>
                </a:lnTo>
                <a:lnTo>
                  <a:pt x="7" y="137"/>
                </a:lnTo>
                <a:lnTo>
                  <a:pt x="9" y="137"/>
                </a:lnTo>
                <a:lnTo>
                  <a:pt x="12" y="135"/>
                </a:lnTo>
                <a:lnTo>
                  <a:pt x="14" y="132"/>
                </a:lnTo>
                <a:lnTo>
                  <a:pt x="14" y="1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49" name="Freeform 28"/>
          <p:cNvSpPr>
            <a:spLocks/>
          </p:cNvSpPr>
          <p:nvPr/>
        </p:nvSpPr>
        <p:spPr bwMode="auto">
          <a:xfrm rot="2544272">
            <a:off x="669926" y="5173663"/>
            <a:ext cx="22225" cy="12700"/>
          </a:xfrm>
          <a:custGeom>
            <a:avLst/>
            <a:gdLst>
              <a:gd name="T0" fmla="*/ 2147483647 w 30"/>
              <a:gd name="T1" fmla="*/ 0 h 16"/>
              <a:gd name="T2" fmla="*/ 2147483647 w 30"/>
              <a:gd name="T3" fmla="*/ 0 h 16"/>
              <a:gd name="T4" fmla="*/ 2147483647 w 30"/>
              <a:gd name="T5" fmla="*/ 0 h 16"/>
              <a:gd name="T6" fmla="*/ 0 w 30"/>
              <a:gd name="T7" fmla="*/ 0 h 16"/>
              <a:gd name="T8" fmla="*/ 0 w 30"/>
              <a:gd name="T9" fmla="*/ 0 h 16"/>
              <a:gd name="T10" fmla="*/ 0 w 30"/>
              <a:gd name="T11" fmla="*/ 0 h 16"/>
              <a:gd name="T12" fmla="*/ 0 w 30"/>
              <a:gd name="T13" fmla="*/ 0 h 16"/>
              <a:gd name="T14" fmla="*/ 0 w 30"/>
              <a:gd name="T15" fmla="*/ 0 h 16"/>
              <a:gd name="T16" fmla="*/ 0 w 30"/>
              <a:gd name="T17" fmla="*/ 0 h 16"/>
              <a:gd name="T18" fmla="*/ 0 w 30"/>
              <a:gd name="T19" fmla="*/ 0 h 16"/>
              <a:gd name="T20" fmla="*/ 0 w 30"/>
              <a:gd name="T21" fmla="*/ 2147483647 h 16"/>
              <a:gd name="T22" fmla="*/ 0 w 30"/>
              <a:gd name="T23" fmla="*/ 2147483647 h 16"/>
              <a:gd name="T24" fmla="*/ 0 w 30"/>
              <a:gd name="T25" fmla="*/ 2147483647 h 16"/>
              <a:gd name="T26" fmla="*/ 2147483647 w 30"/>
              <a:gd name="T27" fmla="*/ 2147483647 h 16"/>
              <a:gd name="T28" fmla="*/ 2147483647 w 30"/>
              <a:gd name="T29" fmla="*/ 2147483647 h 16"/>
              <a:gd name="T30" fmla="*/ 2147483647 w 30"/>
              <a:gd name="T31" fmla="*/ 2147483647 h 16"/>
              <a:gd name="T32" fmla="*/ 2147483647 w 30"/>
              <a:gd name="T33" fmla="*/ 2147483647 h 16"/>
              <a:gd name="T34" fmla="*/ 2147483647 w 30"/>
              <a:gd name="T35" fmla="*/ 2147483647 h 16"/>
              <a:gd name="T36" fmla="*/ 2147483647 w 30"/>
              <a:gd name="T37" fmla="*/ 2147483647 h 16"/>
              <a:gd name="T38" fmla="*/ 2147483647 w 30"/>
              <a:gd name="T39" fmla="*/ 2147483647 h 16"/>
              <a:gd name="T40" fmla="*/ 2147483647 w 30"/>
              <a:gd name="T41" fmla="*/ 2147483647 h 16"/>
              <a:gd name="T42" fmla="*/ 2147483647 w 30"/>
              <a:gd name="T43" fmla="*/ 2147483647 h 16"/>
              <a:gd name="T44" fmla="*/ 2147483647 w 30"/>
              <a:gd name="T45" fmla="*/ 0 h 16"/>
              <a:gd name="T46" fmla="*/ 2147483647 w 30"/>
              <a:gd name="T47" fmla="*/ 0 h 16"/>
              <a:gd name="T48" fmla="*/ 2147483647 w 30"/>
              <a:gd name="T49" fmla="*/ 0 h 16"/>
              <a:gd name="T50" fmla="*/ 2147483647 w 30"/>
              <a:gd name="T51" fmla="*/ 0 h 16"/>
              <a:gd name="T52" fmla="*/ 2147483647 w 30"/>
              <a:gd name="T53" fmla="*/ 0 h 16"/>
              <a:gd name="T54" fmla="*/ 2147483647 w 30"/>
              <a:gd name="T55" fmla="*/ 0 h 16"/>
              <a:gd name="T56" fmla="*/ 2147483647 w 30"/>
              <a:gd name="T57" fmla="*/ 0 h 16"/>
              <a:gd name="T58" fmla="*/ 2147483647 w 30"/>
              <a:gd name="T59" fmla="*/ 0 h 16"/>
              <a:gd name="T60" fmla="*/ 2147483647 w 30"/>
              <a:gd name="T61" fmla="*/ 0 h 16"/>
              <a:gd name="T62" fmla="*/ 2147483647 w 30"/>
              <a:gd name="T63" fmla="*/ 0 h 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" h="16">
                <a:moveTo>
                  <a:pt x="14" y="0"/>
                </a:moveTo>
                <a:lnTo>
                  <a:pt x="14" y="0"/>
                </a:lnTo>
                <a:lnTo>
                  <a:pt x="0" y="0"/>
                </a:lnTo>
                <a:lnTo>
                  <a:pt x="0" y="16"/>
                </a:lnTo>
                <a:lnTo>
                  <a:pt x="14" y="16"/>
                </a:lnTo>
                <a:lnTo>
                  <a:pt x="30" y="16"/>
                </a:lnTo>
                <a:lnTo>
                  <a:pt x="3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50" name="Freeform 29"/>
          <p:cNvSpPr>
            <a:spLocks/>
          </p:cNvSpPr>
          <p:nvPr/>
        </p:nvSpPr>
        <p:spPr bwMode="auto">
          <a:xfrm rot="2544272">
            <a:off x="604838" y="5368926"/>
            <a:ext cx="36512" cy="4763"/>
          </a:xfrm>
          <a:custGeom>
            <a:avLst/>
            <a:gdLst>
              <a:gd name="T0" fmla="*/ 2147483647 w 48"/>
              <a:gd name="T1" fmla="*/ 2147483647 h 5"/>
              <a:gd name="T2" fmla="*/ 2147483647 w 48"/>
              <a:gd name="T3" fmla="*/ 2147483647 h 5"/>
              <a:gd name="T4" fmla="*/ 2147483647 w 48"/>
              <a:gd name="T5" fmla="*/ 2147483647 h 5"/>
              <a:gd name="T6" fmla="*/ 2147483647 w 48"/>
              <a:gd name="T7" fmla="*/ 2147483647 h 5"/>
              <a:gd name="T8" fmla="*/ 2147483647 w 48"/>
              <a:gd name="T9" fmla="*/ 2147483647 h 5"/>
              <a:gd name="T10" fmla="*/ 0 w 48"/>
              <a:gd name="T11" fmla="*/ 0 h 5"/>
              <a:gd name="T12" fmla="*/ 2147483647 w 48"/>
              <a:gd name="T13" fmla="*/ 0 h 5"/>
              <a:gd name="T14" fmla="*/ 2147483647 w 48"/>
              <a:gd name="T15" fmla="*/ 2147483647 h 5"/>
              <a:gd name="T16" fmla="*/ 2147483647 w 48"/>
              <a:gd name="T17" fmla="*/ 2147483647 h 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5">
                <a:moveTo>
                  <a:pt x="4" y="5"/>
                </a:moveTo>
                <a:lnTo>
                  <a:pt x="48" y="5"/>
                </a:lnTo>
                <a:lnTo>
                  <a:pt x="4" y="5"/>
                </a:lnTo>
                <a:lnTo>
                  <a:pt x="0" y="0"/>
                </a:lnTo>
                <a:lnTo>
                  <a:pt x="48" y="0"/>
                </a:lnTo>
                <a:lnTo>
                  <a:pt x="48" y="5"/>
                </a:lnTo>
                <a:lnTo>
                  <a:pt x="4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51" name="Freeform 30"/>
          <p:cNvSpPr>
            <a:spLocks/>
          </p:cNvSpPr>
          <p:nvPr/>
        </p:nvSpPr>
        <p:spPr bwMode="auto">
          <a:xfrm rot="2544272">
            <a:off x="565150" y="5194300"/>
            <a:ext cx="733425" cy="95250"/>
          </a:xfrm>
          <a:custGeom>
            <a:avLst/>
            <a:gdLst>
              <a:gd name="T0" fmla="*/ 2147483647 w 961"/>
              <a:gd name="T1" fmla="*/ 2147483647 h 123"/>
              <a:gd name="T2" fmla="*/ 2147483647 w 961"/>
              <a:gd name="T3" fmla="*/ 0 h 123"/>
              <a:gd name="T4" fmla="*/ 2147483647 w 961"/>
              <a:gd name="T5" fmla="*/ 0 h 123"/>
              <a:gd name="T6" fmla="*/ 0 w 961"/>
              <a:gd name="T7" fmla="*/ 2147483647 h 123"/>
              <a:gd name="T8" fmla="*/ 2147483647 w 961"/>
              <a:gd name="T9" fmla="*/ 2147483647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1" h="123">
                <a:moveTo>
                  <a:pt x="961" y="123"/>
                </a:moveTo>
                <a:lnTo>
                  <a:pt x="840" y="0"/>
                </a:lnTo>
                <a:lnTo>
                  <a:pt x="137" y="0"/>
                </a:lnTo>
                <a:lnTo>
                  <a:pt x="0" y="123"/>
                </a:lnTo>
                <a:lnTo>
                  <a:pt x="961" y="1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52" name="Freeform 34"/>
          <p:cNvSpPr>
            <a:spLocks/>
          </p:cNvSpPr>
          <p:nvPr/>
        </p:nvSpPr>
        <p:spPr bwMode="auto">
          <a:xfrm rot="2544272">
            <a:off x="2370139" y="5291139"/>
            <a:ext cx="93662" cy="293687"/>
          </a:xfrm>
          <a:custGeom>
            <a:avLst/>
            <a:gdLst>
              <a:gd name="T0" fmla="*/ 2147483647 w 123"/>
              <a:gd name="T1" fmla="*/ 2147483647 h 383"/>
              <a:gd name="T2" fmla="*/ 0 w 123"/>
              <a:gd name="T3" fmla="*/ 0 h 383"/>
              <a:gd name="T4" fmla="*/ 0 w 123"/>
              <a:gd name="T5" fmla="*/ 2147483647 h 383"/>
              <a:gd name="T6" fmla="*/ 2147483647 w 123"/>
              <a:gd name="T7" fmla="*/ 2147483647 h 383"/>
              <a:gd name="T8" fmla="*/ 2147483647 w 123"/>
              <a:gd name="T9" fmla="*/ 2147483647 h 3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3" h="383">
                <a:moveTo>
                  <a:pt x="123" y="77"/>
                </a:moveTo>
                <a:lnTo>
                  <a:pt x="0" y="0"/>
                </a:lnTo>
                <a:lnTo>
                  <a:pt x="0" y="383"/>
                </a:lnTo>
                <a:lnTo>
                  <a:pt x="123" y="320"/>
                </a:lnTo>
                <a:lnTo>
                  <a:pt x="123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53" name="Freeform 36"/>
          <p:cNvSpPr>
            <a:spLocks/>
          </p:cNvSpPr>
          <p:nvPr/>
        </p:nvSpPr>
        <p:spPr bwMode="auto">
          <a:xfrm rot="2544272">
            <a:off x="2411413" y="5105401"/>
            <a:ext cx="11112" cy="60325"/>
          </a:xfrm>
          <a:custGeom>
            <a:avLst/>
            <a:gdLst>
              <a:gd name="T0" fmla="*/ 2147483647 w 16"/>
              <a:gd name="T1" fmla="*/ 2147483647 h 76"/>
              <a:gd name="T2" fmla="*/ 0 w 16"/>
              <a:gd name="T3" fmla="*/ 0 h 76"/>
              <a:gd name="T4" fmla="*/ 0 w 16"/>
              <a:gd name="T5" fmla="*/ 2147483647 h 76"/>
              <a:gd name="T6" fmla="*/ 2147483647 w 16"/>
              <a:gd name="T7" fmla="*/ 2147483647 h 76"/>
              <a:gd name="T8" fmla="*/ 2147483647 w 16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76">
                <a:moveTo>
                  <a:pt x="16" y="16"/>
                </a:moveTo>
                <a:lnTo>
                  <a:pt x="0" y="0"/>
                </a:lnTo>
                <a:lnTo>
                  <a:pt x="0" y="62"/>
                </a:lnTo>
                <a:lnTo>
                  <a:pt x="16" y="76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54" name="Freeform 37"/>
          <p:cNvSpPr>
            <a:spLocks/>
          </p:cNvSpPr>
          <p:nvPr/>
        </p:nvSpPr>
        <p:spPr bwMode="auto">
          <a:xfrm rot="2544272">
            <a:off x="2274889" y="5176839"/>
            <a:ext cx="115887" cy="34925"/>
          </a:xfrm>
          <a:custGeom>
            <a:avLst/>
            <a:gdLst>
              <a:gd name="T0" fmla="*/ 2147483647 w 152"/>
              <a:gd name="T1" fmla="*/ 2147483647 h 44"/>
              <a:gd name="T2" fmla="*/ 2147483647 w 152"/>
              <a:gd name="T3" fmla="*/ 0 h 44"/>
              <a:gd name="T4" fmla="*/ 2147483647 w 152"/>
              <a:gd name="T5" fmla="*/ 0 h 44"/>
              <a:gd name="T6" fmla="*/ 2147483647 w 152"/>
              <a:gd name="T7" fmla="*/ 0 h 44"/>
              <a:gd name="T8" fmla="*/ 2147483647 w 152"/>
              <a:gd name="T9" fmla="*/ 0 h 44"/>
              <a:gd name="T10" fmla="*/ 2147483647 w 152"/>
              <a:gd name="T11" fmla="*/ 2147483647 h 44"/>
              <a:gd name="T12" fmla="*/ 0 w 152"/>
              <a:gd name="T13" fmla="*/ 2147483647 h 44"/>
              <a:gd name="T14" fmla="*/ 0 w 152"/>
              <a:gd name="T15" fmla="*/ 2147483647 h 44"/>
              <a:gd name="T16" fmla="*/ 0 w 152"/>
              <a:gd name="T17" fmla="*/ 2147483647 h 44"/>
              <a:gd name="T18" fmla="*/ 2147483647 w 152"/>
              <a:gd name="T19" fmla="*/ 2147483647 h 44"/>
              <a:gd name="T20" fmla="*/ 2147483647 w 152"/>
              <a:gd name="T21" fmla="*/ 2147483647 h 44"/>
              <a:gd name="T22" fmla="*/ 2147483647 w 152"/>
              <a:gd name="T23" fmla="*/ 2147483647 h 44"/>
              <a:gd name="T24" fmla="*/ 2147483647 w 152"/>
              <a:gd name="T25" fmla="*/ 2147483647 h 44"/>
              <a:gd name="T26" fmla="*/ 2147483647 w 152"/>
              <a:gd name="T27" fmla="*/ 2147483647 h 44"/>
              <a:gd name="T28" fmla="*/ 2147483647 w 152"/>
              <a:gd name="T29" fmla="*/ 2147483647 h 44"/>
              <a:gd name="T30" fmla="*/ 2147483647 w 152"/>
              <a:gd name="T31" fmla="*/ 2147483647 h 44"/>
              <a:gd name="T32" fmla="*/ 2147483647 w 152"/>
              <a:gd name="T33" fmla="*/ 2147483647 h 44"/>
              <a:gd name="T34" fmla="*/ 2147483647 w 152"/>
              <a:gd name="T35" fmla="*/ 2147483647 h 44"/>
              <a:gd name="T36" fmla="*/ 2147483647 w 152"/>
              <a:gd name="T37" fmla="*/ 2147483647 h 44"/>
              <a:gd name="T38" fmla="*/ 2147483647 w 152"/>
              <a:gd name="T39" fmla="*/ 2147483647 h 44"/>
              <a:gd name="T40" fmla="*/ 2147483647 w 152"/>
              <a:gd name="T41" fmla="*/ 2147483647 h 44"/>
              <a:gd name="T42" fmla="*/ 2147483647 w 152"/>
              <a:gd name="T43" fmla="*/ 2147483647 h 44"/>
              <a:gd name="T44" fmla="*/ 2147483647 w 152"/>
              <a:gd name="T45" fmla="*/ 2147483647 h 4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52" h="44">
                <a:moveTo>
                  <a:pt x="146" y="30"/>
                </a:move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2" y="3"/>
                </a:lnTo>
                <a:lnTo>
                  <a:pt x="0" y="5"/>
                </a:lnTo>
                <a:lnTo>
                  <a:pt x="0" y="9"/>
                </a:lnTo>
                <a:lnTo>
                  <a:pt x="0" y="11"/>
                </a:lnTo>
                <a:lnTo>
                  <a:pt x="4" y="12"/>
                </a:lnTo>
                <a:lnTo>
                  <a:pt x="6" y="14"/>
                </a:lnTo>
                <a:lnTo>
                  <a:pt x="143" y="44"/>
                </a:lnTo>
                <a:lnTo>
                  <a:pt x="146" y="44"/>
                </a:lnTo>
                <a:lnTo>
                  <a:pt x="148" y="44"/>
                </a:lnTo>
                <a:lnTo>
                  <a:pt x="152" y="41"/>
                </a:lnTo>
                <a:lnTo>
                  <a:pt x="152" y="39"/>
                </a:lnTo>
                <a:lnTo>
                  <a:pt x="152" y="36"/>
                </a:lnTo>
                <a:lnTo>
                  <a:pt x="152" y="34"/>
                </a:lnTo>
                <a:lnTo>
                  <a:pt x="148" y="30"/>
                </a:lnTo>
                <a:lnTo>
                  <a:pt x="146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55" name="Freeform 38"/>
          <p:cNvSpPr>
            <a:spLocks/>
          </p:cNvSpPr>
          <p:nvPr/>
        </p:nvSpPr>
        <p:spPr bwMode="auto">
          <a:xfrm rot="2544272">
            <a:off x="2159000" y="5313363"/>
            <a:ext cx="104775" cy="12700"/>
          </a:xfrm>
          <a:custGeom>
            <a:avLst/>
            <a:gdLst>
              <a:gd name="T0" fmla="*/ 2147483647 w 138"/>
              <a:gd name="T1" fmla="*/ 0 h 14"/>
              <a:gd name="T2" fmla="*/ 2147483647 w 138"/>
              <a:gd name="T3" fmla="*/ 0 h 14"/>
              <a:gd name="T4" fmla="*/ 2147483647 w 138"/>
              <a:gd name="T5" fmla="*/ 0 h 14"/>
              <a:gd name="T6" fmla="*/ 2147483647 w 138"/>
              <a:gd name="T7" fmla="*/ 0 h 14"/>
              <a:gd name="T8" fmla="*/ 2147483647 w 138"/>
              <a:gd name="T9" fmla="*/ 2147483647 h 14"/>
              <a:gd name="T10" fmla="*/ 0 w 138"/>
              <a:gd name="T11" fmla="*/ 2147483647 h 14"/>
              <a:gd name="T12" fmla="*/ 0 w 138"/>
              <a:gd name="T13" fmla="*/ 2147483647 h 14"/>
              <a:gd name="T14" fmla="*/ 0 w 138"/>
              <a:gd name="T15" fmla="*/ 2147483647 h 14"/>
              <a:gd name="T16" fmla="*/ 2147483647 w 138"/>
              <a:gd name="T17" fmla="*/ 2147483647 h 14"/>
              <a:gd name="T18" fmla="*/ 2147483647 w 138"/>
              <a:gd name="T19" fmla="*/ 2147483647 h 14"/>
              <a:gd name="T20" fmla="*/ 2147483647 w 138"/>
              <a:gd name="T21" fmla="*/ 2147483647 h 14"/>
              <a:gd name="T22" fmla="*/ 2147483647 w 138"/>
              <a:gd name="T23" fmla="*/ 2147483647 h 14"/>
              <a:gd name="T24" fmla="*/ 2147483647 w 138"/>
              <a:gd name="T25" fmla="*/ 2147483647 h 14"/>
              <a:gd name="T26" fmla="*/ 2147483647 w 138"/>
              <a:gd name="T27" fmla="*/ 2147483647 h 14"/>
              <a:gd name="T28" fmla="*/ 2147483647 w 138"/>
              <a:gd name="T29" fmla="*/ 2147483647 h 14"/>
              <a:gd name="T30" fmla="*/ 2147483647 w 138"/>
              <a:gd name="T31" fmla="*/ 2147483647 h 14"/>
              <a:gd name="T32" fmla="*/ 2147483647 w 138"/>
              <a:gd name="T33" fmla="*/ 2147483647 h 14"/>
              <a:gd name="T34" fmla="*/ 2147483647 w 138"/>
              <a:gd name="T35" fmla="*/ 2147483647 h 14"/>
              <a:gd name="T36" fmla="*/ 2147483647 w 138"/>
              <a:gd name="T37" fmla="*/ 2147483647 h 14"/>
              <a:gd name="T38" fmla="*/ 2147483647 w 138"/>
              <a:gd name="T39" fmla="*/ 2147483647 h 14"/>
              <a:gd name="T40" fmla="*/ 2147483647 w 138"/>
              <a:gd name="T41" fmla="*/ 0 h 14"/>
              <a:gd name="T42" fmla="*/ 2147483647 w 138"/>
              <a:gd name="T43" fmla="*/ 0 h 14"/>
              <a:gd name="T44" fmla="*/ 2147483647 w 138"/>
              <a:gd name="T45" fmla="*/ 0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38" h="14">
                <a:moveTo>
                  <a:pt x="130" y="0"/>
                </a:moveTo>
                <a:lnTo>
                  <a:pt x="7" y="0"/>
                </a:lnTo>
                <a:lnTo>
                  <a:pt x="6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9"/>
                </a:lnTo>
                <a:lnTo>
                  <a:pt x="2" y="12"/>
                </a:lnTo>
                <a:lnTo>
                  <a:pt x="6" y="14"/>
                </a:lnTo>
                <a:lnTo>
                  <a:pt x="7" y="14"/>
                </a:lnTo>
                <a:lnTo>
                  <a:pt x="130" y="14"/>
                </a:lnTo>
                <a:lnTo>
                  <a:pt x="132" y="14"/>
                </a:lnTo>
                <a:lnTo>
                  <a:pt x="136" y="12"/>
                </a:lnTo>
                <a:lnTo>
                  <a:pt x="138" y="9"/>
                </a:lnTo>
                <a:lnTo>
                  <a:pt x="138" y="7"/>
                </a:lnTo>
                <a:lnTo>
                  <a:pt x="138" y="5"/>
                </a:lnTo>
                <a:lnTo>
                  <a:pt x="136" y="2"/>
                </a:lnTo>
                <a:lnTo>
                  <a:pt x="132" y="0"/>
                </a:lnTo>
                <a:lnTo>
                  <a:pt x="1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56" name="Freeform 39"/>
          <p:cNvSpPr>
            <a:spLocks/>
          </p:cNvSpPr>
          <p:nvPr/>
        </p:nvSpPr>
        <p:spPr bwMode="auto">
          <a:xfrm rot="2544272">
            <a:off x="2079625" y="5416551"/>
            <a:ext cx="12700" cy="23813"/>
          </a:xfrm>
          <a:custGeom>
            <a:avLst/>
            <a:gdLst>
              <a:gd name="T0" fmla="*/ 0 w 16"/>
              <a:gd name="T1" fmla="*/ 2147483647 h 30"/>
              <a:gd name="T2" fmla="*/ 0 w 16"/>
              <a:gd name="T3" fmla="*/ 2147483647 h 30"/>
              <a:gd name="T4" fmla="*/ 0 w 16"/>
              <a:gd name="T5" fmla="*/ 2147483647 h 30"/>
              <a:gd name="T6" fmla="*/ 0 w 16"/>
              <a:gd name="T7" fmla="*/ 2147483647 h 30"/>
              <a:gd name="T8" fmla="*/ 0 w 16"/>
              <a:gd name="T9" fmla="*/ 2147483647 h 30"/>
              <a:gd name="T10" fmla="*/ 0 w 16"/>
              <a:gd name="T11" fmla="*/ 2147483647 h 30"/>
              <a:gd name="T12" fmla="*/ 0 w 16"/>
              <a:gd name="T13" fmla="*/ 2147483647 h 30"/>
              <a:gd name="T14" fmla="*/ 0 w 16"/>
              <a:gd name="T15" fmla="*/ 2147483647 h 30"/>
              <a:gd name="T16" fmla="*/ 0 w 16"/>
              <a:gd name="T17" fmla="*/ 2147483647 h 30"/>
              <a:gd name="T18" fmla="*/ 0 w 16"/>
              <a:gd name="T19" fmla="*/ 2147483647 h 30"/>
              <a:gd name="T20" fmla="*/ 2147483647 w 16"/>
              <a:gd name="T21" fmla="*/ 2147483647 h 30"/>
              <a:gd name="T22" fmla="*/ 2147483647 w 16"/>
              <a:gd name="T23" fmla="*/ 2147483647 h 30"/>
              <a:gd name="T24" fmla="*/ 2147483647 w 16"/>
              <a:gd name="T25" fmla="*/ 2147483647 h 30"/>
              <a:gd name="T26" fmla="*/ 2147483647 w 16"/>
              <a:gd name="T27" fmla="*/ 2147483647 h 30"/>
              <a:gd name="T28" fmla="*/ 2147483647 w 16"/>
              <a:gd name="T29" fmla="*/ 2147483647 h 30"/>
              <a:gd name="T30" fmla="*/ 2147483647 w 16"/>
              <a:gd name="T31" fmla="*/ 2147483647 h 30"/>
              <a:gd name="T32" fmla="*/ 2147483647 w 16"/>
              <a:gd name="T33" fmla="*/ 2147483647 h 30"/>
              <a:gd name="T34" fmla="*/ 2147483647 w 16"/>
              <a:gd name="T35" fmla="*/ 2147483647 h 30"/>
              <a:gd name="T36" fmla="*/ 2147483647 w 16"/>
              <a:gd name="T37" fmla="*/ 2147483647 h 30"/>
              <a:gd name="T38" fmla="*/ 2147483647 w 16"/>
              <a:gd name="T39" fmla="*/ 2147483647 h 30"/>
              <a:gd name="T40" fmla="*/ 2147483647 w 16"/>
              <a:gd name="T41" fmla="*/ 2147483647 h 30"/>
              <a:gd name="T42" fmla="*/ 2147483647 w 16"/>
              <a:gd name="T43" fmla="*/ 2147483647 h 30"/>
              <a:gd name="T44" fmla="*/ 0 w 16"/>
              <a:gd name="T45" fmla="*/ 0 h 30"/>
              <a:gd name="T46" fmla="*/ 0 w 16"/>
              <a:gd name="T47" fmla="*/ 0 h 30"/>
              <a:gd name="T48" fmla="*/ 0 w 16"/>
              <a:gd name="T49" fmla="*/ 0 h 30"/>
              <a:gd name="T50" fmla="*/ 0 w 16"/>
              <a:gd name="T51" fmla="*/ 0 h 30"/>
              <a:gd name="T52" fmla="*/ 0 w 16"/>
              <a:gd name="T53" fmla="*/ 2147483647 h 30"/>
              <a:gd name="T54" fmla="*/ 0 w 16"/>
              <a:gd name="T55" fmla="*/ 2147483647 h 30"/>
              <a:gd name="T56" fmla="*/ 0 w 16"/>
              <a:gd name="T57" fmla="*/ 2147483647 h 30"/>
              <a:gd name="T58" fmla="*/ 0 w 16"/>
              <a:gd name="T59" fmla="*/ 2147483647 h 30"/>
              <a:gd name="T60" fmla="*/ 0 w 16"/>
              <a:gd name="T61" fmla="*/ 2147483647 h 30"/>
              <a:gd name="T62" fmla="*/ 0 w 16"/>
              <a:gd name="T63" fmla="*/ 2147483647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6" h="30">
                <a:moveTo>
                  <a:pt x="0" y="16"/>
                </a:moveTo>
                <a:lnTo>
                  <a:pt x="0" y="16"/>
                </a:lnTo>
                <a:lnTo>
                  <a:pt x="0" y="30"/>
                </a:lnTo>
                <a:lnTo>
                  <a:pt x="16" y="30"/>
                </a:lnTo>
                <a:lnTo>
                  <a:pt x="16" y="16"/>
                </a:ln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57" name="Freeform 40"/>
          <p:cNvSpPr>
            <a:spLocks/>
          </p:cNvSpPr>
          <p:nvPr/>
        </p:nvSpPr>
        <p:spPr bwMode="auto">
          <a:xfrm rot="2544272">
            <a:off x="2273301" y="5465763"/>
            <a:ext cx="4763" cy="36512"/>
          </a:xfrm>
          <a:custGeom>
            <a:avLst/>
            <a:gdLst>
              <a:gd name="T0" fmla="*/ 2147483647 w 5"/>
              <a:gd name="T1" fmla="*/ 2147483647 h 49"/>
              <a:gd name="T2" fmla="*/ 2147483647 w 5"/>
              <a:gd name="T3" fmla="*/ 0 h 49"/>
              <a:gd name="T4" fmla="*/ 2147483647 w 5"/>
              <a:gd name="T5" fmla="*/ 0 h 49"/>
              <a:gd name="T6" fmla="*/ 2147483647 w 5"/>
              <a:gd name="T7" fmla="*/ 2147483647 h 49"/>
              <a:gd name="T8" fmla="*/ 2147483647 w 5"/>
              <a:gd name="T9" fmla="*/ 2147483647 h 49"/>
              <a:gd name="T10" fmla="*/ 0 w 5"/>
              <a:gd name="T11" fmla="*/ 2147483647 h 49"/>
              <a:gd name="T12" fmla="*/ 0 w 5"/>
              <a:gd name="T13" fmla="*/ 0 h 49"/>
              <a:gd name="T14" fmla="*/ 2147483647 w 5"/>
              <a:gd name="T15" fmla="*/ 0 h 49"/>
              <a:gd name="T16" fmla="*/ 2147483647 w 5"/>
              <a:gd name="T17" fmla="*/ 2147483647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49">
                <a:moveTo>
                  <a:pt x="5" y="47"/>
                </a:moveTo>
                <a:lnTo>
                  <a:pt x="5" y="0"/>
                </a:lnTo>
                <a:lnTo>
                  <a:pt x="5" y="47"/>
                </a:lnTo>
                <a:lnTo>
                  <a:pt x="0" y="49"/>
                </a:lnTo>
                <a:lnTo>
                  <a:pt x="0" y="0"/>
                </a:lnTo>
                <a:lnTo>
                  <a:pt x="5" y="0"/>
                </a:lnTo>
                <a:lnTo>
                  <a:pt x="5" y="4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58" name="Freeform 43"/>
          <p:cNvSpPr>
            <a:spLocks/>
          </p:cNvSpPr>
          <p:nvPr/>
        </p:nvSpPr>
        <p:spPr bwMode="auto">
          <a:xfrm rot="2544272">
            <a:off x="704850" y="3640138"/>
            <a:ext cx="93663" cy="554037"/>
          </a:xfrm>
          <a:custGeom>
            <a:avLst/>
            <a:gdLst>
              <a:gd name="T0" fmla="*/ 0 w 123"/>
              <a:gd name="T1" fmla="*/ 2147483647 h 717"/>
              <a:gd name="T2" fmla="*/ 2147483647 w 123"/>
              <a:gd name="T3" fmla="*/ 2147483647 h 717"/>
              <a:gd name="T4" fmla="*/ 2147483647 w 123"/>
              <a:gd name="T5" fmla="*/ 0 h 717"/>
              <a:gd name="T6" fmla="*/ 2147483647 w 123"/>
              <a:gd name="T7" fmla="*/ 2147483647 h 717"/>
              <a:gd name="T8" fmla="*/ 0 w 123"/>
              <a:gd name="T9" fmla="*/ 2147483647 h 7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3" h="717">
                <a:moveTo>
                  <a:pt x="0" y="655"/>
                </a:moveTo>
                <a:lnTo>
                  <a:pt x="123" y="717"/>
                </a:lnTo>
                <a:lnTo>
                  <a:pt x="123" y="0"/>
                </a:lnTo>
                <a:lnTo>
                  <a:pt x="62" y="30"/>
                </a:lnTo>
                <a:lnTo>
                  <a:pt x="0" y="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59" name="Freeform 44"/>
          <p:cNvSpPr>
            <a:spLocks/>
          </p:cNvSpPr>
          <p:nvPr/>
        </p:nvSpPr>
        <p:spPr bwMode="auto">
          <a:xfrm rot="2544272">
            <a:off x="519114" y="3551238"/>
            <a:ext cx="187325" cy="412750"/>
          </a:xfrm>
          <a:custGeom>
            <a:avLst/>
            <a:gdLst>
              <a:gd name="T0" fmla="*/ 0 w 245"/>
              <a:gd name="T1" fmla="*/ 2147483647 h 534"/>
              <a:gd name="T2" fmla="*/ 2147483647 w 245"/>
              <a:gd name="T3" fmla="*/ 2147483647 h 534"/>
              <a:gd name="T4" fmla="*/ 2147483647 w 245"/>
              <a:gd name="T5" fmla="*/ 0 h 534"/>
              <a:gd name="T6" fmla="*/ 0 w 245"/>
              <a:gd name="T7" fmla="*/ 2147483647 h 534"/>
              <a:gd name="T8" fmla="*/ 0 w 245"/>
              <a:gd name="T9" fmla="*/ 2147483647 h 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5" h="534">
                <a:moveTo>
                  <a:pt x="0" y="413"/>
                </a:moveTo>
                <a:lnTo>
                  <a:pt x="245" y="534"/>
                </a:lnTo>
                <a:lnTo>
                  <a:pt x="245" y="0"/>
                </a:lnTo>
                <a:lnTo>
                  <a:pt x="0" y="107"/>
                </a:lnTo>
                <a:lnTo>
                  <a:pt x="0" y="4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60" name="Freeform 46"/>
          <p:cNvSpPr>
            <a:spLocks/>
          </p:cNvSpPr>
          <p:nvPr/>
        </p:nvSpPr>
        <p:spPr bwMode="auto">
          <a:xfrm rot="2544272">
            <a:off x="542926" y="3667125"/>
            <a:ext cx="92075" cy="198438"/>
          </a:xfrm>
          <a:custGeom>
            <a:avLst/>
            <a:gdLst>
              <a:gd name="T0" fmla="*/ 0 w 121"/>
              <a:gd name="T1" fmla="*/ 0 h 258"/>
              <a:gd name="T2" fmla="*/ 0 w 121"/>
              <a:gd name="T3" fmla="*/ 2147483647 h 258"/>
              <a:gd name="T4" fmla="*/ 2147483647 w 121"/>
              <a:gd name="T5" fmla="*/ 2147483647 h 258"/>
              <a:gd name="T6" fmla="*/ 2147483647 w 121"/>
              <a:gd name="T7" fmla="*/ 2147483647 h 258"/>
              <a:gd name="T8" fmla="*/ 0 w 121"/>
              <a:gd name="T9" fmla="*/ 0 h 2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" h="258">
                <a:moveTo>
                  <a:pt x="0" y="0"/>
                </a:moveTo>
                <a:lnTo>
                  <a:pt x="0" y="107"/>
                </a:lnTo>
                <a:lnTo>
                  <a:pt x="121" y="258"/>
                </a:lnTo>
                <a:lnTo>
                  <a:pt x="121" y="198"/>
                </a:lnTo>
                <a:lnTo>
                  <a:pt x="0" y="0"/>
                </a:lnTo>
                <a:close/>
              </a:path>
            </a:pathLst>
          </a:custGeom>
          <a:solidFill>
            <a:srgbClr val="3FB7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61" name="Freeform 47"/>
          <p:cNvSpPr>
            <a:spLocks/>
          </p:cNvSpPr>
          <p:nvPr/>
        </p:nvSpPr>
        <p:spPr bwMode="auto">
          <a:xfrm rot="2544272">
            <a:off x="598488" y="4024313"/>
            <a:ext cx="11112" cy="57150"/>
          </a:xfrm>
          <a:custGeom>
            <a:avLst/>
            <a:gdLst>
              <a:gd name="T0" fmla="*/ 0 w 16"/>
              <a:gd name="T1" fmla="*/ 2147483647 h 75"/>
              <a:gd name="T2" fmla="*/ 2147483647 w 16"/>
              <a:gd name="T3" fmla="*/ 2147483647 h 75"/>
              <a:gd name="T4" fmla="*/ 2147483647 w 16"/>
              <a:gd name="T5" fmla="*/ 2147483647 h 75"/>
              <a:gd name="T6" fmla="*/ 0 w 16"/>
              <a:gd name="T7" fmla="*/ 0 h 75"/>
              <a:gd name="T8" fmla="*/ 0 w 16"/>
              <a:gd name="T9" fmla="*/ 2147483647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75">
                <a:moveTo>
                  <a:pt x="0" y="61"/>
                </a:moveTo>
                <a:lnTo>
                  <a:pt x="16" y="75"/>
                </a:lnTo>
                <a:lnTo>
                  <a:pt x="16" y="14"/>
                </a:lnTo>
                <a:lnTo>
                  <a:pt x="0" y="0"/>
                </a:lnTo>
                <a:lnTo>
                  <a:pt x="0" y="6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62" name="Freeform 48"/>
          <p:cNvSpPr>
            <a:spLocks/>
          </p:cNvSpPr>
          <p:nvPr/>
        </p:nvSpPr>
        <p:spPr bwMode="auto">
          <a:xfrm rot="2544272">
            <a:off x="630239" y="3976689"/>
            <a:ext cx="117475" cy="34925"/>
          </a:xfrm>
          <a:custGeom>
            <a:avLst/>
            <a:gdLst>
              <a:gd name="T0" fmla="*/ 2147483647 w 154"/>
              <a:gd name="T1" fmla="*/ 2147483647 h 45"/>
              <a:gd name="T2" fmla="*/ 2147483647 w 154"/>
              <a:gd name="T3" fmla="*/ 2147483647 h 45"/>
              <a:gd name="T4" fmla="*/ 2147483647 w 154"/>
              <a:gd name="T5" fmla="*/ 2147483647 h 45"/>
              <a:gd name="T6" fmla="*/ 2147483647 w 154"/>
              <a:gd name="T7" fmla="*/ 2147483647 h 45"/>
              <a:gd name="T8" fmla="*/ 2147483647 w 154"/>
              <a:gd name="T9" fmla="*/ 2147483647 h 45"/>
              <a:gd name="T10" fmla="*/ 2147483647 w 154"/>
              <a:gd name="T11" fmla="*/ 2147483647 h 45"/>
              <a:gd name="T12" fmla="*/ 2147483647 w 154"/>
              <a:gd name="T13" fmla="*/ 2147483647 h 45"/>
              <a:gd name="T14" fmla="*/ 2147483647 w 154"/>
              <a:gd name="T15" fmla="*/ 2147483647 h 45"/>
              <a:gd name="T16" fmla="*/ 2147483647 w 154"/>
              <a:gd name="T17" fmla="*/ 2147483647 h 45"/>
              <a:gd name="T18" fmla="*/ 2147483647 w 154"/>
              <a:gd name="T19" fmla="*/ 2147483647 h 45"/>
              <a:gd name="T20" fmla="*/ 2147483647 w 154"/>
              <a:gd name="T21" fmla="*/ 2147483647 h 45"/>
              <a:gd name="T22" fmla="*/ 2147483647 w 154"/>
              <a:gd name="T23" fmla="*/ 2147483647 h 45"/>
              <a:gd name="T24" fmla="*/ 2147483647 w 154"/>
              <a:gd name="T25" fmla="*/ 0 h 45"/>
              <a:gd name="T26" fmla="*/ 2147483647 w 154"/>
              <a:gd name="T27" fmla="*/ 0 h 45"/>
              <a:gd name="T28" fmla="*/ 2147483647 w 154"/>
              <a:gd name="T29" fmla="*/ 0 h 45"/>
              <a:gd name="T30" fmla="*/ 2147483647 w 154"/>
              <a:gd name="T31" fmla="*/ 0 h 45"/>
              <a:gd name="T32" fmla="*/ 2147483647 w 154"/>
              <a:gd name="T33" fmla="*/ 2147483647 h 45"/>
              <a:gd name="T34" fmla="*/ 0 w 154"/>
              <a:gd name="T35" fmla="*/ 2147483647 h 45"/>
              <a:gd name="T36" fmla="*/ 0 w 154"/>
              <a:gd name="T37" fmla="*/ 2147483647 h 45"/>
              <a:gd name="T38" fmla="*/ 2147483647 w 154"/>
              <a:gd name="T39" fmla="*/ 2147483647 h 45"/>
              <a:gd name="T40" fmla="*/ 2147483647 w 154"/>
              <a:gd name="T41" fmla="*/ 2147483647 h 45"/>
              <a:gd name="T42" fmla="*/ 2147483647 w 154"/>
              <a:gd name="T43" fmla="*/ 2147483647 h 45"/>
              <a:gd name="T44" fmla="*/ 2147483647 w 154"/>
              <a:gd name="T45" fmla="*/ 2147483647 h 4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54" h="45">
                <a:moveTo>
                  <a:pt x="6" y="14"/>
                </a:moveTo>
                <a:lnTo>
                  <a:pt x="143" y="45"/>
                </a:lnTo>
                <a:lnTo>
                  <a:pt x="147" y="45"/>
                </a:lnTo>
                <a:lnTo>
                  <a:pt x="150" y="45"/>
                </a:lnTo>
                <a:lnTo>
                  <a:pt x="152" y="41"/>
                </a:lnTo>
                <a:lnTo>
                  <a:pt x="154" y="39"/>
                </a:lnTo>
                <a:lnTo>
                  <a:pt x="154" y="36"/>
                </a:lnTo>
                <a:lnTo>
                  <a:pt x="152" y="32"/>
                </a:lnTo>
                <a:lnTo>
                  <a:pt x="150" y="30"/>
                </a:lnTo>
                <a:lnTo>
                  <a:pt x="147" y="30"/>
                </a:lnTo>
                <a:lnTo>
                  <a:pt x="9" y="0"/>
                </a:lnTo>
                <a:lnTo>
                  <a:pt x="8" y="0"/>
                </a:lnTo>
                <a:lnTo>
                  <a:pt x="4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2" y="11"/>
                </a:lnTo>
                <a:lnTo>
                  <a:pt x="4" y="13"/>
                </a:lnTo>
                <a:lnTo>
                  <a:pt x="6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63" name="Freeform 49"/>
          <p:cNvSpPr>
            <a:spLocks/>
          </p:cNvSpPr>
          <p:nvPr/>
        </p:nvSpPr>
        <p:spPr bwMode="auto">
          <a:xfrm rot="2544272">
            <a:off x="760413" y="3862388"/>
            <a:ext cx="104775" cy="11112"/>
          </a:xfrm>
          <a:custGeom>
            <a:avLst/>
            <a:gdLst>
              <a:gd name="T0" fmla="*/ 2147483647 w 138"/>
              <a:gd name="T1" fmla="*/ 2147483647 h 15"/>
              <a:gd name="T2" fmla="*/ 2147483647 w 138"/>
              <a:gd name="T3" fmla="*/ 2147483647 h 15"/>
              <a:gd name="T4" fmla="*/ 2147483647 w 138"/>
              <a:gd name="T5" fmla="*/ 2147483647 h 15"/>
              <a:gd name="T6" fmla="*/ 2147483647 w 138"/>
              <a:gd name="T7" fmla="*/ 2147483647 h 15"/>
              <a:gd name="T8" fmla="*/ 2147483647 w 138"/>
              <a:gd name="T9" fmla="*/ 2147483647 h 15"/>
              <a:gd name="T10" fmla="*/ 2147483647 w 138"/>
              <a:gd name="T11" fmla="*/ 2147483647 h 15"/>
              <a:gd name="T12" fmla="*/ 2147483647 w 138"/>
              <a:gd name="T13" fmla="*/ 2147483647 h 15"/>
              <a:gd name="T14" fmla="*/ 2147483647 w 138"/>
              <a:gd name="T15" fmla="*/ 2147483647 h 15"/>
              <a:gd name="T16" fmla="*/ 2147483647 w 138"/>
              <a:gd name="T17" fmla="*/ 2147483647 h 15"/>
              <a:gd name="T18" fmla="*/ 2147483647 w 138"/>
              <a:gd name="T19" fmla="*/ 0 h 15"/>
              <a:gd name="T20" fmla="*/ 2147483647 w 138"/>
              <a:gd name="T21" fmla="*/ 0 h 15"/>
              <a:gd name="T22" fmla="*/ 2147483647 w 138"/>
              <a:gd name="T23" fmla="*/ 0 h 15"/>
              <a:gd name="T24" fmla="*/ 2147483647 w 138"/>
              <a:gd name="T25" fmla="*/ 0 h 15"/>
              <a:gd name="T26" fmla="*/ 2147483647 w 138"/>
              <a:gd name="T27" fmla="*/ 0 h 15"/>
              <a:gd name="T28" fmla="*/ 2147483647 w 138"/>
              <a:gd name="T29" fmla="*/ 0 h 15"/>
              <a:gd name="T30" fmla="*/ 2147483647 w 138"/>
              <a:gd name="T31" fmla="*/ 2147483647 h 15"/>
              <a:gd name="T32" fmla="*/ 0 w 138"/>
              <a:gd name="T33" fmla="*/ 2147483647 h 15"/>
              <a:gd name="T34" fmla="*/ 0 w 138"/>
              <a:gd name="T35" fmla="*/ 2147483647 h 15"/>
              <a:gd name="T36" fmla="*/ 0 w 138"/>
              <a:gd name="T37" fmla="*/ 2147483647 h 15"/>
              <a:gd name="T38" fmla="*/ 2147483647 w 138"/>
              <a:gd name="T39" fmla="*/ 2147483647 h 15"/>
              <a:gd name="T40" fmla="*/ 2147483647 w 138"/>
              <a:gd name="T41" fmla="*/ 2147483647 h 15"/>
              <a:gd name="T42" fmla="*/ 2147483647 w 138"/>
              <a:gd name="T43" fmla="*/ 2147483647 h 15"/>
              <a:gd name="T44" fmla="*/ 2147483647 w 138"/>
              <a:gd name="T45" fmla="*/ 2147483647 h 1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38" h="15">
                <a:moveTo>
                  <a:pt x="8" y="15"/>
                </a:moveTo>
                <a:lnTo>
                  <a:pt x="129" y="15"/>
                </a:lnTo>
                <a:lnTo>
                  <a:pt x="132" y="15"/>
                </a:lnTo>
                <a:lnTo>
                  <a:pt x="136" y="13"/>
                </a:lnTo>
                <a:lnTo>
                  <a:pt x="138" y="9"/>
                </a:lnTo>
                <a:lnTo>
                  <a:pt x="138" y="8"/>
                </a:lnTo>
                <a:lnTo>
                  <a:pt x="138" y="4"/>
                </a:lnTo>
                <a:lnTo>
                  <a:pt x="136" y="2"/>
                </a:lnTo>
                <a:lnTo>
                  <a:pt x="132" y="0"/>
                </a:lnTo>
                <a:lnTo>
                  <a:pt x="129" y="0"/>
                </a:lnTo>
                <a:lnTo>
                  <a:pt x="8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8"/>
                </a:lnTo>
                <a:lnTo>
                  <a:pt x="0" y="9"/>
                </a:lnTo>
                <a:lnTo>
                  <a:pt x="2" y="13"/>
                </a:lnTo>
                <a:lnTo>
                  <a:pt x="4" y="15"/>
                </a:lnTo>
                <a:lnTo>
                  <a:pt x="8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64" name="Freeform 50"/>
          <p:cNvSpPr>
            <a:spLocks/>
          </p:cNvSpPr>
          <p:nvPr/>
        </p:nvSpPr>
        <p:spPr bwMode="auto">
          <a:xfrm rot="2544272">
            <a:off x="930276" y="3744913"/>
            <a:ext cx="11113" cy="23812"/>
          </a:xfrm>
          <a:custGeom>
            <a:avLst/>
            <a:gdLst>
              <a:gd name="T0" fmla="*/ 2147483647 w 15"/>
              <a:gd name="T1" fmla="*/ 2147483647 h 30"/>
              <a:gd name="T2" fmla="*/ 2147483647 w 15"/>
              <a:gd name="T3" fmla="*/ 2147483647 h 30"/>
              <a:gd name="T4" fmla="*/ 2147483647 w 15"/>
              <a:gd name="T5" fmla="*/ 2147483647 h 30"/>
              <a:gd name="T6" fmla="*/ 2147483647 w 15"/>
              <a:gd name="T7" fmla="*/ 0 h 30"/>
              <a:gd name="T8" fmla="*/ 2147483647 w 15"/>
              <a:gd name="T9" fmla="*/ 0 h 30"/>
              <a:gd name="T10" fmla="*/ 2147483647 w 15"/>
              <a:gd name="T11" fmla="*/ 0 h 30"/>
              <a:gd name="T12" fmla="*/ 2147483647 w 15"/>
              <a:gd name="T13" fmla="*/ 0 h 30"/>
              <a:gd name="T14" fmla="*/ 2147483647 w 15"/>
              <a:gd name="T15" fmla="*/ 0 h 30"/>
              <a:gd name="T16" fmla="*/ 2147483647 w 15"/>
              <a:gd name="T17" fmla="*/ 0 h 30"/>
              <a:gd name="T18" fmla="*/ 2147483647 w 15"/>
              <a:gd name="T19" fmla="*/ 0 h 30"/>
              <a:gd name="T20" fmla="*/ 0 w 15"/>
              <a:gd name="T21" fmla="*/ 0 h 30"/>
              <a:gd name="T22" fmla="*/ 0 w 15"/>
              <a:gd name="T23" fmla="*/ 0 h 30"/>
              <a:gd name="T24" fmla="*/ 0 w 15"/>
              <a:gd name="T25" fmla="*/ 0 h 30"/>
              <a:gd name="T26" fmla="*/ 0 w 15"/>
              <a:gd name="T27" fmla="*/ 2147483647 h 30"/>
              <a:gd name="T28" fmla="*/ 0 w 15"/>
              <a:gd name="T29" fmla="*/ 2147483647 h 30"/>
              <a:gd name="T30" fmla="*/ 0 w 15"/>
              <a:gd name="T31" fmla="*/ 2147483647 h 30"/>
              <a:gd name="T32" fmla="*/ 0 w 15"/>
              <a:gd name="T33" fmla="*/ 2147483647 h 30"/>
              <a:gd name="T34" fmla="*/ 0 w 15"/>
              <a:gd name="T35" fmla="*/ 2147483647 h 30"/>
              <a:gd name="T36" fmla="*/ 0 w 15"/>
              <a:gd name="T37" fmla="*/ 2147483647 h 30"/>
              <a:gd name="T38" fmla="*/ 0 w 15"/>
              <a:gd name="T39" fmla="*/ 2147483647 h 30"/>
              <a:gd name="T40" fmla="*/ 0 w 15"/>
              <a:gd name="T41" fmla="*/ 2147483647 h 30"/>
              <a:gd name="T42" fmla="*/ 0 w 15"/>
              <a:gd name="T43" fmla="*/ 2147483647 h 30"/>
              <a:gd name="T44" fmla="*/ 2147483647 w 15"/>
              <a:gd name="T45" fmla="*/ 2147483647 h 30"/>
              <a:gd name="T46" fmla="*/ 2147483647 w 15"/>
              <a:gd name="T47" fmla="*/ 2147483647 h 30"/>
              <a:gd name="T48" fmla="*/ 2147483647 w 15"/>
              <a:gd name="T49" fmla="*/ 2147483647 h 30"/>
              <a:gd name="T50" fmla="*/ 2147483647 w 15"/>
              <a:gd name="T51" fmla="*/ 2147483647 h 30"/>
              <a:gd name="T52" fmla="*/ 2147483647 w 15"/>
              <a:gd name="T53" fmla="*/ 2147483647 h 30"/>
              <a:gd name="T54" fmla="*/ 2147483647 w 15"/>
              <a:gd name="T55" fmla="*/ 2147483647 h 30"/>
              <a:gd name="T56" fmla="*/ 2147483647 w 15"/>
              <a:gd name="T57" fmla="*/ 2147483647 h 30"/>
              <a:gd name="T58" fmla="*/ 2147483647 w 15"/>
              <a:gd name="T59" fmla="*/ 2147483647 h 30"/>
              <a:gd name="T60" fmla="*/ 2147483647 w 15"/>
              <a:gd name="T61" fmla="*/ 2147483647 h 30"/>
              <a:gd name="T62" fmla="*/ 2147483647 w 15"/>
              <a:gd name="T63" fmla="*/ 2147483647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" h="30">
                <a:moveTo>
                  <a:pt x="15" y="16"/>
                </a:moveTo>
                <a:lnTo>
                  <a:pt x="15" y="16"/>
                </a:lnTo>
                <a:lnTo>
                  <a:pt x="15" y="0"/>
                </a:lnTo>
                <a:lnTo>
                  <a:pt x="0" y="0"/>
                </a:lnTo>
                <a:lnTo>
                  <a:pt x="0" y="16"/>
                </a:lnTo>
                <a:lnTo>
                  <a:pt x="0" y="30"/>
                </a:lnTo>
                <a:lnTo>
                  <a:pt x="15" y="30"/>
                </a:lnTo>
                <a:lnTo>
                  <a:pt x="15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65" name="Freeform 51"/>
          <p:cNvSpPr>
            <a:spLocks/>
          </p:cNvSpPr>
          <p:nvPr/>
        </p:nvSpPr>
        <p:spPr bwMode="auto">
          <a:xfrm rot="2544272">
            <a:off x="742951" y="3684588"/>
            <a:ext cx="4763" cy="36512"/>
          </a:xfrm>
          <a:custGeom>
            <a:avLst/>
            <a:gdLst>
              <a:gd name="T0" fmla="*/ 0 w 6"/>
              <a:gd name="T1" fmla="*/ 2147483647 h 48"/>
              <a:gd name="T2" fmla="*/ 0 w 6"/>
              <a:gd name="T3" fmla="*/ 2147483647 h 48"/>
              <a:gd name="T4" fmla="*/ 0 w 6"/>
              <a:gd name="T5" fmla="*/ 2147483647 h 48"/>
              <a:gd name="T6" fmla="*/ 0 w 6"/>
              <a:gd name="T7" fmla="*/ 2147483647 h 48"/>
              <a:gd name="T8" fmla="*/ 0 w 6"/>
              <a:gd name="T9" fmla="*/ 2147483647 h 48"/>
              <a:gd name="T10" fmla="*/ 2147483647 w 6"/>
              <a:gd name="T11" fmla="*/ 0 h 48"/>
              <a:gd name="T12" fmla="*/ 2147483647 w 6"/>
              <a:gd name="T13" fmla="*/ 2147483647 h 48"/>
              <a:gd name="T14" fmla="*/ 0 w 6"/>
              <a:gd name="T15" fmla="*/ 2147483647 h 48"/>
              <a:gd name="T16" fmla="*/ 0 w 6"/>
              <a:gd name="T17" fmla="*/ 2147483647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48">
                <a:moveTo>
                  <a:pt x="0" y="2"/>
                </a:moveTo>
                <a:lnTo>
                  <a:pt x="0" y="48"/>
                </a:lnTo>
                <a:lnTo>
                  <a:pt x="0" y="2"/>
                </a:lnTo>
                <a:lnTo>
                  <a:pt x="6" y="0"/>
                </a:lnTo>
                <a:lnTo>
                  <a:pt x="6" y="48"/>
                </a:lnTo>
                <a:lnTo>
                  <a:pt x="0" y="48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66" name="Freeform 53"/>
          <p:cNvSpPr>
            <a:spLocks/>
          </p:cNvSpPr>
          <p:nvPr/>
        </p:nvSpPr>
        <p:spPr bwMode="auto">
          <a:xfrm rot="2544272">
            <a:off x="1416050" y="3902076"/>
            <a:ext cx="311150" cy="244475"/>
          </a:xfrm>
          <a:custGeom>
            <a:avLst/>
            <a:gdLst>
              <a:gd name="T0" fmla="*/ 0 w 407"/>
              <a:gd name="T1" fmla="*/ 2147483647 h 316"/>
              <a:gd name="T2" fmla="*/ 2147483647 w 407"/>
              <a:gd name="T3" fmla="*/ 2147483647 h 316"/>
              <a:gd name="T4" fmla="*/ 2147483647 w 407"/>
              <a:gd name="T5" fmla="*/ 2147483647 h 316"/>
              <a:gd name="T6" fmla="*/ 2147483647 w 407"/>
              <a:gd name="T7" fmla="*/ 2147483647 h 316"/>
              <a:gd name="T8" fmla="*/ 2147483647 w 407"/>
              <a:gd name="T9" fmla="*/ 2147483647 h 316"/>
              <a:gd name="T10" fmla="*/ 2147483647 w 407"/>
              <a:gd name="T11" fmla="*/ 2147483647 h 316"/>
              <a:gd name="T12" fmla="*/ 2147483647 w 407"/>
              <a:gd name="T13" fmla="*/ 2147483647 h 316"/>
              <a:gd name="T14" fmla="*/ 2147483647 w 407"/>
              <a:gd name="T15" fmla="*/ 2147483647 h 316"/>
              <a:gd name="T16" fmla="*/ 2147483647 w 407"/>
              <a:gd name="T17" fmla="*/ 2147483647 h 316"/>
              <a:gd name="T18" fmla="*/ 2147483647 w 407"/>
              <a:gd name="T19" fmla="*/ 2147483647 h 316"/>
              <a:gd name="T20" fmla="*/ 2147483647 w 407"/>
              <a:gd name="T21" fmla="*/ 2147483647 h 316"/>
              <a:gd name="T22" fmla="*/ 2147483647 w 407"/>
              <a:gd name="T23" fmla="*/ 0 h 316"/>
              <a:gd name="T24" fmla="*/ 2147483647 w 407"/>
              <a:gd name="T25" fmla="*/ 2147483647 h 316"/>
              <a:gd name="T26" fmla="*/ 2147483647 w 407"/>
              <a:gd name="T27" fmla="*/ 2147483647 h 316"/>
              <a:gd name="T28" fmla="*/ 2147483647 w 407"/>
              <a:gd name="T29" fmla="*/ 2147483647 h 316"/>
              <a:gd name="T30" fmla="*/ 2147483647 w 407"/>
              <a:gd name="T31" fmla="*/ 2147483647 h 316"/>
              <a:gd name="T32" fmla="*/ 2147483647 w 407"/>
              <a:gd name="T33" fmla="*/ 2147483647 h 316"/>
              <a:gd name="T34" fmla="*/ 2147483647 w 407"/>
              <a:gd name="T35" fmla="*/ 2147483647 h 316"/>
              <a:gd name="T36" fmla="*/ 2147483647 w 407"/>
              <a:gd name="T37" fmla="*/ 2147483647 h 316"/>
              <a:gd name="T38" fmla="*/ 2147483647 w 407"/>
              <a:gd name="T39" fmla="*/ 2147483647 h 316"/>
              <a:gd name="T40" fmla="*/ 2147483647 w 407"/>
              <a:gd name="T41" fmla="*/ 2147483647 h 316"/>
              <a:gd name="T42" fmla="*/ 2147483647 w 407"/>
              <a:gd name="T43" fmla="*/ 2147483647 h 316"/>
              <a:gd name="T44" fmla="*/ 2147483647 w 407"/>
              <a:gd name="T45" fmla="*/ 2147483647 h 316"/>
              <a:gd name="T46" fmla="*/ 2147483647 w 407"/>
              <a:gd name="T47" fmla="*/ 2147483647 h 316"/>
              <a:gd name="T48" fmla="*/ 2147483647 w 407"/>
              <a:gd name="T49" fmla="*/ 2147483647 h 316"/>
              <a:gd name="T50" fmla="*/ 2147483647 w 407"/>
              <a:gd name="T51" fmla="*/ 2147483647 h 316"/>
              <a:gd name="T52" fmla="*/ 2147483647 w 407"/>
              <a:gd name="T53" fmla="*/ 2147483647 h 316"/>
              <a:gd name="T54" fmla="*/ 2147483647 w 407"/>
              <a:gd name="T55" fmla="*/ 2147483647 h 316"/>
              <a:gd name="T56" fmla="*/ 0 w 407"/>
              <a:gd name="T57" fmla="*/ 2147483647 h 31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07" h="316">
                <a:moveTo>
                  <a:pt x="0" y="316"/>
                </a:moveTo>
                <a:lnTo>
                  <a:pt x="118" y="281"/>
                </a:lnTo>
                <a:lnTo>
                  <a:pt x="127" y="281"/>
                </a:lnTo>
                <a:lnTo>
                  <a:pt x="144" y="295"/>
                </a:lnTo>
                <a:lnTo>
                  <a:pt x="180" y="284"/>
                </a:lnTo>
                <a:lnTo>
                  <a:pt x="194" y="272"/>
                </a:lnTo>
                <a:lnTo>
                  <a:pt x="189" y="210"/>
                </a:lnTo>
                <a:lnTo>
                  <a:pt x="194" y="192"/>
                </a:lnTo>
                <a:lnTo>
                  <a:pt x="243" y="169"/>
                </a:lnTo>
                <a:lnTo>
                  <a:pt x="257" y="110"/>
                </a:lnTo>
                <a:lnTo>
                  <a:pt x="407" y="33"/>
                </a:lnTo>
                <a:lnTo>
                  <a:pt x="351" y="0"/>
                </a:lnTo>
                <a:lnTo>
                  <a:pt x="350" y="1"/>
                </a:lnTo>
                <a:lnTo>
                  <a:pt x="341" y="3"/>
                </a:lnTo>
                <a:lnTo>
                  <a:pt x="330" y="8"/>
                </a:lnTo>
                <a:lnTo>
                  <a:pt x="314" y="16"/>
                </a:lnTo>
                <a:lnTo>
                  <a:pt x="296" y="24"/>
                </a:lnTo>
                <a:lnTo>
                  <a:pt x="273" y="35"/>
                </a:lnTo>
                <a:lnTo>
                  <a:pt x="250" y="49"/>
                </a:lnTo>
                <a:lnTo>
                  <a:pt x="223" y="65"/>
                </a:lnTo>
                <a:lnTo>
                  <a:pt x="196" y="83"/>
                </a:lnTo>
                <a:lnTo>
                  <a:pt x="168" y="103"/>
                </a:lnTo>
                <a:lnTo>
                  <a:pt x="137" y="126"/>
                </a:lnTo>
                <a:lnTo>
                  <a:pt x="109" y="151"/>
                </a:lnTo>
                <a:lnTo>
                  <a:pt x="80" y="178"/>
                </a:lnTo>
                <a:lnTo>
                  <a:pt x="54" y="208"/>
                </a:lnTo>
                <a:lnTo>
                  <a:pt x="27" y="240"/>
                </a:lnTo>
                <a:lnTo>
                  <a:pt x="2" y="276"/>
                </a:lnTo>
                <a:lnTo>
                  <a:pt x="0" y="316"/>
                </a:lnTo>
                <a:close/>
              </a:path>
            </a:pathLst>
          </a:custGeom>
          <a:solidFill>
            <a:srgbClr val="FFD6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67" name="Freeform 54"/>
          <p:cNvSpPr>
            <a:spLocks/>
          </p:cNvSpPr>
          <p:nvPr/>
        </p:nvSpPr>
        <p:spPr bwMode="auto">
          <a:xfrm rot="2544272">
            <a:off x="1776414" y="4206875"/>
            <a:ext cx="246062" cy="134938"/>
          </a:xfrm>
          <a:custGeom>
            <a:avLst/>
            <a:gdLst>
              <a:gd name="T0" fmla="*/ 0 w 321"/>
              <a:gd name="T1" fmla="*/ 2147483647 h 176"/>
              <a:gd name="T2" fmla="*/ 2147483647 w 321"/>
              <a:gd name="T3" fmla="*/ 0 h 176"/>
              <a:gd name="T4" fmla="*/ 2147483647 w 321"/>
              <a:gd name="T5" fmla="*/ 2147483647 h 176"/>
              <a:gd name="T6" fmla="*/ 2147483647 w 321"/>
              <a:gd name="T7" fmla="*/ 2147483647 h 176"/>
              <a:gd name="T8" fmla="*/ 2147483647 w 321"/>
              <a:gd name="T9" fmla="*/ 2147483647 h 176"/>
              <a:gd name="T10" fmla="*/ 2147483647 w 321"/>
              <a:gd name="T11" fmla="*/ 2147483647 h 176"/>
              <a:gd name="T12" fmla="*/ 2147483647 w 321"/>
              <a:gd name="T13" fmla="*/ 2147483647 h 176"/>
              <a:gd name="T14" fmla="*/ 2147483647 w 321"/>
              <a:gd name="T15" fmla="*/ 2147483647 h 176"/>
              <a:gd name="T16" fmla="*/ 2147483647 w 321"/>
              <a:gd name="T17" fmla="*/ 2147483647 h 176"/>
              <a:gd name="T18" fmla="*/ 2147483647 w 321"/>
              <a:gd name="T19" fmla="*/ 2147483647 h 176"/>
              <a:gd name="T20" fmla="*/ 0 w 321"/>
              <a:gd name="T21" fmla="*/ 2147483647 h 176"/>
              <a:gd name="T22" fmla="*/ 0 w 321"/>
              <a:gd name="T23" fmla="*/ 2147483647 h 17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21" h="176">
                <a:moveTo>
                  <a:pt x="0" y="1"/>
                </a:moveTo>
                <a:lnTo>
                  <a:pt x="107" y="0"/>
                </a:lnTo>
                <a:lnTo>
                  <a:pt x="193" y="9"/>
                </a:lnTo>
                <a:lnTo>
                  <a:pt x="301" y="119"/>
                </a:lnTo>
                <a:lnTo>
                  <a:pt x="321" y="149"/>
                </a:lnTo>
                <a:lnTo>
                  <a:pt x="289" y="151"/>
                </a:lnTo>
                <a:lnTo>
                  <a:pt x="271" y="176"/>
                </a:lnTo>
                <a:lnTo>
                  <a:pt x="244" y="149"/>
                </a:lnTo>
                <a:lnTo>
                  <a:pt x="121" y="99"/>
                </a:lnTo>
                <a:lnTo>
                  <a:pt x="25" y="112"/>
                </a:lnTo>
                <a:lnTo>
                  <a:pt x="0" y="73"/>
                </a:lnTo>
                <a:lnTo>
                  <a:pt x="0" y="1"/>
                </a:lnTo>
                <a:close/>
              </a:path>
            </a:pathLst>
          </a:custGeom>
          <a:solidFill>
            <a:srgbClr val="FFD6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22568" name="Freeform 55"/>
          <p:cNvSpPr>
            <a:spLocks/>
          </p:cNvSpPr>
          <p:nvPr/>
        </p:nvSpPr>
        <p:spPr bwMode="auto">
          <a:xfrm rot="2544272">
            <a:off x="1054101" y="4248150"/>
            <a:ext cx="1023938" cy="831850"/>
          </a:xfrm>
          <a:custGeom>
            <a:avLst/>
            <a:gdLst>
              <a:gd name="T0" fmla="*/ 2147483647 w 1340"/>
              <a:gd name="T1" fmla="*/ 2147483647 h 1079"/>
              <a:gd name="T2" fmla="*/ 2147483647 w 1340"/>
              <a:gd name="T3" fmla="*/ 2147483647 h 1079"/>
              <a:gd name="T4" fmla="*/ 2147483647 w 1340"/>
              <a:gd name="T5" fmla="*/ 0 h 1079"/>
              <a:gd name="T6" fmla="*/ 2147483647 w 1340"/>
              <a:gd name="T7" fmla="*/ 2147483647 h 1079"/>
              <a:gd name="T8" fmla="*/ 2147483647 w 1340"/>
              <a:gd name="T9" fmla="*/ 2147483647 h 1079"/>
              <a:gd name="T10" fmla="*/ 2147483647 w 1340"/>
              <a:gd name="T11" fmla="*/ 2147483647 h 1079"/>
              <a:gd name="T12" fmla="*/ 2147483647 w 1340"/>
              <a:gd name="T13" fmla="*/ 2147483647 h 1079"/>
              <a:gd name="T14" fmla="*/ 2147483647 w 1340"/>
              <a:gd name="T15" fmla="*/ 2147483647 h 1079"/>
              <a:gd name="T16" fmla="*/ 2147483647 w 1340"/>
              <a:gd name="T17" fmla="*/ 2147483647 h 1079"/>
              <a:gd name="T18" fmla="*/ 2147483647 w 1340"/>
              <a:gd name="T19" fmla="*/ 2147483647 h 1079"/>
              <a:gd name="T20" fmla="*/ 2147483647 w 1340"/>
              <a:gd name="T21" fmla="*/ 2147483647 h 1079"/>
              <a:gd name="T22" fmla="*/ 2147483647 w 1340"/>
              <a:gd name="T23" fmla="*/ 2147483647 h 1079"/>
              <a:gd name="T24" fmla="*/ 2147483647 w 1340"/>
              <a:gd name="T25" fmla="*/ 2147483647 h 1079"/>
              <a:gd name="T26" fmla="*/ 2147483647 w 1340"/>
              <a:gd name="T27" fmla="*/ 2147483647 h 1079"/>
              <a:gd name="T28" fmla="*/ 2147483647 w 1340"/>
              <a:gd name="T29" fmla="*/ 2147483647 h 1079"/>
              <a:gd name="T30" fmla="*/ 2147483647 w 1340"/>
              <a:gd name="T31" fmla="*/ 2147483647 h 1079"/>
              <a:gd name="T32" fmla="*/ 2147483647 w 1340"/>
              <a:gd name="T33" fmla="*/ 2147483647 h 1079"/>
              <a:gd name="T34" fmla="*/ 2147483647 w 1340"/>
              <a:gd name="T35" fmla="*/ 2147483647 h 1079"/>
              <a:gd name="T36" fmla="*/ 2147483647 w 1340"/>
              <a:gd name="T37" fmla="*/ 2147483647 h 1079"/>
              <a:gd name="T38" fmla="*/ 2147483647 w 1340"/>
              <a:gd name="T39" fmla="*/ 2147483647 h 1079"/>
              <a:gd name="T40" fmla="*/ 2147483647 w 1340"/>
              <a:gd name="T41" fmla="*/ 2147483647 h 1079"/>
              <a:gd name="T42" fmla="*/ 2147483647 w 1340"/>
              <a:gd name="T43" fmla="*/ 2147483647 h 1079"/>
              <a:gd name="T44" fmla="*/ 2147483647 w 1340"/>
              <a:gd name="T45" fmla="*/ 2147483647 h 1079"/>
              <a:gd name="T46" fmla="*/ 2147483647 w 1340"/>
              <a:gd name="T47" fmla="*/ 2147483647 h 1079"/>
              <a:gd name="T48" fmla="*/ 2147483647 w 1340"/>
              <a:gd name="T49" fmla="*/ 2147483647 h 1079"/>
              <a:gd name="T50" fmla="*/ 2147483647 w 1340"/>
              <a:gd name="T51" fmla="*/ 2147483647 h 1079"/>
              <a:gd name="T52" fmla="*/ 2147483647 w 1340"/>
              <a:gd name="T53" fmla="*/ 2147483647 h 1079"/>
              <a:gd name="T54" fmla="*/ 2147483647 w 1340"/>
              <a:gd name="T55" fmla="*/ 2147483647 h 1079"/>
              <a:gd name="T56" fmla="*/ 2147483647 w 1340"/>
              <a:gd name="T57" fmla="*/ 2147483647 h 1079"/>
              <a:gd name="T58" fmla="*/ 2147483647 w 1340"/>
              <a:gd name="T59" fmla="*/ 2147483647 h 1079"/>
              <a:gd name="T60" fmla="*/ 2147483647 w 1340"/>
              <a:gd name="T61" fmla="*/ 2147483647 h 1079"/>
              <a:gd name="T62" fmla="*/ 2147483647 w 1340"/>
              <a:gd name="T63" fmla="*/ 2147483647 h 1079"/>
              <a:gd name="T64" fmla="*/ 2147483647 w 1340"/>
              <a:gd name="T65" fmla="*/ 2147483647 h 1079"/>
              <a:gd name="T66" fmla="*/ 2147483647 w 1340"/>
              <a:gd name="T67" fmla="*/ 2147483647 h 1079"/>
              <a:gd name="T68" fmla="*/ 2147483647 w 1340"/>
              <a:gd name="T69" fmla="*/ 2147483647 h 1079"/>
              <a:gd name="T70" fmla="*/ 2147483647 w 1340"/>
              <a:gd name="T71" fmla="*/ 2147483647 h 1079"/>
              <a:gd name="T72" fmla="*/ 2147483647 w 1340"/>
              <a:gd name="T73" fmla="*/ 2147483647 h 1079"/>
              <a:gd name="T74" fmla="*/ 2147483647 w 1340"/>
              <a:gd name="T75" fmla="*/ 2147483647 h 1079"/>
              <a:gd name="T76" fmla="*/ 2147483647 w 1340"/>
              <a:gd name="T77" fmla="*/ 2147483647 h 1079"/>
              <a:gd name="T78" fmla="*/ 2147483647 w 1340"/>
              <a:gd name="T79" fmla="*/ 2147483647 h 1079"/>
              <a:gd name="T80" fmla="*/ 2147483647 w 1340"/>
              <a:gd name="T81" fmla="*/ 2147483647 h 1079"/>
              <a:gd name="T82" fmla="*/ 2147483647 w 1340"/>
              <a:gd name="T83" fmla="*/ 2147483647 h 1079"/>
              <a:gd name="T84" fmla="*/ 2147483647 w 1340"/>
              <a:gd name="T85" fmla="*/ 2147483647 h 1079"/>
              <a:gd name="T86" fmla="*/ 2147483647 w 1340"/>
              <a:gd name="T87" fmla="*/ 2147483647 h 1079"/>
              <a:gd name="T88" fmla="*/ 2147483647 w 1340"/>
              <a:gd name="T89" fmla="*/ 2147483647 h 1079"/>
              <a:gd name="T90" fmla="*/ 2147483647 w 1340"/>
              <a:gd name="T91" fmla="*/ 2147483647 h 107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40" h="1079">
                <a:moveTo>
                  <a:pt x="178" y="9"/>
                </a:moveTo>
                <a:lnTo>
                  <a:pt x="240" y="48"/>
                </a:lnTo>
                <a:lnTo>
                  <a:pt x="272" y="34"/>
                </a:lnTo>
                <a:lnTo>
                  <a:pt x="431" y="57"/>
                </a:lnTo>
                <a:lnTo>
                  <a:pt x="536" y="0"/>
                </a:lnTo>
                <a:lnTo>
                  <a:pt x="556" y="0"/>
                </a:lnTo>
                <a:lnTo>
                  <a:pt x="595" y="52"/>
                </a:lnTo>
                <a:lnTo>
                  <a:pt x="552" y="86"/>
                </a:lnTo>
                <a:lnTo>
                  <a:pt x="547" y="157"/>
                </a:lnTo>
                <a:lnTo>
                  <a:pt x="592" y="145"/>
                </a:lnTo>
                <a:lnTo>
                  <a:pt x="666" y="159"/>
                </a:lnTo>
                <a:lnTo>
                  <a:pt x="697" y="187"/>
                </a:lnTo>
                <a:lnTo>
                  <a:pt x="732" y="189"/>
                </a:lnTo>
                <a:lnTo>
                  <a:pt x="704" y="145"/>
                </a:lnTo>
                <a:lnTo>
                  <a:pt x="624" y="63"/>
                </a:lnTo>
                <a:lnTo>
                  <a:pt x="650" y="57"/>
                </a:lnTo>
                <a:lnTo>
                  <a:pt x="690" y="18"/>
                </a:lnTo>
                <a:lnTo>
                  <a:pt x="722" y="31"/>
                </a:lnTo>
                <a:lnTo>
                  <a:pt x="747" y="4"/>
                </a:lnTo>
                <a:lnTo>
                  <a:pt x="822" y="31"/>
                </a:lnTo>
                <a:lnTo>
                  <a:pt x="875" y="34"/>
                </a:lnTo>
                <a:lnTo>
                  <a:pt x="882" y="114"/>
                </a:lnTo>
                <a:lnTo>
                  <a:pt x="847" y="152"/>
                </a:lnTo>
                <a:lnTo>
                  <a:pt x="889" y="168"/>
                </a:lnTo>
                <a:lnTo>
                  <a:pt x="923" y="141"/>
                </a:lnTo>
                <a:lnTo>
                  <a:pt x="941" y="141"/>
                </a:lnTo>
                <a:lnTo>
                  <a:pt x="930" y="200"/>
                </a:lnTo>
                <a:lnTo>
                  <a:pt x="895" y="225"/>
                </a:lnTo>
                <a:lnTo>
                  <a:pt x="907" y="271"/>
                </a:lnTo>
                <a:lnTo>
                  <a:pt x="911" y="323"/>
                </a:lnTo>
                <a:lnTo>
                  <a:pt x="937" y="383"/>
                </a:lnTo>
                <a:lnTo>
                  <a:pt x="893" y="462"/>
                </a:lnTo>
                <a:lnTo>
                  <a:pt x="937" y="588"/>
                </a:lnTo>
                <a:lnTo>
                  <a:pt x="920" y="588"/>
                </a:lnTo>
                <a:lnTo>
                  <a:pt x="859" y="531"/>
                </a:lnTo>
                <a:lnTo>
                  <a:pt x="727" y="620"/>
                </a:lnTo>
                <a:lnTo>
                  <a:pt x="711" y="698"/>
                </a:lnTo>
                <a:lnTo>
                  <a:pt x="740" y="752"/>
                </a:lnTo>
                <a:lnTo>
                  <a:pt x="822" y="752"/>
                </a:lnTo>
                <a:lnTo>
                  <a:pt x="832" y="711"/>
                </a:lnTo>
                <a:lnTo>
                  <a:pt x="889" y="680"/>
                </a:lnTo>
                <a:lnTo>
                  <a:pt x="895" y="741"/>
                </a:lnTo>
                <a:lnTo>
                  <a:pt x="977" y="746"/>
                </a:lnTo>
                <a:lnTo>
                  <a:pt x="982" y="789"/>
                </a:lnTo>
                <a:lnTo>
                  <a:pt x="1041" y="771"/>
                </a:lnTo>
                <a:lnTo>
                  <a:pt x="1061" y="723"/>
                </a:lnTo>
                <a:lnTo>
                  <a:pt x="1216" y="575"/>
                </a:lnTo>
                <a:lnTo>
                  <a:pt x="1323" y="570"/>
                </a:lnTo>
                <a:lnTo>
                  <a:pt x="1340" y="584"/>
                </a:lnTo>
                <a:lnTo>
                  <a:pt x="1340" y="597"/>
                </a:lnTo>
                <a:lnTo>
                  <a:pt x="1337" y="631"/>
                </a:lnTo>
                <a:lnTo>
                  <a:pt x="1326" y="682"/>
                </a:lnTo>
                <a:lnTo>
                  <a:pt x="1308" y="748"/>
                </a:lnTo>
                <a:lnTo>
                  <a:pt x="1278" y="826"/>
                </a:lnTo>
                <a:lnTo>
                  <a:pt x="1235" y="908"/>
                </a:lnTo>
                <a:lnTo>
                  <a:pt x="1173" y="994"/>
                </a:lnTo>
                <a:lnTo>
                  <a:pt x="1093" y="1079"/>
                </a:lnTo>
                <a:lnTo>
                  <a:pt x="1078" y="1022"/>
                </a:lnTo>
                <a:lnTo>
                  <a:pt x="1078" y="974"/>
                </a:lnTo>
                <a:lnTo>
                  <a:pt x="1061" y="955"/>
                </a:lnTo>
                <a:lnTo>
                  <a:pt x="1057" y="818"/>
                </a:lnTo>
                <a:lnTo>
                  <a:pt x="977" y="841"/>
                </a:lnTo>
                <a:lnTo>
                  <a:pt x="911" y="796"/>
                </a:lnTo>
                <a:lnTo>
                  <a:pt x="863" y="828"/>
                </a:lnTo>
                <a:lnTo>
                  <a:pt x="829" y="812"/>
                </a:lnTo>
                <a:lnTo>
                  <a:pt x="775" y="832"/>
                </a:lnTo>
                <a:lnTo>
                  <a:pt x="636" y="828"/>
                </a:lnTo>
                <a:lnTo>
                  <a:pt x="608" y="796"/>
                </a:lnTo>
                <a:lnTo>
                  <a:pt x="600" y="766"/>
                </a:lnTo>
                <a:lnTo>
                  <a:pt x="485" y="682"/>
                </a:lnTo>
                <a:lnTo>
                  <a:pt x="465" y="682"/>
                </a:lnTo>
                <a:lnTo>
                  <a:pt x="488" y="718"/>
                </a:lnTo>
                <a:lnTo>
                  <a:pt x="524" y="761"/>
                </a:lnTo>
                <a:lnTo>
                  <a:pt x="518" y="777"/>
                </a:lnTo>
                <a:lnTo>
                  <a:pt x="442" y="729"/>
                </a:lnTo>
                <a:lnTo>
                  <a:pt x="392" y="640"/>
                </a:lnTo>
                <a:lnTo>
                  <a:pt x="280" y="549"/>
                </a:lnTo>
                <a:lnTo>
                  <a:pt x="287" y="497"/>
                </a:lnTo>
                <a:lnTo>
                  <a:pt x="249" y="378"/>
                </a:lnTo>
                <a:lnTo>
                  <a:pt x="280" y="380"/>
                </a:lnTo>
                <a:lnTo>
                  <a:pt x="292" y="365"/>
                </a:lnTo>
                <a:lnTo>
                  <a:pt x="237" y="305"/>
                </a:lnTo>
                <a:lnTo>
                  <a:pt x="205" y="234"/>
                </a:lnTo>
                <a:lnTo>
                  <a:pt x="162" y="170"/>
                </a:lnTo>
                <a:lnTo>
                  <a:pt x="71" y="212"/>
                </a:lnTo>
                <a:lnTo>
                  <a:pt x="32" y="235"/>
                </a:lnTo>
                <a:lnTo>
                  <a:pt x="0" y="230"/>
                </a:lnTo>
                <a:lnTo>
                  <a:pt x="25" y="170"/>
                </a:lnTo>
                <a:lnTo>
                  <a:pt x="25" y="127"/>
                </a:lnTo>
                <a:lnTo>
                  <a:pt x="67" y="111"/>
                </a:lnTo>
                <a:lnTo>
                  <a:pt x="78" y="91"/>
                </a:lnTo>
                <a:lnTo>
                  <a:pt x="107" y="77"/>
                </a:lnTo>
                <a:lnTo>
                  <a:pt x="178" y="9"/>
                </a:lnTo>
                <a:close/>
              </a:path>
            </a:pathLst>
          </a:custGeom>
          <a:solidFill>
            <a:srgbClr val="FFD6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561208" name="Text Box 56"/>
          <p:cNvSpPr txBox="1">
            <a:spLocks noChangeArrowheads="1"/>
          </p:cNvSpPr>
          <p:nvPr/>
        </p:nvSpPr>
        <p:spPr bwMode="auto">
          <a:xfrm>
            <a:off x="514601" y="981075"/>
            <a:ext cx="2185191" cy="492432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2600" dirty="0"/>
              <a:t>各級學校通報</a:t>
            </a:r>
          </a:p>
        </p:txBody>
      </p:sp>
      <p:sp>
        <p:nvSpPr>
          <p:cNvPr id="561209" name="Text Box 57"/>
          <p:cNvSpPr txBox="1">
            <a:spLocks noChangeArrowheads="1"/>
          </p:cNvSpPr>
          <p:nvPr/>
        </p:nvSpPr>
        <p:spPr bwMode="auto">
          <a:xfrm>
            <a:off x="3845746" y="980728"/>
            <a:ext cx="1518342" cy="492432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2600">
                <a:solidFill>
                  <a:srgbClr val="FF0000"/>
                </a:solidFill>
              </a:rPr>
              <a:t>統整傳遞</a:t>
            </a:r>
          </a:p>
        </p:txBody>
      </p:sp>
      <p:sp>
        <p:nvSpPr>
          <p:cNvPr id="561210" name="Text Box 58"/>
          <p:cNvSpPr txBox="1">
            <a:spLocks noChangeArrowheads="1"/>
          </p:cNvSpPr>
          <p:nvPr/>
        </p:nvSpPr>
        <p:spPr bwMode="auto">
          <a:xfrm>
            <a:off x="6923088" y="980728"/>
            <a:ext cx="1518342" cy="4924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2600">
                <a:solidFill>
                  <a:srgbClr val="000099"/>
                </a:solidFill>
              </a:rPr>
              <a:t>管考協處</a:t>
            </a:r>
          </a:p>
        </p:txBody>
      </p:sp>
      <p:sp>
        <p:nvSpPr>
          <p:cNvPr id="561213" name="Text Box 61"/>
          <p:cNvSpPr txBox="1">
            <a:spLocks noChangeArrowheads="1"/>
          </p:cNvSpPr>
          <p:nvPr/>
        </p:nvSpPr>
        <p:spPr bwMode="auto">
          <a:xfrm>
            <a:off x="6804025" y="5661248"/>
            <a:ext cx="1723527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algn="l">
              <a:defRPr/>
            </a:pPr>
            <a:r>
              <a:rPr lang="zh-TW" altLang="en-US" sz="24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縣市校外會</a:t>
            </a:r>
          </a:p>
        </p:txBody>
      </p:sp>
      <p:sp>
        <p:nvSpPr>
          <p:cNvPr id="561215" name="Text Box 63"/>
          <p:cNvSpPr txBox="1">
            <a:spLocks noChangeArrowheads="1"/>
          </p:cNvSpPr>
          <p:nvPr/>
        </p:nvSpPr>
        <p:spPr bwMode="auto">
          <a:xfrm>
            <a:off x="6877050" y="4365104"/>
            <a:ext cx="2031303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縣市教育局處</a:t>
            </a:r>
          </a:p>
        </p:txBody>
      </p:sp>
      <p:sp>
        <p:nvSpPr>
          <p:cNvPr id="561216" name="Text Box 64"/>
          <p:cNvSpPr txBox="1">
            <a:spLocks noChangeArrowheads="1"/>
          </p:cNvSpPr>
          <p:nvPr/>
        </p:nvSpPr>
        <p:spPr bwMode="auto">
          <a:xfrm>
            <a:off x="468313" y="1484313"/>
            <a:ext cx="2031303" cy="19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2400" dirty="0">
                <a:latin typeface="標楷體" pitchFamily="65" charset="-120"/>
              </a:rPr>
              <a:t>全國各級學校</a:t>
            </a:r>
          </a:p>
          <a:p>
            <a:pPr algn="l" eaLnBrk="1" hangingPunct="1">
              <a:buFontTx/>
              <a:buChar char="•"/>
            </a:pPr>
            <a:r>
              <a:rPr lang="zh-TW" altLang="en-US" sz="2400" dirty="0">
                <a:latin typeface="標楷體" pitchFamily="65" charset="-120"/>
              </a:rPr>
              <a:t> 大專院校</a:t>
            </a:r>
          </a:p>
          <a:p>
            <a:pPr algn="l" eaLnBrk="1" hangingPunct="1">
              <a:buFontTx/>
              <a:buChar char="•"/>
            </a:pPr>
            <a:r>
              <a:rPr lang="zh-TW" altLang="en-US" sz="2400" dirty="0">
                <a:latin typeface="標楷體" pitchFamily="65" charset="-120"/>
              </a:rPr>
              <a:t> 高中職校</a:t>
            </a:r>
          </a:p>
          <a:p>
            <a:pPr algn="l" eaLnBrk="1" hangingPunct="1">
              <a:buFontTx/>
              <a:buChar char="•"/>
            </a:pPr>
            <a:r>
              <a:rPr lang="zh-TW" altLang="en-US" sz="2400" dirty="0">
                <a:latin typeface="標楷體" pitchFamily="65" charset="-120"/>
              </a:rPr>
              <a:t> 國中</a:t>
            </a:r>
          </a:p>
          <a:p>
            <a:pPr algn="l" eaLnBrk="1" hangingPunct="1">
              <a:buFontTx/>
              <a:buChar char="•"/>
            </a:pPr>
            <a:r>
              <a:rPr lang="zh-TW" altLang="en-US" sz="2400" dirty="0">
                <a:latin typeface="標楷體" pitchFamily="65" charset="-120"/>
              </a:rPr>
              <a:t> 國小</a:t>
            </a:r>
          </a:p>
        </p:txBody>
      </p:sp>
      <p:sp>
        <p:nvSpPr>
          <p:cNvPr id="561218" name="Text Box 66"/>
          <p:cNvSpPr txBox="1">
            <a:spLocks noChangeArrowheads="1"/>
          </p:cNvSpPr>
          <p:nvPr/>
        </p:nvSpPr>
        <p:spPr bwMode="auto">
          <a:xfrm>
            <a:off x="6877051" y="2781300"/>
            <a:ext cx="2031303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高教、技職、</a:t>
            </a:r>
          </a:p>
          <a:p>
            <a:r>
              <a:rPr lang="zh-TW" altLang="en-US" dirty="0"/>
              <a:t>國教署</a:t>
            </a:r>
          </a:p>
        </p:txBody>
      </p:sp>
      <p:pic>
        <p:nvPicPr>
          <p:cNvPr id="561226" name="Picture 74" descr="BS00089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2713039"/>
            <a:ext cx="1349375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229" name="Oval 77"/>
          <p:cNvSpPr>
            <a:spLocks noChangeArrowheads="1"/>
          </p:cNvSpPr>
          <p:nvPr/>
        </p:nvSpPr>
        <p:spPr bwMode="auto">
          <a:xfrm>
            <a:off x="3563939" y="2505075"/>
            <a:ext cx="2160587" cy="3816350"/>
          </a:xfrm>
          <a:prstGeom prst="ellipse">
            <a:avLst/>
          </a:prstGeom>
          <a:noFill/>
          <a:ln w="38100" cmpd="dbl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endParaRPr lang="zh-TW" altLang="en-US"/>
          </a:p>
        </p:txBody>
      </p:sp>
      <p:sp>
        <p:nvSpPr>
          <p:cNvPr id="561230" name="Line 78"/>
          <p:cNvSpPr>
            <a:spLocks noChangeShapeType="1"/>
          </p:cNvSpPr>
          <p:nvPr/>
        </p:nvSpPr>
        <p:spPr bwMode="auto">
          <a:xfrm>
            <a:off x="2700338" y="4652963"/>
            <a:ext cx="792162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cxnSp>
        <p:nvCxnSpPr>
          <p:cNvPr id="561231" name="AutoShape 79"/>
          <p:cNvCxnSpPr>
            <a:cxnSpLocks noChangeShapeType="1"/>
          </p:cNvCxnSpPr>
          <p:nvPr/>
        </p:nvCxnSpPr>
        <p:spPr bwMode="auto">
          <a:xfrm rot="10800000" flipV="1">
            <a:off x="6750050" y="1874838"/>
            <a:ext cx="31750" cy="4038600"/>
          </a:xfrm>
          <a:prstGeom prst="bentConnector3">
            <a:avLst>
              <a:gd name="adj1" fmla="val 1490000"/>
            </a:avLst>
          </a:prstGeom>
          <a:noFill/>
          <a:ln w="38100">
            <a:solidFill>
              <a:srgbClr val="000066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1232" name="AutoShape 80"/>
          <p:cNvCxnSpPr>
            <a:cxnSpLocks noChangeShapeType="1"/>
          </p:cNvCxnSpPr>
          <p:nvPr/>
        </p:nvCxnSpPr>
        <p:spPr bwMode="auto">
          <a:xfrm rot="10800000" flipH="1" flipV="1">
            <a:off x="6858000" y="3248025"/>
            <a:ext cx="1588" cy="1354138"/>
          </a:xfrm>
          <a:prstGeom prst="bentConnector3">
            <a:avLst>
              <a:gd name="adj1" fmla="val -34700005"/>
            </a:avLst>
          </a:prstGeom>
          <a:noFill/>
          <a:ln w="38100">
            <a:solidFill>
              <a:srgbClr val="000066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1237" name="Text Box 85"/>
          <p:cNvSpPr txBox="1">
            <a:spLocks noChangeArrowheads="1"/>
          </p:cNvSpPr>
          <p:nvPr/>
        </p:nvSpPr>
        <p:spPr bwMode="auto">
          <a:xfrm>
            <a:off x="2627312" y="4076701"/>
            <a:ext cx="877141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en-US" altLang="zh-TW" sz="1800" i="1" dirty="0">
                <a:solidFill>
                  <a:srgbClr val="000066"/>
                </a:solidFill>
                <a:latin typeface="標楷體" pitchFamily="65" charset="-120"/>
              </a:rPr>
              <a:t>(</a:t>
            </a:r>
            <a:r>
              <a:rPr lang="zh-TW" altLang="en-US" sz="1800" i="1" dirty="0">
                <a:solidFill>
                  <a:srgbClr val="000066"/>
                </a:solidFill>
                <a:latin typeface="標楷體" pitchFamily="65" charset="-120"/>
              </a:rPr>
              <a:t>通聯</a:t>
            </a:r>
            <a:r>
              <a:rPr lang="en-US" altLang="zh-TW" sz="1800" i="1" dirty="0">
                <a:solidFill>
                  <a:srgbClr val="000066"/>
                </a:solidFill>
                <a:latin typeface="標楷體" pitchFamily="65" charset="-120"/>
              </a:rPr>
              <a:t>)</a:t>
            </a:r>
          </a:p>
        </p:txBody>
      </p:sp>
      <p:sp>
        <p:nvSpPr>
          <p:cNvPr id="561239" name="Line 87"/>
          <p:cNvSpPr>
            <a:spLocks noChangeShapeType="1"/>
          </p:cNvSpPr>
          <p:nvPr/>
        </p:nvSpPr>
        <p:spPr bwMode="auto">
          <a:xfrm>
            <a:off x="4648200" y="4267200"/>
            <a:ext cx="0" cy="4572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sp>
        <p:nvSpPr>
          <p:cNvPr id="561248" name="Text Box 96"/>
          <p:cNvSpPr txBox="1">
            <a:spLocks noChangeArrowheads="1"/>
          </p:cNvSpPr>
          <p:nvPr/>
        </p:nvSpPr>
        <p:spPr bwMode="auto">
          <a:xfrm>
            <a:off x="3455988" y="1481139"/>
            <a:ext cx="2663825" cy="95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</a:rPr>
              <a:t>緊急應變小組</a:t>
            </a:r>
          </a:p>
          <a:p>
            <a:pPr algn="ctr" eaLnBrk="1" hangingPunct="1"/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</a:rPr>
              <a:t>部次長室</a:t>
            </a:r>
          </a:p>
        </p:txBody>
      </p:sp>
      <p:sp>
        <p:nvSpPr>
          <p:cNvPr id="561249" name="Text Box 97"/>
          <p:cNvSpPr txBox="1">
            <a:spLocks noChangeArrowheads="1"/>
          </p:cNvSpPr>
          <p:nvPr/>
        </p:nvSpPr>
        <p:spPr bwMode="auto">
          <a:xfrm>
            <a:off x="6876256" y="1484313"/>
            <a:ext cx="1415750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中央災害</a:t>
            </a:r>
          </a:p>
          <a:p>
            <a:r>
              <a:rPr lang="zh-TW" altLang="en-US" dirty="0"/>
              <a:t>應變中心</a:t>
            </a:r>
          </a:p>
        </p:txBody>
      </p:sp>
      <p:sp>
        <p:nvSpPr>
          <p:cNvPr id="22585" name="Text Box 98"/>
          <p:cNvSpPr txBox="1">
            <a:spLocks noChangeArrowheads="1"/>
          </p:cNvSpPr>
          <p:nvPr/>
        </p:nvSpPr>
        <p:spPr bwMode="auto">
          <a:xfrm>
            <a:off x="3131840" y="6290166"/>
            <a:ext cx="3057225" cy="5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2800" dirty="0">
                <a:solidFill>
                  <a:srgbClr val="000066"/>
                </a:solidFill>
                <a:latin typeface="Arial" pitchFamily="34" charset="0"/>
              </a:rPr>
              <a:t>校安通報系統運用</a:t>
            </a:r>
          </a:p>
        </p:txBody>
      </p:sp>
      <p:pic>
        <p:nvPicPr>
          <p:cNvPr id="22586" name="Picture 100" descr="MC900429003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4" y="2205039"/>
            <a:ext cx="501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87" name="Picture 101" descr="MC900429003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4" y="3213100"/>
            <a:ext cx="8334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88" name="Picture 102" descr="MC900229723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9"/>
            <a:ext cx="10795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89" name="Picture 103" descr="MC900229745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4724401"/>
            <a:ext cx="11525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90" name="Picture 104" descr="MC900432431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4640263"/>
            <a:ext cx="1727200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257" name="Text Box 105"/>
          <p:cNvSpPr txBox="1">
            <a:spLocks noChangeArrowheads="1"/>
          </p:cNvSpPr>
          <p:nvPr/>
        </p:nvSpPr>
        <p:spPr bwMode="auto">
          <a:xfrm>
            <a:off x="5580063" y="3933826"/>
            <a:ext cx="877141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en-US" altLang="zh-TW" sz="1800" i="1">
                <a:solidFill>
                  <a:srgbClr val="000066"/>
                </a:solidFill>
                <a:latin typeface="標楷體" pitchFamily="65" charset="-120"/>
              </a:rPr>
              <a:t>(</a:t>
            </a:r>
            <a:r>
              <a:rPr lang="zh-TW" altLang="en-US" sz="1800" i="1">
                <a:solidFill>
                  <a:srgbClr val="000066"/>
                </a:solidFill>
                <a:latin typeface="標楷體" pitchFamily="65" charset="-120"/>
              </a:rPr>
              <a:t>通聯</a:t>
            </a:r>
            <a:r>
              <a:rPr lang="en-US" altLang="zh-TW" sz="1800" i="1">
                <a:solidFill>
                  <a:srgbClr val="000066"/>
                </a:solidFill>
                <a:latin typeface="標楷體" pitchFamily="65" charset="-120"/>
              </a:rPr>
              <a:t>)</a:t>
            </a:r>
          </a:p>
        </p:txBody>
      </p:sp>
      <p:sp>
        <p:nvSpPr>
          <p:cNvPr id="561258" name="Line 106"/>
          <p:cNvSpPr>
            <a:spLocks noChangeShapeType="1"/>
          </p:cNvSpPr>
          <p:nvPr/>
        </p:nvSpPr>
        <p:spPr bwMode="auto">
          <a:xfrm>
            <a:off x="5724526" y="4437063"/>
            <a:ext cx="576263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zh-TW" altLang="en-US"/>
          </a:p>
        </p:txBody>
      </p:sp>
      <p:pic>
        <p:nvPicPr>
          <p:cNvPr id="22593" name="Picture 107" descr="MC900229723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13100"/>
            <a:ext cx="6477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94" name="Picture 108" descr="MC900229745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664075"/>
            <a:ext cx="5762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95" name="Picture 109" descr="j02857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445126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96" name="Picture 110" descr="j02857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924426"/>
            <a:ext cx="1081088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97" name="Rectangle 111"/>
          <p:cNvSpPr>
            <a:spLocks noChangeArrowheads="1"/>
          </p:cNvSpPr>
          <p:nvPr/>
        </p:nvSpPr>
        <p:spPr bwMode="auto">
          <a:xfrm>
            <a:off x="100222" y="313497"/>
            <a:ext cx="3057225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 dirty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災害防救權責區分</a:t>
            </a:r>
            <a:endParaRPr lang="en-US" altLang="zh-TW" sz="2800" b="1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1266" name="Text Box 114"/>
          <p:cNvSpPr txBox="1">
            <a:spLocks noChangeArrowheads="1"/>
          </p:cNvSpPr>
          <p:nvPr/>
        </p:nvSpPr>
        <p:spPr bwMode="auto">
          <a:xfrm>
            <a:off x="3779912" y="4268789"/>
            <a:ext cx="1728192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2000" dirty="0">
                <a:solidFill>
                  <a:srgbClr val="C00000"/>
                </a:solidFill>
                <a:latin typeface="標楷體" pitchFamily="65" charset="-120"/>
              </a:rPr>
              <a:t>校安中心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92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9136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6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6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6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6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6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6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6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6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6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6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6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6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6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withGroup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6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6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208" grpId="0" animBg="1" autoUpdateAnimBg="0"/>
      <p:bldP spid="561209" grpId="0" animBg="1" autoUpdateAnimBg="0"/>
      <p:bldP spid="561210" grpId="0" animBg="1" autoUpdateAnimBg="0"/>
      <p:bldP spid="561213" grpId="0" autoUpdateAnimBg="0"/>
      <p:bldP spid="561215" grpId="0" autoUpdateAnimBg="0"/>
      <p:bldP spid="561216" grpId="0" autoUpdateAnimBg="0"/>
      <p:bldP spid="561218" grpId="0" autoUpdateAnimBg="0"/>
      <p:bldP spid="561229" grpId="0" animBg="1"/>
      <p:bldP spid="561230" grpId="0" animBg="1"/>
      <p:bldP spid="561237" grpId="0" autoUpdateAnimBg="0"/>
      <p:bldP spid="561239" grpId="0" animBg="1"/>
      <p:bldP spid="561248" grpId="0" autoUpdateAnimBg="0"/>
      <p:bldP spid="561249" grpId="0" autoUpdateAnimBg="0"/>
      <p:bldP spid="561257" grpId="0" autoUpdateAnimBg="0"/>
      <p:bldP spid="561258" grpId="0" animBg="1"/>
      <p:bldP spid="561266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3" y="1124744"/>
            <a:ext cx="8784976" cy="64807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為有效協助處理校安事件，減少事件之損害程度，依照校園安全及災害事件通報作業要點之規定將災害進行分級通報。 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4005687" y="1844378"/>
            <a:ext cx="1107973" cy="369322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1587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kumimoji="0"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災害發生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3774854" y="2500014"/>
            <a:ext cx="1569638" cy="369322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1587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kumimoji="0"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學校校安中心</a:t>
            </a:r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4005687" y="3190578"/>
            <a:ext cx="1107973" cy="369322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1587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kumimoji="0"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災害分級</a:t>
            </a:r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3550371" y="5665489"/>
            <a:ext cx="2031303" cy="923320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1587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kumimoji="0"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縣、市政府教育局</a:t>
            </a:r>
          </a:p>
          <a:p>
            <a:pPr algn="ctr"/>
            <a:r>
              <a:rPr kumimoji="0"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教育部校安中心</a:t>
            </a:r>
          </a:p>
          <a:p>
            <a:pPr algn="ctr"/>
            <a:r>
              <a:rPr kumimoji="0"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相關主管單位</a:t>
            </a:r>
          </a:p>
        </p:txBody>
      </p:sp>
      <p:sp>
        <p:nvSpPr>
          <p:cNvPr id="91143" name="Text Box 11"/>
          <p:cNvSpPr txBox="1">
            <a:spLocks noChangeArrowheads="1"/>
          </p:cNvSpPr>
          <p:nvPr/>
        </p:nvSpPr>
        <p:spPr bwMode="auto">
          <a:xfrm>
            <a:off x="611560" y="4100215"/>
            <a:ext cx="2665413" cy="107720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lIns="91429" tIns="45715" rIns="0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160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甲級</a:t>
            </a:r>
          </a:p>
          <a:p>
            <a:pPr eaLnBrk="1" hangingPunct="1"/>
            <a:r>
              <a:rPr lang="en-US" altLang="zh-TW" sz="16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2</a:t>
            </a:r>
            <a:r>
              <a:rPr lang="zh-TW" altLang="en-US" sz="16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小時內透過校安即時通通報</a:t>
            </a:r>
            <a:endParaRPr lang="en-US" altLang="zh-TW" sz="16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  <a:p>
            <a:pPr eaLnBrk="1" hangingPunct="1"/>
            <a:r>
              <a:rPr lang="zh-TW" altLang="en-US" sz="16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，惟情況緊迫或須協助事件應先電話立即通報</a:t>
            </a:r>
          </a:p>
        </p:txBody>
      </p:sp>
      <p:sp>
        <p:nvSpPr>
          <p:cNvPr id="91144" name="Text Box 12"/>
          <p:cNvSpPr txBox="1">
            <a:spLocks noChangeArrowheads="1"/>
          </p:cNvSpPr>
          <p:nvPr/>
        </p:nvSpPr>
        <p:spPr bwMode="auto">
          <a:xfrm>
            <a:off x="3707185" y="4100215"/>
            <a:ext cx="1728788" cy="83098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99FF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lIns="91429" tIns="45715" rIns="0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160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乙級</a:t>
            </a:r>
          </a:p>
          <a:p>
            <a:pPr eaLnBrk="1" hangingPunct="1"/>
            <a:r>
              <a:rPr lang="en-US" altLang="zh-TW" sz="16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24</a:t>
            </a:r>
            <a:r>
              <a:rPr lang="zh-TW" altLang="en-US" sz="16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小時內透過校安即時通通報</a:t>
            </a:r>
          </a:p>
        </p:txBody>
      </p:sp>
      <p:sp>
        <p:nvSpPr>
          <p:cNvPr id="91145" name="Text Box 13"/>
          <p:cNvSpPr txBox="1">
            <a:spLocks noChangeArrowheads="1"/>
          </p:cNvSpPr>
          <p:nvPr/>
        </p:nvSpPr>
        <p:spPr bwMode="auto">
          <a:xfrm>
            <a:off x="5851899" y="4100215"/>
            <a:ext cx="1744662" cy="83098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99FF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lIns="91429" tIns="45715" rIns="0" bIns="4571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160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丙級</a:t>
            </a:r>
          </a:p>
          <a:p>
            <a:pPr eaLnBrk="1" hangingPunct="1"/>
            <a:r>
              <a:rPr lang="en-US" altLang="zh-TW" sz="16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72</a:t>
            </a:r>
            <a:r>
              <a:rPr lang="zh-TW" altLang="en-US" sz="16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小時內透過校安即時通通報</a:t>
            </a:r>
          </a:p>
        </p:txBody>
      </p:sp>
      <p:cxnSp>
        <p:nvCxnSpPr>
          <p:cNvPr id="91149" name="AutoShape 26"/>
          <p:cNvCxnSpPr>
            <a:cxnSpLocks noChangeShapeType="1"/>
            <a:stCxn id="91139" idx="2"/>
            <a:endCxn id="91140" idx="0"/>
          </p:cNvCxnSpPr>
          <p:nvPr/>
        </p:nvCxnSpPr>
        <p:spPr bwMode="auto">
          <a:xfrm flipH="1">
            <a:off x="4559673" y="2213700"/>
            <a:ext cx="1" cy="286314"/>
          </a:xfrm>
          <a:prstGeom prst="straightConnector1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50" name="AutoShape 27"/>
          <p:cNvCxnSpPr>
            <a:cxnSpLocks noChangeShapeType="1"/>
            <a:stCxn id="91140" idx="2"/>
            <a:endCxn id="91141" idx="0"/>
          </p:cNvCxnSpPr>
          <p:nvPr/>
        </p:nvCxnSpPr>
        <p:spPr bwMode="auto">
          <a:xfrm>
            <a:off x="4559673" y="2869336"/>
            <a:ext cx="1" cy="321242"/>
          </a:xfrm>
          <a:prstGeom prst="straightConnector1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51" name="AutoShape 28"/>
          <p:cNvCxnSpPr>
            <a:cxnSpLocks noChangeShapeType="1"/>
            <a:stCxn id="91143" idx="0"/>
            <a:endCxn id="91141" idx="2"/>
          </p:cNvCxnSpPr>
          <p:nvPr/>
        </p:nvCxnSpPr>
        <p:spPr bwMode="auto">
          <a:xfrm rot="5400000" flipH="1" flipV="1">
            <a:off x="2981813" y="2522355"/>
            <a:ext cx="540315" cy="261540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66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52" name="AutoShape 29"/>
          <p:cNvCxnSpPr>
            <a:cxnSpLocks noChangeShapeType="1"/>
            <a:endCxn id="91144" idx="0"/>
          </p:cNvCxnSpPr>
          <p:nvPr/>
        </p:nvCxnSpPr>
        <p:spPr bwMode="auto">
          <a:xfrm rot="5400000">
            <a:off x="4312420" y="3840261"/>
            <a:ext cx="519114" cy="79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53" name="AutoShape 30"/>
          <p:cNvCxnSpPr>
            <a:cxnSpLocks noChangeShapeType="1"/>
            <a:stCxn id="91141" idx="2"/>
            <a:endCxn id="91145" idx="0"/>
          </p:cNvCxnSpPr>
          <p:nvPr/>
        </p:nvCxnSpPr>
        <p:spPr bwMode="auto">
          <a:xfrm rot="16200000" flipH="1">
            <a:off x="5371795" y="2747779"/>
            <a:ext cx="540315" cy="2164556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54" name="AutoShape 31"/>
          <p:cNvCxnSpPr>
            <a:cxnSpLocks noChangeShapeType="1"/>
            <a:stCxn id="91143" idx="2"/>
            <a:endCxn id="91142" idx="0"/>
          </p:cNvCxnSpPr>
          <p:nvPr/>
        </p:nvCxnSpPr>
        <p:spPr bwMode="auto">
          <a:xfrm rot="16200000" flipH="1">
            <a:off x="3011112" y="4110578"/>
            <a:ext cx="488066" cy="2621756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55" name="AutoShape 33"/>
          <p:cNvCxnSpPr>
            <a:cxnSpLocks noChangeShapeType="1"/>
            <a:endCxn id="91142" idx="0"/>
          </p:cNvCxnSpPr>
          <p:nvPr/>
        </p:nvCxnSpPr>
        <p:spPr bwMode="auto">
          <a:xfrm rot="5400000">
            <a:off x="4207249" y="5300362"/>
            <a:ext cx="723901" cy="6352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56" name="AutoShape 34"/>
          <p:cNvCxnSpPr>
            <a:cxnSpLocks noChangeShapeType="1"/>
            <a:stCxn id="91145" idx="2"/>
            <a:endCxn id="91142" idx="0"/>
          </p:cNvCxnSpPr>
          <p:nvPr/>
        </p:nvCxnSpPr>
        <p:spPr bwMode="auto">
          <a:xfrm rot="5400000">
            <a:off x="5277984" y="4219242"/>
            <a:ext cx="734287" cy="215820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矩形 1"/>
          <p:cNvSpPr/>
          <p:nvPr/>
        </p:nvSpPr>
        <p:spPr>
          <a:xfrm>
            <a:off x="214762" y="457518"/>
            <a:ext cx="1620934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 dirty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災情通報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93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107504" y="529521"/>
            <a:ext cx="233908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 dirty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學校災情</a:t>
            </a:r>
            <a:r>
              <a:rPr lang="zh-TW" altLang="en-US" sz="2800" b="1" dirty="0" smtClean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通報</a:t>
            </a:r>
            <a:endParaRPr lang="en-US" altLang="zh-TW" sz="28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39752" y="611396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n>
                  <a:solidFill>
                    <a:srgbClr val="FFFFFF"/>
                  </a:solidFill>
                </a:ln>
                <a:hlinkClick r:id="rId2"/>
              </a:rPr>
              <a:t>https://140.111.1.213/Main.mvc/IndexNotLogin</a:t>
            </a:r>
            <a:endParaRPr lang="zh-TW" altLang="en-US" dirty="0">
              <a:ln>
                <a:solidFill>
                  <a:srgbClr val="FFFFFF"/>
                </a:solidFill>
              </a:ln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0012"/>
            <a:ext cx="8696348" cy="488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7139A38-B593-4D4E-B25D-3B474A4E47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94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7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0"/>
            <a:ext cx="4841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81525"/>
            <a:ext cx="612775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95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05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標題 3"/>
          <p:cNvSpPr>
            <a:spLocks noGrp="1"/>
          </p:cNvSpPr>
          <p:nvPr>
            <p:ph type="title"/>
          </p:nvPr>
        </p:nvSpPr>
        <p:spPr>
          <a:xfrm>
            <a:off x="611188" y="604838"/>
            <a:ext cx="7415212" cy="663575"/>
          </a:xfrm>
        </p:spPr>
        <p:txBody>
          <a:bodyPr/>
          <a:lstStyle/>
          <a:p>
            <a:r>
              <a:rPr lang="en-US" altLang="zh-TW" sz="3200" smtClean="0">
                <a:latin typeface="微軟正黑體" pitchFamily="34" charset="-120"/>
                <a:ea typeface="微軟正黑體" pitchFamily="34" charset="-120"/>
              </a:rPr>
              <a:t>2013.03.27</a:t>
            </a:r>
            <a:r>
              <a:rPr lang="zh-TW" altLang="en-US" sz="3200" smtClean="0">
                <a:latin typeface="微軟正黑體" pitchFamily="34" charset="-120"/>
                <a:ea typeface="微軟正黑體" pitchFamily="34" charset="-120"/>
              </a:rPr>
              <a:t>南投地震</a:t>
            </a:r>
          </a:p>
        </p:txBody>
      </p:sp>
      <p:sp>
        <p:nvSpPr>
          <p:cNvPr id="89091" name="內容版面配置區 4"/>
          <p:cNvSpPr>
            <a:spLocks noGrp="1"/>
          </p:cNvSpPr>
          <p:nvPr>
            <p:ph idx="1"/>
          </p:nvPr>
        </p:nvSpPr>
        <p:spPr>
          <a:xfrm>
            <a:off x="457200" y="1412875"/>
            <a:ext cx="4330700" cy="4733925"/>
          </a:xfrm>
        </p:spPr>
        <p:txBody>
          <a:bodyPr/>
          <a:lstStyle/>
          <a:p>
            <a:pPr>
              <a:buClr>
                <a:srgbClr val="267620"/>
              </a:buClr>
              <a:buFont typeface="Wingdings" pitchFamily="2" charset="2"/>
              <a:buChar char="Ø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震撼教育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96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校受損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37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生傷</a:t>
            </a:r>
          </a:p>
          <a:p>
            <a:pPr>
              <a:buClr>
                <a:srgbClr val="267620"/>
              </a:buClr>
              <a:buFont typeface="Wingdings" pitchFamily="2" charset="2"/>
              <a:buChar char="Ø"/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自由時報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-2013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03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28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日 上午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07:20</a:t>
            </a:r>
          </a:p>
          <a:p>
            <a:pPr>
              <a:buClr>
                <a:srgbClr val="267620"/>
              </a:buClr>
              <a:buFont typeface="Wingdings" pitchFamily="2" charset="2"/>
              <a:buChar char="Ø"/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自由時報記者林曉雲、蔡淑媛、林良哲／綜合報導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南投大震，教育部昨天初步統計，全國共有九十六所學校傳出災損，有卅七名學生受傷，多是疏散過程中跌倒或扭傷，以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台中市私立慈明高中兩名學生的頭部和背部，因遭輕鋼架擠壓變形後掉落的石棉板擊傷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，各縫四針和二針最嚴重。</a:t>
            </a:r>
          </a:p>
        </p:txBody>
      </p:sp>
      <p:pic>
        <p:nvPicPr>
          <p:cNvPr id="89092" name="Picture 2" descr="http://p1-news.yamedia.tw/ODcwMjU0bmV3cw==/fb951537ed9d3476.jpg?w=9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93838"/>
            <a:ext cx="355758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2101D-F0AB-436B-97EC-F2CEA608D3B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96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39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標題 4"/>
          <p:cNvSpPr>
            <a:spLocks noGrp="1"/>
          </p:cNvSpPr>
          <p:nvPr>
            <p:ph type="title"/>
          </p:nvPr>
        </p:nvSpPr>
        <p:spPr>
          <a:xfrm>
            <a:off x="396875" y="476250"/>
            <a:ext cx="7415213" cy="663575"/>
          </a:xfrm>
        </p:spPr>
        <p:txBody>
          <a:bodyPr/>
          <a:lstStyle/>
          <a:p>
            <a:r>
              <a:rPr lang="en-US" altLang="zh-TW" sz="3200" smtClean="0">
                <a:latin typeface="微軟正黑體" pitchFamily="34" charset="-120"/>
                <a:ea typeface="微軟正黑體" pitchFamily="34" charset="-120"/>
              </a:rPr>
              <a:t>2013.03.27</a:t>
            </a:r>
            <a:r>
              <a:rPr lang="zh-TW" altLang="en-US" sz="3200" smtClean="0">
                <a:latin typeface="微軟正黑體" pitchFamily="34" charset="-120"/>
                <a:ea typeface="微軟正黑體" pitchFamily="34" charset="-120"/>
              </a:rPr>
              <a:t>南投地震</a:t>
            </a:r>
          </a:p>
        </p:txBody>
      </p:sp>
      <p:pic>
        <p:nvPicPr>
          <p:cNvPr id="90115" name="Picture 4" descr="http://udn.com/NEWS/MEDIA/7792447-3033399.jpg?sn=13643377609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63638"/>
            <a:ext cx="45227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356100" y="5797550"/>
            <a:ext cx="4392613" cy="584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台中市新民高中圖書館因地震造成圖書館書架如骨牌層層倒塌（新民高中提供給媒體的照片）</a:t>
            </a:r>
          </a:p>
        </p:txBody>
      </p:sp>
      <p:sp>
        <p:nvSpPr>
          <p:cNvPr id="9" name="矩形 8"/>
          <p:cNvSpPr/>
          <p:nvPr/>
        </p:nvSpPr>
        <p:spPr>
          <a:xfrm>
            <a:off x="468313" y="3103563"/>
            <a:ext cx="3024187" cy="584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kumimoji="1" lang="zh-TW" altLang="en-US" sz="160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臺中市四育國中樂群樓</a:t>
            </a:r>
            <a:endParaRPr kumimoji="1" lang="en-US" altLang="zh-TW" sz="1600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kumimoji="1" lang="zh-TW" altLang="en-US" sz="160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教室磚牆產生輕微裂縫</a:t>
            </a:r>
          </a:p>
        </p:txBody>
      </p:sp>
      <p:pic>
        <p:nvPicPr>
          <p:cNvPr id="90118" name="圖片 9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35075"/>
            <a:ext cx="2655888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圖片 10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45982" r="42622" b="18398"/>
          <a:stretch>
            <a:fillRect/>
          </a:stretch>
        </p:blipFill>
        <p:spPr bwMode="auto">
          <a:xfrm>
            <a:off x="684213" y="3924300"/>
            <a:ext cx="2665412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76263" y="5789613"/>
            <a:ext cx="2881312" cy="584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南投縣漳興國小活動中心</a:t>
            </a:r>
          </a:p>
          <a:p>
            <a:pPr algn="ctr"/>
            <a:r>
              <a:rPr kumimoji="1" lang="zh-TW" altLang="en-US" sz="160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天花板受擠壓而掉落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4394B6-6C57-4410-89E4-F0C71A033571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97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74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標題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7415213" cy="663575"/>
          </a:xfrm>
        </p:spPr>
        <p:txBody>
          <a:bodyPr/>
          <a:lstStyle/>
          <a:p>
            <a:r>
              <a:rPr lang="en-US" altLang="zh-TW" sz="3200" smtClean="0">
                <a:latin typeface="微軟正黑體" pitchFamily="34" charset="-120"/>
                <a:ea typeface="微軟正黑體" pitchFamily="34" charset="-120"/>
              </a:rPr>
              <a:t>2013.03.27</a:t>
            </a:r>
            <a:r>
              <a:rPr lang="zh-TW" altLang="en-US" sz="3200" smtClean="0">
                <a:latin typeface="微軟正黑體" pitchFamily="34" charset="-120"/>
                <a:ea typeface="微軟正黑體" pitchFamily="34" charset="-120"/>
              </a:rPr>
              <a:t>南投地震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1052513"/>
            <a:ext cx="7772400" cy="5545137"/>
          </a:xfrm>
        </p:spPr>
        <p:txBody>
          <a:bodyPr>
            <a:noAutofit/>
          </a:bodyPr>
          <a:lstStyle/>
          <a:p>
            <a:pPr>
              <a:buClr>
                <a:srgbClr val="267620"/>
              </a:buClr>
              <a:buFont typeface="Wingdings" pitchFamily="2" charset="2"/>
              <a:buChar char="Ø"/>
              <a:defRPr/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中興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大學因有教室龜裂、</a:t>
            </a:r>
            <a:r>
              <a:rPr lang="zh-TW" altLang="en-US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書架倒塌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及實驗儀器、設備損壞，學校隨即宣布停課一天；中興大學學生會會長張志瑋說，上課時地震來襲，天搖地動好像重回九二一大震，同學看到</a:t>
            </a:r>
            <a:r>
              <a:rPr lang="zh-TW" altLang="en-US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電燈掉下</a:t>
            </a:r>
            <a:r>
              <a:rPr lang="zh-TW" altLang="en-US" sz="2000" dirty="0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、牆壁剝落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，嚇得尖叫往外奔逃，當時操場、空地擠滿人，不少同學驚嚇哭泣。</a:t>
            </a:r>
          </a:p>
          <a:p>
            <a:pPr>
              <a:buClr>
                <a:srgbClr val="267620"/>
              </a:buClr>
              <a:buFont typeface="Wingdings" pitchFamily="2" charset="2"/>
              <a:buChar char="Ø"/>
              <a:defRPr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朝陽科大圖書館的右側外牆有龜裂、磁磚掉落情況，經學校建築系教授觀察，初步評估主建築物的結構沒問題，下午恢復正常上課。</a:t>
            </a:r>
          </a:p>
          <a:p>
            <a:pPr>
              <a:buClr>
                <a:srgbClr val="267620"/>
              </a:buClr>
              <a:buFont typeface="Wingdings" pitchFamily="2" charset="2"/>
              <a:buChar char="Ø"/>
              <a:defRPr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小學生未經歷過九二一大震，但昨天上午天搖地動，小朋友們也嚇得衝出教室逃到操場避災。愛蘭國小</a:t>
            </a:r>
            <a:r>
              <a:rPr lang="zh-TW" altLang="en-US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屋頂天花板、輕鋼架掉落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，學童返回教室上課後仍不安地望向天花板，擔憂不已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rgbClr val="267620"/>
              </a:buClr>
              <a:buFont typeface="Wingdings" pitchFamily="2" charset="2"/>
              <a:buChar char="Ø"/>
              <a:defRPr/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教育部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統計，受災學校以台中四十一校、南投卅三校最多，有五十二所國小、十七所國中、十九所高中職、八所大學受損，災損金額累積七百七十四萬元，主要災損是</a:t>
            </a:r>
            <a:r>
              <a:rPr lang="zh-TW" altLang="en-US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圍牆龜裂傾斜、水管爆裂、石棉板、天花板掉落、玻璃破損、圖書館書架如骨牌層層倒塌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等。卅七名受傷學生包括大專三人、高中十五人、國中十二人、國小七人。 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rgbClr val="267620"/>
              </a:buClr>
              <a:buFont typeface="Wingdings" pitchFamily="2" charset="2"/>
              <a:buChar char="Ø"/>
              <a:defRPr/>
            </a:pP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rgbClr val="267620"/>
              </a:buClr>
              <a:buFont typeface="Wingdings" pitchFamily="2" charset="2"/>
              <a:buChar char="Ø"/>
              <a:defRPr/>
            </a:pP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rgbClr val="267620"/>
              </a:buClr>
              <a:buFont typeface="Wingdings" pitchFamily="2" charset="2"/>
              <a:buChar char="Ø"/>
              <a:defRPr/>
            </a:pP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2101D-F0AB-436B-97EC-F2CEA608D3B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98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69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9" t="15115" r="35083" b="11337"/>
          <a:stretch>
            <a:fillRect/>
          </a:stretch>
        </p:blipFill>
        <p:spPr bwMode="auto">
          <a:xfrm>
            <a:off x="3132138" y="0"/>
            <a:ext cx="583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文字方塊 2"/>
          <p:cNvSpPr txBox="1">
            <a:spLocks noChangeArrowheads="1"/>
          </p:cNvSpPr>
          <p:nvPr/>
        </p:nvSpPr>
        <p:spPr bwMode="auto">
          <a:xfrm>
            <a:off x="6948488" y="4781550"/>
            <a:ext cx="12239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endParaRPr lang="en-US" altLang="zh-TW" smtClean="0">
              <a:solidFill>
                <a:srgbClr val="000000"/>
              </a:solidFill>
            </a:endParaRPr>
          </a:p>
          <a:p>
            <a:pPr eaLnBrk="1" hangingPunct="1"/>
            <a:endParaRPr lang="en-US" altLang="zh-TW" smtClean="0">
              <a:solidFill>
                <a:srgbClr val="000000"/>
              </a:solidFill>
            </a:endParaRPr>
          </a:p>
          <a:p>
            <a:pPr eaLnBrk="1" hangingPunct="1"/>
            <a:endParaRPr lang="en-US" altLang="zh-TW" smtClean="0">
              <a:solidFill>
                <a:srgbClr val="000000"/>
              </a:solidFill>
            </a:endParaRPr>
          </a:p>
          <a:p>
            <a:pPr eaLnBrk="1" hangingPunct="1"/>
            <a:endParaRPr lang="en-US" altLang="zh-TW" smtClean="0">
              <a:solidFill>
                <a:srgbClr val="000000"/>
              </a:solidFill>
            </a:endParaRPr>
          </a:p>
          <a:p>
            <a:pPr eaLnBrk="1" hangingPunct="1"/>
            <a:endParaRPr lang="en-US" altLang="zh-TW" smtClean="0">
              <a:solidFill>
                <a:srgbClr val="000000"/>
              </a:solidFill>
            </a:endParaRPr>
          </a:p>
          <a:p>
            <a:pPr eaLnBrk="1" hangingPunct="1"/>
            <a:endParaRPr lang="en-US" altLang="zh-TW" smtClean="0">
              <a:solidFill>
                <a:srgbClr val="000000"/>
              </a:solidFill>
            </a:endParaRPr>
          </a:p>
          <a:p>
            <a:pPr eaLnBrk="1" hangingPunct="1"/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92164" name="矩形 3"/>
          <p:cNvSpPr>
            <a:spLocks noChangeArrowheads="1"/>
          </p:cNvSpPr>
          <p:nvPr/>
        </p:nvSpPr>
        <p:spPr bwMode="auto">
          <a:xfrm>
            <a:off x="107950" y="625475"/>
            <a:ext cx="3024188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TW" altLang="zh-TW" sz="2000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『校園災害管理工作手冊』，載明學校在地震災害應變工作方面：「地震發生時，其學校所在之處</a:t>
            </a:r>
            <a:r>
              <a:rPr kumimoji="1" lang="zh-TW" altLang="zh-TW" sz="2000" b="1" u="sng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震度達</a:t>
            </a:r>
            <a:r>
              <a:rPr kumimoji="1" lang="en-US" altLang="zh-TW" sz="2000" b="1" u="sng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kumimoji="1" lang="zh-TW" altLang="zh-TW" sz="2000" b="1" u="sng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級以上時</a:t>
            </a:r>
            <a:r>
              <a:rPr kumimoji="1" lang="zh-TW" altLang="zh-TW" sz="2000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，當學生感覺到有相當程度的恐懼感，則應立即就地緊急避難，而學校組織轉變為緊急應變小組，</a:t>
            </a:r>
            <a:r>
              <a:rPr kumimoji="1" lang="zh-TW" altLang="zh-TW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由指揮官</a:t>
            </a:r>
            <a:r>
              <a:rPr kumimoji="1" lang="en-US" altLang="zh-TW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zh-TW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校長或代理人</a:t>
            </a:r>
            <a:r>
              <a:rPr kumimoji="1" lang="en-US" altLang="zh-TW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1" lang="zh-TW" altLang="zh-TW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判斷是否進行疏散</a:t>
            </a:r>
            <a:r>
              <a:rPr kumimoji="1" lang="zh-TW" altLang="zh-TW" sz="2000" b="1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，故由緊急應變小組執行學生安全疏散之確保、蒐集與回報受災情況、緊急救護與救助實施、緊急安置收容與家長聯繫，及緊急避難與收容場所之開設等內容</a:t>
            </a:r>
            <a:endParaRPr kumimoji="1" lang="zh-TW" altLang="en-US" sz="2000" b="1" smtClean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E8C67-CBAB-4260-B21D-068AA774171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99</a:t>
            </a:fld>
            <a:r>
              <a:rPr lang="en-US" altLang="zh-TW" smtClean="0">
                <a:solidFill>
                  <a:srgbClr val="000000"/>
                </a:solidFill>
              </a:rPr>
              <a:t>/102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20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74TGp_natural_light_ani">
  <a:themeElements>
    <a:clrScheme name="574TGp_natural_light_ani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574TGp_natural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74TGp_natural_light_ani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ECKERS">
  <a:themeElements>
    <a:clrScheme name="1_CHECKERS 2">
      <a:dk1>
        <a:srgbClr val="000000"/>
      </a:dk1>
      <a:lt1>
        <a:srgbClr val="83C1C0"/>
      </a:lt1>
      <a:dk2>
        <a:srgbClr val="FFFFFF"/>
      </a:dk2>
      <a:lt2>
        <a:srgbClr val="009999"/>
      </a:lt2>
      <a:accent1>
        <a:srgbClr val="C0C0C0"/>
      </a:accent1>
      <a:accent2>
        <a:srgbClr val="00EEE8"/>
      </a:accent2>
      <a:accent3>
        <a:srgbClr val="C1DDDC"/>
      </a:accent3>
      <a:accent4>
        <a:srgbClr val="000000"/>
      </a:accent4>
      <a:accent5>
        <a:srgbClr val="DCDCDC"/>
      </a:accent5>
      <a:accent6>
        <a:srgbClr val="00D8D2"/>
      </a:accent6>
      <a:hlink>
        <a:srgbClr val="FFFFFF"/>
      </a:hlink>
      <a:folHlink>
        <a:srgbClr val="CFD1E7"/>
      </a:folHlink>
    </a:clrScheme>
    <a:fontScheme name="1_CHECKERS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CHECKERS 1">
        <a:dk1>
          <a:srgbClr val="000000"/>
        </a:dk1>
        <a:lt1>
          <a:srgbClr val="478F8D"/>
        </a:lt1>
        <a:dk2>
          <a:srgbClr val="FFFFFF"/>
        </a:dk2>
        <a:lt2>
          <a:srgbClr val="276169"/>
        </a:lt2>
        <a:accent1>
          <a:srgbClr val="808080"/>
        </a:accent1>
        <a:accent2>
          <a:srgbClr val="33CCCC"/>
        </a:accent2>
        <a:accent3>
          <a:srgbClr val="B1C6C5"/>
        </a:accent3>
        <a:accent4>
          <a:srgbClr val="000000"/>
        </a:accent4>
        <a:accent5>
          <a:srgbClr val="C0C0C0"/>
        </a:accent5>
        <a:accent6>
          <a:srgbClr val="2DB9B9"/>
        </a:accent6>
        <a:hlink>
          <a:srgbClr val="5A889A"/>
        </a:hlink>
        <a:folHlink>
          <a:srgbClr val="8FB4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2">
        <a:dk1>
          <a:srgbClr val="000000"/>
        </a:dk1>
        <a:lt1>
          <a:srgbClr val="83C1C0"/>
        </a:lt1>
        <a:dk2>
          <a:srgbClr val="FFFFFF"/>
        </a:dk2>
        <a:lt2>
          <a:srgbClr val="009999"/>
        </a:lt2>
        <a:accent1>
          <a:srgbClr val="C0C0C0"/>
        </a:accent1>
        <a:accent2>
          <a:srgbClr val="00EEE8"/>
        </a:accent2>
        <a:accent3>
          <a:srgbClr val="C1DDDC"/>
        </a:accent3>
        <a:accent4>
          <a:srgbClr val="000000"/>
        </a:accent4>
        <a:accent5>
          <a:srgbClr val="DCDCDC"/>
        </a:accent5>
        <a:accent6>
          <a:srgbClr val="00D8D2"/>
        </a:accent6>
        <a:hlink>
          <a:srgbClr val="FFFFFF"/>
        </a:hlink>
        <a:folHlink>
          <a:srgbClr val="CFD1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3">
        <a:dk1>
          <a:srgbClr val="000000"/>
        </a:dk1>
        <a:lt1>
          <a:srgbClr val="FFFFFF"/>
        </a:lt1>
        <a:dk2>
          <a:srgbClr val="5F5F5F"/>
        </a:dk2>
        <a:lt2>
          <a:srgbClr val="47979D"/>
        </a:lt2>
        <a:accent1>
          <a:srgbClr val="DDDDDD"/>
        </a:accent1>
        <a:accent2>
          <a:srgbClr val="9DCDCD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EBABA"/>
        </a:accent6>
        <a:hlink>
          <a:srgbClr val="CCFFFF"/>
        </a:hlink>
        <a:folHlink>
          <a:srgbClr val="CFD1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4">
        <a:dk1>
          <a:srgbClr val="000000"/>
        </a:dk1>
        <a:lt1>
          <a:srgbClr val="486B8E"/>
        </a:lt1>
        <a:dk2>
          <a:srgbClr val="FFFFFF"/>
        </a:dk2>
        <a:lt2>
          <a:srgbClr val="274369"/>
        </a:lt2>
        <a:accent1>
          <a:srgbClr val="B1BBCF"/>
        </a:accent1>
        <a:accent2>
          <a:srgbClr val="A7C5F1"/>
        </a:accent2>
        <a:accent3>
          <a:srgbClr val="B1BAC6"/>
        </a:accent3>
        <a:accent4>
          <a:srgbClr val="000000"/>
        </a:accent4>
        <a:accent5>
          <a:srgbClr val="D5DAE4"/>
        </a:accent5>
        <a:accent6>
          <a:srgbClr val="97B2DA"/>
        </a:accent6>
        <a:hlink>
          <a:srgbClr val="6A91CA"/>
        </a:hlink>
        <a:folHlink>
          <a:srgbClr val="88C7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5">
        <a:dk1>
          <a:srgbClr val="000000"/>
        </a:dk1>
        <a:lt1>
          <a:srgbClr val="8AA7C4"/>
        </a:lt1>
        <a:dk2>
          <a:srgbClr val="FFFFFF"/>
        </a:dk2>
        <a:lt2>
          <a:srgbClr val="3F6CA9"/>
        </a:lt2>
        <a:accent1>
          <a:srgbClr val="B1BBCF"/>
        </a:accent1>
        <a:accent2>
          <a:srgbClr val="85BEF7"/>
        </a:accent2>
        <a:accent3>
          <a:srgbClr val="C4D0DE"/>
        </a:accent3>
        <a:accent4>
          <a:srgbClr val="000000"/>
        </a:accent4>
        <a:accent5>
          <a:srgbClr val="D5DAE4"/>
        </a:accent5>
        <a:accent6>
          <a:srgbClr val="78ACE0"/>
        </a:accent6>
        <a:hlink>
          <a:srgbClr val="7A8FBA"/>
        </a:hlink>
        <a:folHlink>
          <a:srgbClr val="88C7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6">
        <a:dk1>
          <a:srgbClr val="000000"/>
        </a:dk1>
        <a:lt1>
          <a:srgbClr val="FFFFFF"/>
        </a:lt1>
        <a:dk2>
          <a:srgbClr val="8BA3C7"/>
        </a:dk2>
        <a:lt2>
          <a:srgbClr val="3F6CA9"/>
        </a:lt2>
        <a:accent1>
          <a:srgbClr val="C6CDDC"/>
        </a:accent1>
        <a:accent2>
          <a:srgbClr val="85BEF7"/>
        </a:accent2>
        <a:accent3>
          <a:srgbClr val="FFFFFF"/>
        </a:accent3>
        <a:accent4>
          <a:srgbClr val="000000"/>
        </a:accent4>
        <a:accent5>
          <a:srgbClr val="DFE3EB"/>
        </a:accent5>
        <a:accent6>
          <a:srgbClr val="78ACE0"/>
        </a:accent6>
        <a:hlink>
          <a:srgbClr val="A0AFCE"/>
        </a:hlink>
        <a:folHlink>
          <a:srgbClr val="88C7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7">
        <a:dk1>
          <a:srgbClr val="000000"/>
        </a:dk1>
        <a:lt1>
          <a:srgbClr val="967068"/>
        </a:lt1>
        <a:dk2>
          <a:srgbClr val="FFFFFF"/>
        </a:dk2>
        <a:lt2>
          <a:srgbClr val="6C4F4A"/>
        </a:lt2>
        <a:accent1>
          <a:srgbClr val="C6BEBA"/>
        </a:accent1>
        <a:accent2>
          <a:srgbClr val="C8A980"/>
        </a:accent2>
        <a:accent3>
          <a:srgbClr val="C9BBB9"/>
        </a:accent3>
        <a:accent4>
          <a:srgbClr val="000000"/>
        </a:accent4>
        <a:accent5>
          <a:srgbClr val="DFDBD9"/>
        </a:accent5>
        <a:accent6>
          <a:srgbClr val="B59973"/>
        </a:accent6>
        <a:hlink>
          <a:srgbClr val="C68B6E"/>
        </a:hlink>
        <a:folHlink>
          <a:srgbClr val="E393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8">
        <a:dk1>
          <a:srgbClr val="000000"/>
        </a:dk1>
        <a:lt1>
          <a:srgbClr val="C6B0AC"/>
        </a:lt1>
        <a:dk2>
          <a:srgbClr val="FFFFFF"/>
        </a:dk2>
        <a:lt2>
          <a:srgbClr val="8A645E"/>
        </a:lt2>
        <a:accent1>
          <a:srgbClr val="C6BEBA"/>
        </a:accent1>
        <a:accent2>
          <a:srgbClr val="AC936A"/>
        </a:accent2>
        <a:accent3>
          <a:srgbClr val="DFD4D2"/>
        </a:accent3>
        <a:accent4>
          <a:srgbClr val="000000"/>
        </a:accent4>
        <a:accent5>
          <a:srgbClr val="DFDBD9"/>
        </a:accent5>
        <a:accent6>
          <a:srgbClr val="9B855F"/>
        </a:accent6>
        <a:hlink>
          <a:srgbClr val="E48982"/>
        </a:hlink>
        <a:folHlink>
          <a:srgbClr val="CAB5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9">
        <a:dk1>
          <a:srgbClr val="000000"/>
        </a:dk1>
        <a:lt1>
          <a:srgbClr val="FFFFFF"/>
        </a:lt1>
        <a:dk2>
          <a:srgbClr val="948682"/>
        </a:dk2>
        <a:lt2>
          <a:srgbClr val="8A645E"/>
        </a:lt2>
        <a:accent1>
          <a:srgbClr val="C6BEBA"/>
        </a:accent1>
        <a:accent2>
          <a:srgbClr val="BEAA8A"/>
        </a:accent2>
        <a:accent3>
          <a:srgbClr val="FFFFFF"/>
        </a:accent3>
        <a:accent4>
          <a:srgbClr val="000000"/>
        </a:accent4>
        <a:accent5>
          <a:srgbClr val="DFDBD9"/>
        </a:accent5>
        <a:accent6>
          <a:srgbClr val="AC9A7D"/>
        </a:accent6>
        <a:hlink>
          <a:srgbClr val="D7B6B1"/>
        </a:hlink>
        <a:folHlink>
          <a:srgbClr val="C7CA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HECKERS">
  <a:themeElements>
    <a:clrScheme name="1_CHECKERS 2">
      <a:dk1>
        <a:srgbClr val="000000"/>
      </a:dk1>
      <a:lt1>
        <a:srgbClr val="83C1C0"/>
      </a:lt1>
      <a:dk2>
        <a:srgbClr val="FFFFFF"/>
      </a:dk2>
      <a:lt2>
        <a:srgbClr val="009999"/>
      </a:lt2>
      <a:accent1>
        <a:srgbClr val="C0C0C0"/>
      </a:accent1>
      <a:accent2>
        <a:srgbClr val="00EEE8"/>
      </a:accent2>
      <a:accent3>
        <a:srgbClr val="C1DDDC"/>
      </a:accent3>
      <a:accent4>
        <a:srgbClr val="000000"/>
      </a:accent4>
      <a:accent5>
        <a:srgbClr val="DCDCDC"/>
      </a:accent5>
      <a:accent6>
        <a:srgbClr val="00D8D2"/>
      </a:accent6>
      <a:hlink>
        <a:srgbClr val="FFFFFF"/>
      </a:hlink>
      <a:folHlink>
        <a:srgbClr val="CFD1E7"/>
      </a:folHlink>
    </a:clrScheme>
    <a:fontScheme name="1_CHECKERS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CHECKERS 1">
        <a:dk1>
          <a:srgbClr val="000000"/>
        </a:dk1>
        <a:lt1>
          <a:srgbClr val="478F8D"/>
        </a:lt1>
        <a:dk2>
          <a:srgbClr val="FFFFFF"/>
        </a:dk2>
        <a:lt2>
          <a:srgbClr val="276169"/>
        </a:lt2>
        <a:accent1>
          <a:srgbClr val="808080"/>
        </a:accent1>
        <a:accent2>
          <a:srgbClr val="33CCCC"/>
        </a:accent2>
        <a:accent3>
          <a:srgbClr val="B1C6C5"/>
        </a:accent3>
        <a:accent4>
          <a:srgbClr val="000000"/>
        </a:accent4>
        <a:accent5>
          <a:srgbClr val="C0C0C0"/>
        </a:accent5>
        <a:accent6>
          <a:srgbClr val="2DB9B9"/>
        </a:accent6>
        <a:hlink>
          <a:srgbClr val="5A889A"/>
        </a:hlink>
        <a:folHlink>
          <a:srgbClr val="8FB4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2">
        <a:dk1>
          <a:srgbClr val="000000"/>
        </a:dk1>
        <a:lt1>
          <a:srgbClr val="83C1C0"/>
        </a:lt1>
        <a:dk2>
          <a:srgbClr val="FFFFFF"/>
        </a:dk2>
        <a:lt2>
          <a:srgbClr val="009999"/>
        </a:lt2>
        <a:accent1>
          <a:srgbClr val="C0C0C0"/>
        </a:accent1>
        <a:accent2>
          <a:srgbClr val="00EEE8"/>
        </a:accent2>
        <a:accent3>
          <a:srgbClr val="C1DDDC"/>
        </a:accent3>
        <a:accent4>
          <a:srgbClr val="000000"/>
        </a:accent4>
        <a:accent5>
          <a:srgbClr val="DCDCDC"/>
        </a:accent5>
        <a:accent6>
          <a:srgbClr val="00D8D2"/>
        </a:accent6>
        <a:hlink>
          <a:srgbClr val="FFFFFF"/>
        </a:hlink>
        <a:folHlink>
          <a:srgbClr val="CFD1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3">
        <a:dk1>
          <a:srgbClr val="000000"/>
        </a:dk1>
        <a:lt1>
          <a:srgbClr val="FFFFFF"/>
        </a:lt1>
        <a:dk2>
          <a:srgbClr val="5F5F5F"/>
        </a:dk2>
        <a:lt2>
          <a:srgbClr val="47979D"/>
        </a:lt2>
        <a:accent1>
          <a:srgbClr val="DDDDDD"/>
        </a:accent1>
        <a:accent2>
          <a:srgbClr val="9DCDCD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EBABA"/>
        </a:accent6>
        <a:hlink>
          <a:srgbClr val="CCFFFF"/>
        </a:hlink>
        <a:folHlink>
          <a:srgbClr val="CFD1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4">
        <a:dk1>
          <a:srgbClr val="000000"/>
        </a:dk1>
        <a:lt1>
          <a:srgbClr val="486B8E"/>
        </a:lt1>
        <a:dk2>
          <a:srgbClr val="FFFFFF"/>
        </a:dk2>
        <a:lt2>
          <a:srgbClr val="274369"/>
        </a:lt2>
        <a:accent1>
          <a:srgbClr val="B1BBCF"/>
        </a:accent1>
        <a:accent2>
          <a:srgbClr val="A7C5F1"/>
        </a:accent2>
        <a:accent3>
          <a:srgbClr val="B1BAC6"/>
        </a:accent3>
        <a:accent4>
          <a:srgbClr val="000000"/>
        </a:accent4>
        <a:accent5>
          <a:srgbClr val="D5DAE4"/>
        </a:accent5>
        <a:accent6>
          <a:srgbClr val="97B2DA"/>
        </a:accent6>
        <a:hlink>
          <a:srgbClr val="6A91CA"/>
        </a:hlink>
        <a:folHlink>
          <a:srgbClr val="88C7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5">
        <a:dk1>
          <a:srgbClr val="000000"/>
        </a:dk1>
        <a:lt1>
          <a:srgbClr val="8AA7C4"/>
        </a:lt1>
        <a:dk2>
          <a:srgbClr val="FFFFFF"/>
        </a:dk2>
        <a:lt2>
          <a:srgbClr val="3F6CA9"/>
        </a:lt2>
        <a:accent1>
          <a:srgbClr val="B1BBCF"/>
        </a:accent1>
        <a:accent2>
          <a:srgbClr val="85BEF7"/>
        </a:accent2>
        <a:accent3>
          <a:srgbClr val="C4D0DE"/>
        </a:accent3>
        <a:accent4>
          <a:srgbClr val="000000"/>
        </a:accent4>
        <a:accent5>
          <a:srgbClr val="D5DAE4"/>
        </a:accent5>
        <a:accent6>
          <a:srgbClr val="78ACE0"/>
        </a:accent6>
        <a:hlink>
          <a:srgbClr val="7A8FBA"/>
        </a:hlink>
        <a:folHlink>
          <a:srgbClr val="88C7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6">
        <a:dk1>
          <a:srgbClr val="000000"/>
        </a:dk1>
        <a:lt1>
          <a:srgbClr val="FFFFFF"/>
        </a:lt1>
        <a:dk2>
          <a:srgbClr val="8BA3C7"/>
        </a:dk2>
        <a:lt2>
          <a:srgbClr val="3F6CA9"/>
        </a:lt2>
        <a:accent1>
          <a:srgbClr val="C6CDDC"/>
        </a:accent1>
        <a:accent2>
          <a:srgbClr val="85BEF7"/>
        </a:accent2>
        <a:accent3>
          <a:srgbClr val="FFFFFF"/>
        </a:accent3>
        <a:accent4>
          <a:srgbClr val="000000"/>
        </a:accent4>
        <a:accent5>
          <a:srgbClr val="DFE3EB"/>
        </a:accent5>
        <a:accent6>
          <a:srgbClr val="78ACE0"/>
        </a:accent6>
        <a:hlink>
          <a:srgbClr val="A0AFCE"/>
        </a:hlink>
        <a:folHlink>
          <a:srgbClr val="88C7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7">
        <a:dk1>
          <a:srgbClr val="000000"/>
        </a:dk1>
        <a:lt1>
          <a:srgbClr val="967068"/>
        </a:lt1>
        <a:dk2>
          <a:srgbClr val="FFFFFF"/>
        </a:dk2>
        <a:lt2>
          <a:srgbClr val="6C4F4A"/>
        </a:lt2>
        <a:accent1>
          <a:srgbClr val="C6BEBA"/>
        </a:accent1>
        <a:accent2>
          <a:srgbClr val="C8A980"/>
        </a:accent2>
        <a:accent3>
          <a:srgbClr val="C9BBB9"/>
        </a:accent3>
        <a:accent4>
          <a:srgbClr val="000000"/>
        </a:accent4>
        <a:accent5>
          <a:srgbClr val="DFDBD9"/>
        </a:accent5>
        <a:accent6>
          <a:srgbClr val="B59973"/>
        </a:accent6>
        <a:hlink>
          <a:srgbClr val="C68B6E"/>
        </a:hlink>
        <a:folHlink>
          <a:srgbClr val="E393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8">
        <a:dk1>
          <a:srgbClr val="000000"/>
        </a:dk1>
        <a:lt1>
          <a:srgbClr val="C6B0AC"/>
        </a:lt1>
        <a:dk2>
          <a:srgbClr val="FFFFFF"/>
        </a:dk2>
        <a:lt2>
          <a:srgbClr val="8A645E"/>
        </a:lt2>
        <a:accent1>
          <a:srgbClr val="C6BEBA"/>
        </a:accent1>
        <a:accent2>
          <a:srgbClr val="AC936A"/>
        </a:accent2>
        <a:accent3>
          <a:srgbClr val="DFD4D2"/>
        </a:accent3>
        <a:accent4>
          <a:srgbClr val="000000"/>
        </a:accent4>
        <a:accent5>
          <a:srgbClr val="DFDBD9"/>
        </a:accent5>
        <a:accent6>
          <a:srgbClr val="9B855F"/>
        </a:accent6>
        <a:hlink>
          <a:srgbClr val="E48982"/>
        </a:hlink>
        <a:folHlink>
          <a:srgbClr val="CAB5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HECKERS 9">
        <a:dk1>
          <a:srgbClr val="000000"/>
        </a:dk1>
        <a:lt1>
          <a:srgbClr val="FFFFFF"/>
        </a:lt1>
        <a:dk2>
          <a:srgbClr val="948682"/>
        </a:dk2>
        <a:lt2>
          <a:srgbClr val="8A645E"/>
        </a:lt2>
        <a:accent1>
          <a:srgbClr val="C6BEBA"/>
        </a:accent1>
        <a:accent2>
          <a:srgbClr val="BEAA8A"/>
        </a:accent2>
        <a:accent3>
          <a:srgbClr val="FFFFFF"/>
        </a:accent3>
        <a:accent4>
          <a:srgbClr val="000000"/>
        </a:accent4>
        <a:accent5>
          <a:srgbClr val="DFDBD9"/>
        </a:accent5>
        <a:accent6>
          <a:srgbClr val="AC9A7D"/>
        </a:accent6>
        <a:hlink>
          <a:srgbClr val="D7B6B1"/>
        </a:hlink>
        <a:folHlink>
          <a:srgbClr val="C7CA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</TotalTime>
  <Words>8212</Words>
  <Application>Microsoft Office PowerPoint</Application>
  <PresentationFormat>如螢幕大小 (4:3)</PresentationFormat>
  <Paragraphs>1331</Paragraphs>
  <Slides>102</Slides>
  <Notes>16</Notes>
  <HiddenSlides>0</HiddenSlides>
  <MMClips>0</MMClips>
  <ScaleCrop>false</ScaleCrop>
  <HeadingPairs>
    <vt:vector size="6" baseType="variant">
      <vt:variant>
        <vt:lpstr>佈景主題</vt:lpstr>
      </vt:variant>
      <vt:variant>
        <vt:i4>4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102</vt:i4>
      </vt:variant>
    </vt:vector>
  </HeadingPairs>
  <TitlesOfParts>
    <vt:vector size="107" baseType="lpstr">
      <vt:lpstr>574TGp_natural_light_ani</vt:lpstr>
      <vt:lpstr>自訂設計</vt:lpstr>
      <vt:lpstr>1_CHECKERS</vt:lpstr>
      <vt:lpstr>2_CHECKERS</vt:lpstr>
      <vt:lpstr>Visio</vt:lpstr>
      <vt:lpstr>災害管理</vt:lpstr>
      <vt:lpstr>大綱</vt:lpstr>
      <vt:lpstr>PowerPoint 簡報</vt:lpstr>
      <vt:lpstr>災害的複合性與衍生性</vt:lpstr>
      <vt:lpstr>PowerPoint 簡報</vt:lpstr>
      <vt:lpstr>PowerPoint 簡報</vt:lpstr>
      <vt:lpstr>PowerPoint 簡報</vt:lpstr>
      <vt:lpstr>PowerPoint 簡報</vt:lpstr>
      <vt:lpstr>PowerPoint 簡報</vt:lpstr>
      <vt:lpstr>中國北京0721暴雨</vt:lpstr>
      <vt:lpstr>中國北京市暴雨事件~降雨特性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二、災害防救法制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災害防救法 </vt:lpstr>
      <vt:lpstr>災害防救法與死亡證明書</vt:lpstr>
      <vt:lpstr>PowerPoint 簡報</vt:lpstr>
      <vt:lpstr>PowerPoint 簡報</vt:lpstr>
      <vt:lpstr>PowerPoint 簡報</vt:lpstr>
      <vt:lpstr>PowerPoint 簡報</vt:lpstr>
      <vt:lpstr>PowerPoint 簡報</vt:lpstr>
      <vt:lpstr>民國99年災害防救法修正前(莫拉克風災前)</vt:lpstr>
      <vt:lpstr>民國99年8月災害防救法修正後</vt:lpstr>
      <vt:lpstr>PowerPoint 簡報</vt:lpstr>
      <vt:lpstr>行政院災害防救委員會組織架構圖(莫拉克風災前)</vt:lpstr>
      <vt:lpstr>行政院災害防救辦公室組織架構圖(莫拉克風災後)</vt:lpstr>
      <vt:lpstr>PowerPoint 簡報</vt:lpstr>
      <vt:lpstr>PowerPoint 簡報</vt:lpstr>
      <vt:lpstr>PowerPoint 簡報</vt:lpstr>
      <vt:lpstr>PowerPoint 簡報</vt:lpstr>
      <vt:lpstr>災害防救計畫</vt:lpstr>
      <vt:lpstr>PowerPoint 簡報</vt:lpstr>
      <vt:lpstr>災害防救計畫的擬定</vt:lpstr>
      <vt:lpstr>PowerPoint 簡報</vt:lpstr>
      <vt:lpstr>PowerPoint 簡報</vt:lpstr>
      <vt:lpstr>四、災害防救運作</vt:lpstr>
      <vt:lpstr>PowerPoint 簡報</vt:lpstr>
      <vt:lpstr>PowerPoint 簡報</vt:lpstr>
      <vt:lpstr>PowerPoint 簡報</vt:lpstr>
      <vt:lpstr>中央災害應變中心開設時機</vt:lpstr>
      <vt:lpstr>PowerPoint 簡報</vt:lpstr>
      <vt:lpstr>PowerPoint 簡報</vt:lpstr>
      <vt:lpstr>區域聯防機制</vt:lpstr>
      <vt:lpstr>PowerPoint 簡報</vt:lpstr>
      <vt:lpstr>北部災害應變中心(新店線大坪林捷運站)</vt:lpstr>
      <vt:lpstr>內政部消防署訓練中心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隆華國小-山林生態環境崩毀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2013.03.27南投地震</vt:lpstr>
      <vt:lpstr>2013.03.27南投地震</vt:lpstr>
      <vt:lpstr>2013.03.27南投地震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USER</dc:creator>
  <cp:lastModifiedBy>User</cp:lastModifiedBy>
  <cp:revision>137</cp:revision>
  <dcterms:created xsi:type="dcterms:W3CDTF">2012-12-04T07:40:02Z</dcterms:created>
  <dcterms:modified xsi:type="dcterms:W3CDTF">2014-06-26T06:28:18Z</dcterms:modified>
</cp:coreProperties>
</file>